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1" r:id="rId6"/>
    <p:sldId id="262" r:id="rId7"/>
    <p:sldId id="263" r:id="rId8"/>
    <p:sldId id="264" r:id="rId9"/>
    <p:sldId id="265" r:id="rId10"/>
    <p:sldId id="266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D2EEDC8-9B57-4640-B0C2-96122CF75F57}" v="7" dt="2026-02-15T02:25:09.52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>
        <p:scale>
          <a:sx n="72" d="100"/>
          <a:sy n="72" d="100"/>
        </p:scale>
        <p:origin x="1104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18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ang Jin Kim" userId="d69278118bf7dba8" providerId="LiveId" clId="{65211278-12A1-4583-880C-D98003B1F668}"/>
    <pc:docChg chg="undo custSel addSld delSld modSld">
      <pc:chgData name="Sang Jin Kim" userId="d69278118bf7dba8" providerId="LiveId" clId="{65211278-12A1-4583-880C-D98003B1F668}" dt="2026-02-15T02:34:39.970" v="6312" actId="207"/>
      <pc:docMkLst>
        <pc:docMk/>
      </pc:docMkLst>
      <pc:sldChg chg="modSp mod">
        <pc:chgData name="Sang Jin Kim" userId="d69278118bf7dba8" providerId="LiveId" clId="{65211278-12A1-4583-880C-D98003B1F668}" dt="2026-02-15T02:16:45.957" v="6125" actId="2711"/>
        <pc:sldMkLst>
          <pc:docMk/>
          <pc:sldMk cId="777766987" sldId="256"/>
        </pc:sldMkLst>
        <pc:spChg chg="mod">
          <ac:chgData name="Sang Jin Kim" userId="d69278118bf7dba8" providerId="LiveId" clId="{65211278-12A1-4583-880C-D98003B1F668}" dt="2026-02-15T02:16:45.957" v="6125" actId="2711"/>
          <ac:spMkLst>
            <pc:docMk/>
            <pc:sldMk cId="777766987" sldId="256"/>
            <ac:spMk id="2" creationId="{DCEAA0C5-3F02-D1BE-8E89-5FD840AA5A0B}"/>
          </ac:spMkLst>
        </pc:spChg>
      </pc:sldChg>
      <pc:sldChg chg="modSp mod">
        <pc:chgData name="Sang Jin Kim" userId="d69278118bf7dba8" providerId="LiveId" clId="{65211278-12A1-4583-880C-D98003B1F668}" dt="2026-02-15T02:18:26.372" v="6136" actId="207"/>
        <pc:sldMkLst>
          <pc:docMk/>
          <pc:sldMk cId="487786669" sldId="257"/>
        </pc:sldMkLst>
        <pc:spChg chg="mod">
          <ac:chgData name="Sang Jin Kim" userId="d69278118bf7dba8" providerId="LiveId" clId="{65211278-12A1-4583-880C-D98003B1F668}" dt="2026-02-15T02:18:26.372" v="6136" actId="207"/>
          <ac:spMkLst>
            <pc:docMk/>
            <pc:sldMk cId="487786669" sldId="257"/>
            <ac:spMk id="3" creationId="{7A1DA459-FF4F-EBDC-4F96-21B71856A57E}"/>
          </ac:spMkLst>
        </pc:spChg>
      </pc:sldChg>
      <pc:sldChg chg="modSp mod">
        <pc:chgData name="Sang Jin Kim" userId="d69278118bf7dba8" providerId="LiveId" clId="{65211278-12A1-4583-880C-D98003B1F668}" dt="2026-02-15T02:19:53.659" v="6144" actId="207"/>
        <pc:sldMkLst>
          <pc:docMk/>
          <pc:sldMk cId="1589274398" sldId="258"/>
        </pc:sldMkLst>
        <pc:spChg chg="mod">
          <ac:chgData name="Sang Jin Kim" userId="d69278118bf7dba8" providerId="LiveId" clId="{65211278-12A1-4583-880C-D98003B1F668}" dt="2026-02-15T02:19:53.659" v="6144" actId="207"/>
          <ac:spMkLst>
            <pc:docMk/>
            <pc:sldMk cId="1589274398" sldId="258"/>
            <ac:spMk id="3" creationId="{1EBEDFB9-BE96-9374-4277-2689E1371655}"/>
          </ac:spMkLst>
        </pc:spChg>
      </pc:sldChg>
      <pc:sldChg chg="modSp mod">
        <pc:chgData name="Sang Jin Kim" userId="d69278118bf7dba8" providerId="LiveId" clId="{65211278-12A1-4583-880C-D98003B1F668}" dt="2026-02-15T02:21:01.018" v="6149" actId="207"/>
        <pc:sldMkLst>
          <pc:docMk/>
          <pc:sldMk cId="3963975230" sldId="259"/>
        </pc:sldMkLst>
        <pc:spChg chg="mod">
          <ac:chgData name="Sang Jin Kim" userId="d69278118bf7dba8" providerId="LiveId" clId="{65211278-12A1-4583-880C-D98003B1F668}" dt="2026-02-15T02:21:01.018" v="6149" actId="207"/>
          <ac:spMkLst>
            <pc:docMk/>
            <pc:sldMk cId="3963975230" sldId="259"/>
            <ac:spMk id="3" creationId="{6D608790-C0A0-86E0-770C-E73DA0EA2407}"/>
          </ac:spMkLst>
        </pc:spChg>
      </pc:sldChg>
      <pc:sldChg chg="modSp new del mod">
        <pc:chgData name="Sang Jin Kim" userId="d69278118bf7dba8" providerId="LiveId" clId="{65211278-12A1-4583-880C-D98003B1F668}" dt="2026-02-15T02:34:02.801" v="6307" actId="2696"/>
        <pc:sldMkLst>
          <pc:docMk/>
          <pc:sldMk cId="1700419901" sldId="260"/>
        </pc:sldMkLst>
        <pc:spChg chg="mod">
          <ac:chgData name="Sang Jin Kim" userId="d69278118bf7dba8" providerId="LiveId" clId="{65211278-12A1-4583-880C-D98003B1F668}" dt="2026-02-14T22:53:05.627" v="4086" actId="20577"/>
          <ac:spMkLst>
            <pc:docMk/>
            <pc:sldMk cId="1700419901" sldId="260"/>
            <ac:spMk id="2" creationId="{54DC1F28-72EE-6E90-E6F0-E781BE9A2CEA}"/>
          </ac:spMkLst>
        </pc:spChg>
      </pc:sldChg>
      <pc:sldChg chg="modSp new mod">
        <pc:chgData name="Sang Jin Kim" userId="d69278118bf7dba8" providerId="LiveId" clId="{65211278-12A1-4583-880C-D98003B1F668}" dt="2026-02-15T02:23:45.857" v="6206" actId="207"/>
        <pc:sldMkLst>
          <pc:docMk/>
          <pc:sldMk cId="1935260033" sldId="261"/>
        </pc:sldMkLst>
        <pc:spChg chg="mod">
          <ac:chgData name="Sang Jin Kim" userId="d69278118bf7dba8" providerId="LiveId" clId="{65211278-12A1-4583-880C-D98003B1F668}" dt="2026-02-14T21:52:34.935" v="203" actId="255"/>
          <ac:spMkLst>
            <pc:docMk/>
            <pc:sldMk cId="1935260033" sldId="261"/>
            <ac:spMk id="2" creationId="{2715B4BA-4A59-2E3C-F6D5-85625E0A5653}"/>
          </ac:spMkLst>
        </pc:spChg>
        <pc:spChg chg="mod">
          <ac:chgData name="Sang Jin Kim" userId="d69278118bf7dba8" providerId="LiveId" clId="{65211278-12A1-4583-880C-D98003B1F668}" dt="2026-02-15T02:23:45.857" v="6206" actId="207"/>
          <ac:spMkLst>
            <pc:docMk/>
            <pc:sldMk cId="1935260033" sldId="261"/>
            <ac:spMk id="3" creationId="{447446D6-FA4E-CC08-3D35-920E216EF716}"/>
          </ac:spMkLst>
        </pc:spChg>
      </pc:sldChg>
      <pc:sldChg chg="modSp new mod">
        <pc:chgData name="Sang Jin Kim" userId="d69278118bf7dba8" providerId="LiveId" clId="{65211278-12A1-4583-880C-D98003B1F668}" dt="2026-02-15T02:25:33.170" v="6224" actId="207"/>
        <pc:sldMkLst>
          <pc:docMk/>
          <pc:sldMk cId="117199384" sldId="262"/>
        </pc:sldMkLst>
        <pc:spChg chg="mod">
          <ac:chgData name="Sang Jin Kim" userId="d69278118bf7dba8" providerId="LiveId" clId="{65211278-12A1-4583-880C-D98003B1F668}" dt="2026-02-14T22:06:51.672" v="1525" actId="255"/>
          <ac:spMkLst>
            <pc:docMk/>
            <pc:sldMk cId="117199384" sldId="262"/>
            <ac:spMk id="2" creationId="{09E0011D-4C6D-C88E-8403-EA7F16C3BE15}"/>
          </ac:spMkLst>
        </pc:spChg>
        <pc:spChg chg="mod">
          <ac:chgData name="Sang Jin Kim" userId="d69278118bf7dba8" providerId="LiveId" clId="{65211278-12A1-4583-880C-D98003B1F668}" dt="2026-02-15T02:25:33.170" v="6224" actId="207"/>
          <ac:spMkLst>
            <pc:docMk/>
            <pc:sldMk cId="117199384" sldId="262"/>
            <ac:spMk id="3" creationId="{D4B69931-3E2B-474B-D80A-9B6CFDDA70CF}"/>
          </ac:spMkLst>
        </pc:spChg>
      </pc:sldChg>
      <pc:sldChg chg="modSp new mod">
        <pc:chgData name="Sang Jin Kim" userId="d69278118bf7dba8" providerId="LiveId" clId="{65211278-12A1-4583-880C-D98003B1F668}" dt="2026-02-15T02:28:23.443" v="6275" actId="207"/>
        <pc:sldMkLst>
          <pc:docMk/>
          <pc:sldMk cId="3508997666" sldId="263"/>
        </pc:sldMkLst>
        <pc:spChg chg="mod">
          <ac:chgData name="Sang Jin Kim" userId="d69278118bf7dba8" providerId="LiveId" clId="{65211278-12A1-4583-880C-D98003B1F668}" dt="2026-02-14T22:19:41.639" v="2511" actId="255"/>
          <ac:spMkLst>
            <pc:docMk/>
            <pc:sldMk cId="3508997666" sldId="263"/>
            <ac:spMk id="2" creationId="{9128CEFA-068A-5485-19D3-32ED6316B034}"/>
          </ac:spMkLst>
        </pc:spChg>
        <pc:spChg chg="mod">
          <ac:chgData name="Sang Jin Kim" userId="d69278118bf7dba8" providerId="LiveId" clId="{65211278-12A1-4583-880C-D98003B1F668}" dt="2026-02-15T02:28:23.443" v="6275" actId="207"/>
          <ac:spMkLst>
            <pc:docMk/>
            <pc:sldMk cId="3508997666" sldId="263"/>
            <ac:spMk id="3" creationId="{6A6B21EA-C27B-ADF2-15B9-15D4C61D972E}"/>
          </ac:spMkLst>
        </pc:spChg>
      </pc:sldChg>
      <pc:sldChg chg="modSp new mod">
        <pc:chgData name="Sang Jin Kim" userId="d69278118bf7dba8" providerId="LiveId" clId="{65211278-12A1-4583-880C-D98003B1F668}" dt="2026-02-15T02:30:28.008" v="6289" actId="207"/>
        <pc:sldMkLst>
          <pc:docMk/>
          <pc:sldMk cId="1680249999" sldId="264"/>
        </pc:sldMkLst>
        <pc:spChg chg="mod">
          <ac:chgData name="Sang Jin Kim" userId="d69278118bf7dba8" providerId="LiveId" clId="{65211278-12A1-4583-880C-D98003B1F668}" dt="2026-02-14T22:42:51.765" v="3571" actId="27636"/>
          <ac:spMkLst>
            <pc:docMk/>
            <pc:sldMk cId="1680249999" sldId="264"/>
            <ac:spMk id="2" creationId="{0A849170-F1FE-20B0-739E-539562E3F563}"/>
          </ac:spMkLst>
        </pc:spChg>
        <pc:spChg chg="mod">
          <ac:chgData name="Sang Jin Kim" userId="d69278118bf7dba8" providerId="LiveId" clId="{65211278-12A1-4583-880C-D98003B1F668}" dt="2026-02-15T02:30:28.008" v="6289" actId="207"/>
          <ac:spMkLst>
            <pc:docMk/>
            <pc:sldMk cId="1680249999" sldId="264"/>
            <ac:spMk id="3" creationId="{BA802924-F5F8-E749-07DA-6C82E9145B43}"/>
          </ac:spMkLst>
        </pc:spChg>
      </pc:sldChg>
      <pc:sldChg chg="modSp new mod">
        <pc:chgData name="Sang Jin Kim" userId="d69278118bf7dba8" providerId="LiveId" clId="{65211278-12A1-4583-880C-D98003B1F668}" dt="2026-02-15T02:31:46.184" v="6299" actId="207"/>
        <pc:sldMkLst>
          <pc:docMk/>
          <pc:sldMk cId="144497111" sldId="265"/>
        </pc:sldMkLst>
        <pc:spChg chg="mod">
          <ac:chgData name="Sang Jin Kim" userId="d69278118bf7dba8" providerId="LiveId" clId="{65211278-12A1-4583-880C-D98003B1F668}" dt="2026-02-15T01:26:43.009" v="4474" actId="255"/>
          <ac:spMkLst>
            <pc:docMk/>
            <pc:sldMk cId="144497111" sldId="265"/>
            <ac:spMk id="2" creationId="{8662181B-7666-7FAC-EA85-68A9D4C6934D}"/>
          </ac:spMkLst>
        </pc:spChg>
        <pc:spChg chg="mod">
          <ac:chgData name="Sang Jin Kim" userId="d69278118bf7dba8" providerId="LiveId" clId="{65211278-12A1-4583-880C-D98003B1F668}" dt="2026-02-15T02:31:46.184" v="6299" actId="207"/>
          <ac:spMkLst>
            <pc:docMk/>
            <pc:sldMk cId="144497111" sldId="265"/>
            <ac:spMk id="3" creationId="{CD84A038-DF5E-397A-A3A0-28FF7FE871F6}"/>
          </ac:spMkLst>
        </pc:spChg>
      </pc:sldChg>
      <pc:sldChg chg="modSp new mod">
        <pc:chgData name="Sang Jin Kim" userId="d69278118bf7dba8" providerId="LiveId" clId="{65211278-12A1-4583-880C-D98003B1F668}" dt="2026-02-15T02:34:39.970" v="6312" actId="207"/>
        <pc:sldMkLst>
          <pc:docMk/>
          <pc:sldMk cId="3697306150" sldId="266"/>
        </pc:sldMkLst>
        <pc:spChg chg="mod">
          <ac:chgData name="Sang Jin Kim" userId="d69278118bf7dba8" providerId="LiveId" clId="{65211278-12A1-4583-880C-D98003B1F668}" dt="2026-02-15T01:36:20.789" v="5320" actId="255"/>
          <ac:spMkLst>
            <pc:docMk/>
            <pc:sldMk cId="3697306150" sldId="266"/>
            <ac:spMk id="2" creationId="{86A68C59-6E56-36A1-663C-EAD2190362E7}"/>
          </ac:spMkLst>
        </pc:spChg>
        <pc:spChg chg="mod">
          <ac:chgData name="Sang Jin Kim" userId="d69278118bf7dba8" providerId="LiveId" clId="{65211278-12A1-4583-880C-D98003B1F668}" dt="2026-02-15T02:34:39.970" v="6312" actId="207"/>
          <ac:spMkLst>
            <pc:docMk/>
            <pc:sldMk cId="3697306150" sldId="266"/>
            <ac:spMk id="3" creationId="{B349B317-79DE-0764-24DB-D96D81C2AB84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D6EFF45-9133-4D2B-AF1D-ED39F9843093}" type="datetimeFigureOut">
              <a:rPr lang="en-US" smtClean="0"/>
              <a:t>2/14/2026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37AD842-CCE7-401A-8968-DD06F5D264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64792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dirty="0"/>
              <a:t>하나님에 관한 성경신학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7AD842-CCE7-401A-8968-DD06F5D264DF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12306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AEE265-8CB9-C694-700F-663F843893B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1E5C9C2-1214-665B-2A4F-67171D35DF9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112CE55-A094-A8F0-0381-CBE8CDE409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8E0D8F-A995-45F0-95E4-CB5366935CCF}" type="datetimeFigureOut">
              <a:rPr lang="en-US" smtClean="0"/>
              <a:t>2/14/2026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8A2D023-BCD2-7D86-75E6-0CF177B695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CC83918-8BFF-199B-CF94-583FF4B2AB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480309-9231-4B04-9DE1-C057A71E59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48919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CC51A8-3DC3-E490-4112-5CCF2130A7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4F463AD-6E4F-BE91-965D-7D3B234EEA8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4222241-65CD-27C3-556E-099FD257FB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8E0D8F-A995-45F0-95E4-CB5366935CCF}" type="datetimeFigureOut">
              <a:rPr lang="en-US" smtClean="0"/>
              <a:t>2/14/2026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6D8B30F-D3B3-1FE5-6139-FB264B2767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2A75B0F-0131-F153-A15D-E85F1E9625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480309-9231-4B04-9DE1-C057A71E59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09633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184445-1FBD-6CB0-12B7-F9B3E5F23A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1CB7736-7A63-CFEF-C6AE-2A9D0328D7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E7874B-2B44-2405-582E-651F16D014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8E0D8F-A995-45F0-95E4-CB5366935CCF}" type="datetimeFigureOut">
              <a:rPr lang="en-US" smtClean="0"/>
              <a:t>2/14/2026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526F09-0D8C-6D75-691B-B748744A88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9972488-2F77-155E-F6D2-178A16C103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480309-9231-4B04-9DE1-C057A71E59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75857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1A72FC-B414-82D7-B19D-D013F239F4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1D3C01-745A-F311-89AA-AFA36C6DD1C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8041CE4-9EC5-BF7E-87C4-22E176414CB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4384CD1-4ACE-7BEF-0029-E0F1E2BB69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8E0D8F-A995-45F0-95E4-CB5366935CCF}" type="datetimeFigureOut">
              <a:rPr lang="en-US" smtClean="0"/>
              <a:t>2/14/2026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BBF9912-4F3C-FBB8-8D45-3413B94E89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C35C597-46BD-74F0-B22F-65CF8473A0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480309-9231-4B04-9DE1-C057A71E59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33643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40ECFA-3A5E-0131-82E2-F631C10087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17AA7D1-2D67-718C-2B2B-1667A8950D5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D2284DA-E824-990D-6947-63F0202B0A9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E09FD1A-9413-FFC3-9FC2-9F33BDF6D6A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E01361A-DEFB-DDF6-2233-6B81FA2ADB2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9B1C11C-CD22-8CE8-DA39-31E2D674F3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8E0D8F-A995-45F0-95E4-CB5366935CCF}" type="datetimeFigureOut">
              <a:rPr lang="en-US" smtClean="0"/>
              <a:t>2/14/2026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4A83D5A-7904-58D3-7183-8F0C0606D2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105B993-D1FB-5F13-F0D7-89361A37C4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480309-9231-4B04-9DE1-C057A71E59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59655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925566-1DF6-9F62-C132-63E32E0819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EC516F6-BF2E-7B4D-20F8-9FFD4D2ED8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8E0D8F-A995-45F0-95E4-CB5366935CCF}" type="datetimeFigureOut">
              <a:rPr lang="en-US" smtClean="0"/>
              <a:t>2/14/2026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2B4D86C-CABA-82D8-5649-7BF5F4F40E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2439654-BCA1-87FC-4B53-D5FAC56857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480309-9231-4B04-9DE1-C057A71E59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87453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2CADB01-8211-1005-85C9-9A27C2F371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8E0D8F-A995-45F0-95E4-CB5366935CCF}" type="datetimeFigureOut">
              <a:rPr lang="en-US" smtClean="0"/>
              <a:t>2/14/2026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45D329C-A661-6AFC-98D0-79F10493ED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6815706-26BA-6DB0-016C-4EC0EA4203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480309-9231-4B04-9DE1-C057A71E59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81022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91C6DA-7908-F61D-4EED-CB55789213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A001E25-C575-45F3-FD10-B216785BF9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68EA221-76A1-C55D-A7C5-72D7DAA7B4C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12D1555-297A-E1A9-7146-A0DB06AAB0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8E0D8F-A995-45F0-95E4-CB5366935CCF}" type="datetimeFigureOut">
              <a:rPr lang="en-US" smtClean="0"/>
              <a:t>2/14/2026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6D95B09-DB81-DA56-AC04-1166EDC421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1E98E89-F826-13E3-B71A-5E133622AF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480309-9231-4B04-9DE1-C057A71E59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99046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CE08ED-8CA1-0FBA-B34E-82A9DE118A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FC204A1-ECB9-70CE-387C-6408A30E17A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A9A2B04-562D-9191-482B-5DC1383AC14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34701D7-23A8-C563-654E-082C0DF7A6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8E0D8F-A995-45F0-95E4-CB5366935CCF}" type="datetimeFigureOut">
              <a:rPr lang="en-US" smtClean="0"/>
              <a:t>2/14/2026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9329FB5-69FA-9AE1-F0CB-2A1A4E2F78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DA75167-812A-1E69-4B09-B365ABAD95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480309-9231-4B04-9DE1-C057A71E59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78657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CF8CE0-6CF7-5230-7C88-CD0C69753D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FA8AB1E-EB9B-43CA-9A13-94321B6296E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CC285F-3ED6-F4EB-F72E-A882215247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8E0D8F-A995-45F0-95E4-CB5366935CCF}" type="datetimeFigureOut">
              <a:rPr lang="en-US" smtClean="0"/>
              <a:t>2/14/2026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FEBA666-8B32-C727-E255-39432DA025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D41247E-CC1F-AB4F-7726-0B463ABE30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480309-9231-4B04-9DE1-C057A71E59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52724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1418D3B-F0A5-A566-784A-092A071A0F5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7387781-2BD9-883F-EFFB-717AE7E4DC9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7BCB26-D195-E460-EEB1-3A228A6721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8E0D8F-A995-45F0-95E4-CB5366935CCF}" type="datetimeFigureOut">
              <a:rPr lang="en-US" smtClean="0"/>
              <a:t>2/14/2026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C142CF0-A894-F8C2-3C54-AB88A3A734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FEB8628-01B6-9A60-964C-21D50368B7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480309-9231-4B04-9DE1-C057A71E59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75641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4472061-5F69-BE22-4E30-08B870CA54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DCC5C6C-3CFA-28F5-71B7-A05AF217ED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FFA381D-6CDB-8060-DD8A-81C05859FB0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E8E0D8F-A995-45F0-95E4-CB5366935CCF}" type="datetimeFigureOut">
              <a:rPr lang="en-US" smtClean="0"/>
              <a:t>2/14/2026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80E77E9-9598-52F4-AB11-2E330E9A1FB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7CCF321-D5B3-78A0-0624-DCC11F06B38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6480309-9231-4B04-9DE1-C057A71E59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45474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EAA0C5-3F02-D1BE-8E89-5FD840AA5A0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493196"/>
          </a:xfrm>
        </p:spPr>
        <p:txBody>
          <a:bodyPr>
            <a:normAutofit/>
          </a:bodyPr>
          <a:lstStyle/>
          <a:p>
            <a:r>
              <a:rPr lang="ko-KR" altLang="en-US" dirty="0">
                <a:solidFill>
                  <a:srgbClr val="00B0F0"/>
                </a:solidFill>
              </a:rPr>
              <a:t>하나님</a:t>
            </a:r>
            <a:r>
              <a:rPr lang="en-US" altLang="ko-KR" dirty="0"/>
              <a:t>: </a:t>
            </a:r>
            <a:r>
              <a:rPr lang="ko-KR" altLang="en-US" dirty="0">
                <a:solidFill>
                  <a:srgbClr val="FF0000"/>
                </a:solidFill>
              </a:rPr>
              <a:t>성품과 사역</a:t>
            </a:r>
            <a:br>
              <a:rPr lang="en-US" altLang="ko-KR" dirty="0">
                <a:solidFill>
                  <a:srgbClr val="FF0000"/>
                </a:solidFill>
              </a:rPr>
            </a:br>
            <a:r>
              <a:rPr lang="ko-KR" altLang="en-US" sz="3600" dirty="0">
                <a:solidFill>
                  <a:srgbClr val="002060"/>
                </a:solidFill>
                <a:latin typeface="+mn-ea"/>
                <a:ea typeface="+mn-ea"/>
              </a:rPr>
              <a:t>하나님에 관한 성경신학</a:t>
            </a:r>
            <a:br>
              <a:rPr lang="en-US" altLang="ko-KR" sz="3600" dirty="0">
                <a:solidFill>
                  <a:srgbClr val="002060"/>
                </a:solidFill>
                <a:latin typeface="+mn-ea"/>
                <a:ea typeface="+mn-ea"/>
              </a:rPr>
            </a:br>
            <a:endParaRPr lang="en-US" sz="3600" dirty="0">
              <a:solidFill>
                <a:srgbClr val="002060"/>
              </a:solidFill>
              <a:latin typeface="+mn-ea"/>
              <a:ea typeface="+mn-ea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8D298FE-7852-0BF1-749D-8687E7E63D3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183116"/>
            <a:ext cx="9144000" cy="1552521"/>
          </a:xfrm>
        </p:spPr>
        <p:txBody>
          <a:bodyPr/>
          <a:lstStyle/>
          <a:p>
            <a:r>
              <a:rPr lang="ko-KR" altLang="en-US" dirty="0">
                <a:solidFill>
                  <a:srgbClr val="002060"/>
                </a:solidFill>
              </a:rPr>
              <a:t>제</a:t>
            </a:r>
            <a:r>
              <a:rPr lang="en-US" altLang="ko-KR" dirty="0">
                <a:solidFill>
                  <a:srgbClr val="002060"/>
                </a:solidFill>
              </a:rPr>
              <a:t>3</a:t>
            </a:r>
            <a:r>
              <a:rPr lang="ko-KR" altLang="en-US" dirty="0">
                <a:solidFill>
                  <a:srgbClr val="002060"/>
                </a:solidFill>
              </a:rPr>
              <a:t>장 하나님의 계시</a:t>
            </a:r>
            <a:endParaRPr lang="en-US" altLang="ko-KR" dirty="0">
              <a:solidFill>
                <a:srgbClr val="002060"/>
              </a:solidFill>
            </a:endParaRPr>
          </a:p>
          <a:p>
            <a:r>
              <a:rPr lang="ko-KR" altLang="en-US" dirty="0">
                <a:solidFill>
                  <a:srgbClr val="FF0000"/>
                </a:solidFill>
              </a:rPr>
              <a:t>제</a:t>
            </a:r>
            <a:r>
              <a:rPr lang="en-US" altLang="ko-KR" dirty="0">
                <a:solidFill>
                  <a:srgbClr val="FF0000"/>
                </a:solidFill>
              </a:rPr>
              <a:t>4</a:t>
            </a:r>
            <a:r>
              <a:rPr lang="ko-KR" altLang="en-US" dirty="0">
                <a:solidFill>
                  <a:srgbClr val="FF0000"/>
                </a:solidFill>
              </a:rPr>
              <a:t>장 하나님의 행하심</a:t>
            </a:r>
            <a:endParaRPr lang="en-US" altLang="ko-KR" dirty="0">
              <a:solidFill>
                <a:srgbClr val="FF0000"/>
              </a:solidFill>
            </a:endParaRPr>
          </a:p>
          <a:p>
            <a:r>
              <a:rPr lang="ko-KR" altLang="en-US" dirty="0">
                <a:solidFill>
                  <a:srgbClr val="002060"/>
                </a:solidFill>
              </a:rPr>
              <a:t>제</a:t>
            </a:r>
            <a:r>
              <a:rPr lang="en-US" altLang="ko-KR" dirty="0">
                <a:solidFill>
                  <a:srgbClr val="002060"/>
                </a:solidFill>
              </a:rPr>
              <a:t>5</a:t>
            </a:r>
            <a:r>
              <a:rPr lang="ko-KR" altLang="en-US" dirty="0">
                <a:solidFill>
                  <a:srgbClr val="002060"/>
                </a:solidFill>
              </a:rPr>
              <a:t>장 하나님의 목적</a:t>
            </a:r>
            <a:endParaRPr lang="en-US" dirty="0">
              <a:solidFill>
                <a:srgbClr val="002060"/>
              </a:solidFill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77669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4E8622-B9B9-15D9-7319-B48D318623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ko-KR" altLang="en-US" dirty="0">
                <a:solidFill>
                  <a:srgbClr val="FF0000"/>
                </a:solidFill>
              </a:rPr>
              <a:t>하나님의 계시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A1DA459-FF4F-EBDC-4F96-21B71856A57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ko-KR" altLang="en-US" dirty="0">
                <a:solidFill>
                  <a:srgbClr val="C00000"/>
                </a:solidFill>
              </a:rPr>
              <a:t>유대교와 기독교 전통</a:t>
            </a:r>
            <a:r>
              <a:rPr lang="en-US" altLang="ko-KR" dirty="0">
                <a:solidFill>
                  <a:srgbClr val="002060"/>
                </a:solidFill>
              </a:rPr>
              <a:t>(the Judeo-Christian tradition)</a:t>
            </a:r>
            <a:r>
              <a:rPr lang="ko-KR" altLang="en-US" dirty="0">
                <a:solidFill>
                  <a:srgbClr val="002060"/>
                </a:solidFill>
              </a:rPr>
              <a:t>은 하나님께서 </a:t>
            </a:r>
            <a:r>
              <a:rPr lang="ko-KR" altLang="en-US" dirty="0">
                <a:solidFill>
                  <a:srgbClr val="C00000"/>
                </a:solidFill>
              </a:rPr>
              <a:t>다양한 방법으로 </a:t>
            </a:r>
            <a:r>
              <a:rPr lang="ko-KR" altLang="en-US" dirty="0">
                <a:solidFill>
                  <a:srgbClr val="002060"/>
                </a:solidFill>
              </a:rPr>
              <a:t>계시해오셨다는 것을 받아들인다</a:t>
            </a:r>
            <a:r>
              <a:rPr lang="en-US" altLang="ko-KR" dirty="0">
                <a:solidFill>
                  <a:srgbClr val="002060"/>
                </a:solidFill>
              </a:rPr>
              <a:t>. </a:t>
            </a:r>
          </a:p>
          <a:p>
            <a:r>
              <a:rPr lang="ko-KR" altLang="en-US" dirty="0">
                <a:solidFill>
                  <a:srgbClr val="002060"/>
                </a:solidFill>
              </a:rPr>
              <a:t>이 계시들은 </a:t>
            </a:r>
            <a:r>
              <a:rPr lang="ko-KR" altLang="en-US" dirty="0">
                <a:solidFill>
                  <a:srgbClr val="00B0F0"/>
                </a:solidFill>
              </a:rPr>
              <a:t>정경에</a:t>
            </a:r>
            <a:r>
              <a:rPr lang="ko-KR" altLang="en-US" dirty="0">
                <a:solidFill>
                  <a:srgbClr val="002060"/>
                </a:solidFill>
              </a:rPr>
              <a:t> 보전되었는데 </a:t>
            </a:r>
            <a:r>
              <a:rPr lang="ko-KR" altLang="en-US" dirty="0">
                <a:solidFill>
                  <a:srgbClr val="00B0F0"/>
                </a:solidFill>
              </a:rPr>
              <a:t>하나님의 자기 계시이다</a:t>
            </a:r>
            <a:r>
              <a:rPr lang="en-US" altLang="ko-KR" dirty="0">
                <a:solidFill>
                  <a:srgbClr val="002060"/>
                </a:solidFill>
              </a:rPr>
              <a:t>. </a:t>
            </a:r>
          </a:p>
          <a:p>
            <a:endParaRPr lang="en-US" dirty="0">
              <a:solidFill>
                <a:srgbClr val="002060"/>
              </a:solidFill>
            </a:endParaRPr>
          </a:p>
          <a:p>
            <a:r>
              <a:rPr lang="ko-KR" altLang="en-US" dirty="0">
                <a:solidFill>
                  <a:srgbClr val="002060"/>
                </a:solidFill>
              </a:rPr>
              <a:t>창세기부터 시작되는 이 계시들은 </a:t>
            </a:r>
            <a:r>
              <a:rPr lang="ko-KR" altLang="en-US" dirty="0">
                <a:solidFill>
                  <a:srgbClr val="FF0000"/>
                </a:solidFill>
              </a:rPr>
              <a:t>자연계시</a:t>
            </a:r>
            <a:r>
              <a:rPr lang="en-US" altLang="ko-KR" dirty="0">
                <a:solidFill>
                  <a:srgbClr val="002060"/>
                </a:solidFill>
              </a:rPr>
              <a:t>(</a:t>
            </a:r>
            <a:r>
              <a:rPr lang="ko-KR" altLang="en-US" dirty="0">
                <a:solidFill>
                  <a:srgbClr val="002060"/>
                </a:solidFill>
              </a:rPr>
              <a:t>일반계시</a:t>
            </a:r>
            <a:r>
              <a:rPr lang="en-US" altLang="ko-KR" dirty="0">
                <a:solidFill>
                  <a:srgbClr val="002060"/>
                </a:solidFill>
              </a:rPr>
              <a:t>)</a:t>
            </a:r>
            <a:r>
              <a:rPr lang="ko-KR" altLang="en-US" dirty="0">
                <a:solidFill>
                  <a:srgbClr val="002060"/>
                </a:solidFill>
              </a:rPr>
              <a:t>와 </a:t>
            </a:r>
            <a:r>
              <a:rPr lang="ko-KR" altLang="en-US" dirty="0">
                <a:solidFill>
                  <a:srgbClr val="FF0000"/>
                </a:solidFill>
              </a:rPr>
              <a:t>특별계시로</a:t>
            </a:r>
            <a:r>
              <a:rPr lang="ko-KR" altLang="en-US" dirty="0">
                <a:solidFill>
                  <a:srgbClr val="002060"/>
                </a:solidFill>
              </a:rPr>
              <a:t> 나눈다</a:t>
            </a:r>
            <a:r>
              <a:rPr lang="en-US" altLang="ko-KR" dirty="0">
                <a:solidFill>
                  <a:srgbClr val="002060"/>
                </a:solidFill>
              </a:rPr>
              <a:t>. </a:t>
            </a:r>
            <a:r>
              <a:rPr lang="ko-KR" altLang="en-US" dirty="0">
                <a:solidFill>
                  <a:srgbClr val="002060"/>
                </a:solidFill>
              </a:rPr>
              <a:t>창세기가 </a:t>
            </a:r>
            <a:r>
              <a:rPr lang="en-US" altLang="ko-KR" dirty="0">
                <a:solidFill>
                  <a:srgbClr val="002060"/>
                </a:solidFill>
              </a:rPr>
              <a:t>“</a:t>
            </a:r>
            <a:r>
              <a:rPr lang="ko-KR" altLang="en-US" dirty="0">
                <a:solidFill>
                  <a:srgbClr val="00B0F0"/>
                </a:solidFill>
              </a:rPr>
              <a:t>태초에 하나님이 천지를 창조하시니라</a:t>
            </a:r>
            <a:r>
              <a:rPr lang="en-US" altLang="ko-KR" dirty="0">
                <a:solidFill>
                  <a:srgbClr val="002060"/>
                </a:solidFill>
              </a:rPr>
              <a:t>” </a:t>
            </a:r>
            <a:r>
              <a:rPr lang="ko-KR" altLang="en-US" dirty="0">
                <a:solidFill>
                  <a:srgbClr val="002060"/>
                </a:solidFill>
              </a:rPr>
              <a:t>고 선포하며 일반계시가 창조기사에 처음 나타나는 것은 의미가 깊다</a:t>
            </a:r>
            <a:r>
              <a:rPr lang="en-US" altLang="ko-KR" dirty="0">
                <a:solidFill>
                  <a:srgbClr val="002060"/>
                </a:solidFill>
              </a:rPr>
              <a:t>. </a:t>
            </a:r>
            <a:endParaRPr lang="en-US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77866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C23B4C-8933-7B70-7B0E-F83ECAB5A5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>
                <a:solidFill>
                  <a:srgbClr val="002060"/>
                </a:solidFill>
                <a:latin typeface="+mn-ea"/>
                <a:ea typeface="+mn-ea"/>
              </a:rPr>
              <a:t>말씀에 의한 계시</a:t>
            </a:r>
            <a:br>
              <a:rPr lang="en-US" altLang="ko-KR" dirty="0">
                <a:solidFill>
                  <a:srgbClr val="002060"/>
                </a:solidFill>
                <a:latin typeface="+mn-ea"/>
                <a:ea typeface="+mn-ea"/>
              </a:rPr>
            </a:br>
            <a:r>
              <a:rPr lang="en-US" altLang="ko-KR" sz="3600" dirty="0">
                <a:solidFill>
                  <a:srgbClr val="002060"/>
                </a:solidFill>
                <a:latin typeface="+mn-ea"/>
                <a:ea typeface="+mn-ea"/>
              </a:rPr>
              <a:t>(Revelation by Word)</a:t>
            </a:r>
            <a:endParaRPr lang="en-US" sz="3600" dirty="0">
              <a:solidFill>
                <a:srgbClr val="002060"/>
              </a:solidFill>
              <a:latin typeface="+mn-ea"/>
              <a:ea typeface="+mn-ea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EBEDFB9-BE96-9374-4277-2689E137165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ko-KR" altLang="en-US" dirty="0">
                <a:solidFill>
                  <a:srgbClr val="FF0000"/>
                </a:solidFill>
                <a:latin typeface="+mn-ea"/>
              </a:rPr>
              <a:t>하나님의 말씀은 </a:t>
            </a:r>
            <a:r>
              <a:rPr lang="ko-KR" altLang="en-US" dirty="0">
                <a:solidFill>
                  <a:srgbClr val="00B0F0"/>
                </a:solidFill>
                <a:latin typeface="+mn-ea"/>
              </a:rPr>
              <a:t>신적 자기계시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(self-presentation)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이다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.</a:t>
            </a:r>
          </a:p>
          <a:p>
            <a:r>
              <a:rPr lang="ko-KR" altLang="en-US" dirty="0">
                <a:solidFill>
                  <a:srgbClr val="FF0000"/>
                </a:solidFill>
                <a:latin typeface="+mn-ea"/>
              </a:rPr>
              <a:t>계시 방법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: 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문자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, 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음성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, 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감각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, 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환상과 꿈에 의해서</a:t>
            </a:r>
            <a:endParaRPr lang="en-US" altLang="ko-KR" dirty="0">
              <a:solidFill>
                <a:srgbClr val="002060"/>
              </a:solidFill>
              <a:latin typeface="+mn-ea"/>
            </a:endParaRPr>
          </a:p>
          <a:p>
            <a:r>
              <a:rPr lang="ko-KR" altLang="en-US" dirty="0">
                <a:solidFill>
                  <a:srgbClr val="002060"/>
                </a:solidFill>
                <a:latin typeface="+mn-ea"/>
              </a:rPr>
              <a:t>창조 기사에서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, </a:t>
            </a:r>
            <a:r>
              <a:rPr lang="ko-KR" altLang="en-US" dirty="0">
                <a:solidFill>
                  <a:srgbClr val="FF0000"/>
                </a:solidFill>
                <a:latin typeface="+mn-ea"/>
              </a:rPr>
              <a:t>낮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(day), </a:t>
            </a:r>
            <a:r>
              <a:rPr lang="ko-KR" altLang="en-US" dirty="0">
                <a:solidFill>
                  <a:srgbClr val="FF0000"/>
                </a:solidFill>
                <a:latin typeface="+mn-ea"/>
              </a:rPr>
              <a:t>밤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(night), </a:t>
            </a:r>
            <a:r>
              <a:rPr lang="ko-KR" altLang="en-US" dirty="0">
                <a:solidFill>
                  <a:srgbClr val="FF0000"/>
                </a:solidFill>
                <a:latin typeface="+mn-ea"/>
              </a:rPr>
              <a:t>하늘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(sky)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은 일반적 계시를 전달한다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.</a:t>
            </a:r>
          </a:p>
          <a:p>
            <a:endParaRPr lang="en-US" dirty="0">
              <a:solidFill>
                <a:srgbClr val="002060"/>
              </a:solidFill>
              <a:latin typeface="+mn-ea"/>
            </a:endParaRPr>
          </a:p>
          <a:p>
            <a:r>
              <a:rPr lang="ko-KR" altLang="en-US" dirty="0">
                <a:solidFill>
                  <a:srgbClr val="FF0000"/>
                </a:solidFill>
                <a:latin typeface="+mn-ea"/>
              </a:rPr>
              <a:t>하나님의 최초의 어록은 창조 명령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(creation mandate)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이다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. 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이 어록은 축복을 담고 있다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: “</a:t>
            </a:r>
            <a:r>
              <a:rPr lang="ko-KR" altLang="en-US" dirty="0">
                <a:solidFill>
                  <a:srgbClr val="00B0F0"/>
                </a:solidFill>
                <a:latin typeface="+mn-ea"/>
              </a:rPr>
              <a:t>생육하고 번성하여 땅에 충만하라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”(1:26-28). </a:t>
            </a:r>
            <a:endParaRPr lang="en-US" dirty="0">
              <a:solidFill>
                <a:srgbClr val="002060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5892743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09F6C8-651D-DDBD-03F2-D54C69FD8B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>
                <a:solidFill>
                  <a:srgbClr val="002060"/>
                </a:solidFill>
                <a:latin typeface="+mn-ea"/>
                <a:ea typeface="+mn-ea"/>
              </a:rPr>
              <a:t>환상과 꿈에 의한 계시</a:t>
            </a:r>
            <a:br>
              <a:rPr lang="en-US" altLang="ko-KR" dirty="0">
                <a:solidFill>
                  <a:srgbClr val="002060"/>
                </a:solidFill>
                <a:latin typeface="+mn-ea"/>
                <a:ea typeface="+mn-ea"/>
              </a:rPr>
            </a:br>
            <a:r>
              <a:rPr lang="en-US" altLang="ko-KR" sz="3600" dirty="0">
                <a:solidFill>
                  <a:srgbClr val="002060"/>
                </a:solidFill>
                <a:latin typeface="+mn-ea"/>
                <a:ea typeface="+mn-ea"/>
              </a:rPr>
              <a:t>(Revelation by visions and dreams)</a:t>
            </a:r>
            <a:endParaRPr lang="en-US" sz="3600" dirty="0">
              <a:solidFill>
                <a:srgbClr val="002060"/>
              </a:solidFill>
              <a:latin typeface="+mn-ea"/>
              <a:ea typeface="+mn-ea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D608790-C0A0-86E0-770C-E73DA0EA240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ko-KR" altLang="en-US" dirty="0">
                <a:solidFill>
                  <a:srgbClr val="FF0000"/>
                </a:solidFill>
                <a:latin typeface="+mn-ea"/>
              </a:rPr>
              <a:t>환상과 꿈에 의한 계시는 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아브라함의 예가 있다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. </a:t>
            </a:r>
          </a:p>
          <a:p>
            <a:r>
              <a:rPr lang="ko-KR" altLang="en-US" dirty="0">
                <a:solidFill>
                  <a:srgbClr val="FF0000"/>
                </a:solidFill>
                <a:latin typeface="+mn-ea"/>
              </a:rPr>
              <a:t>동사의 수동형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: 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하나님이 나타내 보이셨다는 것을 의미한다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. </a:t>
            </a:r>
          </a:p>
          <a:p>
            <a:r>
              <a:rPr lang="ko-KR" altLang="en-US" dirty="0">
                <a:solidFill>
                  <a:srgbClr val="FF0000"/>
                </a:solidFill>
                <a:latin typeface="+mn-ea"/>
              </a:rPr>
              <a:t>이방인도 꿈으로 하나님의 계시를 받았다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: 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아비멜렉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(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창 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20:3-7). </a:t>
            </a:r>
          </a:p>
          <a:p>
            <a:r>
              <a:rPr lang="ko-KR" altLang="en-US" dirty="0">
                <a:solidFill>
                  <a:srgbClr val="002060"/>
                </a:solidFill>
                <a:latin typeface="+mn-ea"/>
              </a:rPr>
              <a:t>아곱과 요셉도 꿈으로 하나님의 계시를 받았다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. </a:t>
            </a:r>
          </a:p>
          <a:p>
            <a:r>
              <a:rPr lang="ko-KR" altLang="en-US" dirty="0">
                <a:solidFill>
                  <a:srgbClr val="002060"/>
                </a:solidFill>
                <a:latin typeface="+mn-ea"/>
              </a:rPr>
              <a:t>사무엘은 환상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/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이상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(visions)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으로 계시를 받았다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(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삼상 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3:15)</a:t>
            </a:r>
          </a:p>
          <a:p>
            <a:endParaRPr lang="en-US" dirty="0">
              <a:solidFill>
                <a:srgbClr val="002060"/>
              </a:solidFill>
              <a:latin typeface="+mn-ea"/>
            </a:endParaRPr>
          </a:p>
          <a:p>
            <a:r>
              <a:rPr lang="ko-KR" altLang="en-US" dirty="0">
                <a:solidFill>
                  <a:srgbClr val="FF0000"/>
                </a:solidFill>
                <a:latin typeface="+mn-ea"/>
              </a:rPr>
              <a:t>꿈의 계시의 제한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: 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선지자가 나타남으로 점차로 횟수가 줄어든다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.</a:t>
            </a:r>
          </a:p>
          <a:p>
            <a:r>
              <a:rPr lang="ko-KR" altLang="en-US" dirty="0">
                <a:solidFill>
                  <a:srgbClr val="FF0000"/>
                </a:solidFill>
                <a:latin typeface="+mn-ea"/>
              </a:rPr>
              <a:t>계시 등급의 암시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: 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모세의 경우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(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민 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12:6-8); 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직접 계시가 우선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? </a:t>
            </a:r>
            <a:endParaRPr lang="en-US" dirty="0">
              <a:solidFill>
                <a:srgbClr val="002060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9639752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15B4BA-4A59-2E3C-F6D5-85625E0A56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>
                <a:solidFill>
                  <a:srgbClr val="002060"/>
                </a:solidFill>
                <a:latin typeface="+mn-ea"/>
                <a:ea typeface="+mn-ea"/>
              </a:rPr>
              <a:t>여호와의 천사를 통한 계시</a:t>
            </a:r>
            <a:br>
              <a:rPr lang="en-US" altLang="ko-KR" dirty="0">
                <a:solidFill>
                  <a:srgbClr val="002060"/>
                </a:solidFill>
                <a:latin typeface="+mn-ea"/>
                <a:ea typeface="+mn-ea"/>
              </a:rPr>
            </a:br>
            <a:r>
              <a:rPr lang="en-US" altLang="ko-KR" sz="3600" dirty="0">
                <a:solidFill>
                  <a:srgbClr val="002060"/>
                </a:solidFill>
                <a:latin typeface="+mn-ea"/>
                <a:ea typeface="+mn-ea"/>
              </a:rPr>
              <a:t>Revelation through the Angel of Yahweh</a:t>
            </a:r>
            <a:endParaRPr lang="en-US" sz="3600" dirty="0">
              <a:solidFill>
                <a:srgbClr val="002060"/>
              </a:solidFill>
              <a:latin typeface="+mn-ea"/>
              <a:ea typeface="+mn-ea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7446D6-FA4E-CC08-3D35-920E216EF71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5029089"/>
          </a:xfrm>
        </p:spPr>
        <p:txBody>
          <a:bodyPr>
            <a:noAutofit/>
          </a:bodyPr>
          <a:lstStyle/>
          <a:p>
            <a:r>
              <a:rPr lang="ko-KR" altLang="en-US" sz="2400" dirty="0">
                <a:solidFill>
                  <a:srgbClr val="FF0000"/>
                </a:solidFill>
                <a:latin typeface="+mn-ea"/>
              </a:rPr>
              <a:t>천사는 여호와의 대리자로서 </a:t>
            </a:r>
            <a:r>
              <a:rPr lang="ko-KR" altLang="en-US" sz="2400" dirty="0">
                <a:solidFill>
                  <a:srgbClr val="00B0F0"/>
                </a:solidFill>
                <a:latin typeface="+mn-ea"/>
              </a:rPr>
              <a:t>그분의</a:t>
            </a:r>
            <a:r>
              <a:rPr lang="ko-KR" altLang="en-US" sz="2400" dirty="0">
                <a:solidFill>
                  <a:srgbClr val="002060"/>
                </a:solidFill>
                <a:latin typeface="+mn-ea"/>
              </a:rPr>
              <a:t> 메세지를 전달하는 역할을 한다</a:t>
            </a:r>
            <a:r>
              <a:rPr lang="en-US" altLang="ko-KR" sz="2400" dirty="0">
                <a:solidFill>
                  <a:srgbClr val="002060"/>
                </a:solidFill>
                <a:latin typeface="+mn-ea"/>
              </a:rPr>
              <a:t>. </a:t>
            </a:r>
          </a:p>
          <a:p>
            <a:r>
              <a:rPr lang="ko-KR" altLang="en-US" sz="2400" dirty="0">
                <a:solidFill>
                  <a:srgbClr val="002060"/>
                </a:solidFill>
                <a:latin typeface="+mn-ea"/>
              </a:rPr>
              <a:t>천사가 </a:t>
            </a:r>
            <a:r>
              <a:rPr lang="ko-KR" altLang="en-US" sz="2400" dirty="0">
                <a:solidFill>
                  <a:srgbClr val="00B0F0"/>
                </a:solidFill>
                <a:latin typeface="+mn-ea"/>
              </a:rPr>
              <a:t>성육신하기 이전의 그리스도라는 견해</a:t>
            </a:r>
            <a:r>
              <a:rPr lang="en-US" altLang="ko-KR" sz="2400" dirty="0">
                <a:solidFill>
                  <a:srgbClr val="002060"/>
                </a:solidFill>
                <a:latin typeface="+mn-ea"/>
              </a:rPr>
              <a:t>(</a:t>
            </a:r>
            <a:r>
              <a:rPr lang="ko-KR" altLang="en-US" sz="2400" dirty="0">
                <a:solidFill>
                  <a:srgbClr val="002060"/>
                </a:solidFill>
                <a:latin typeface="+mn-ea"/>
              </a:rPr>
              <a:t>하나님의 대리자</a:t>
            </a:r>
            <a:r>
              <a:rPr lang="en-US" altLang="ko-KR" sz="2400" dirty="0">
                <a:solidFill>
                  <a:srgbClr val="002060"/>
                </a:solidFill>
                <a:latin typeface="+mn-ea"/>
              </a:rPr>
              <a:t>)? </a:t>
            </a:r>
          </a:p>
          <a:p>
            <a:r>
              <a:rPr lang="ko-KR" altLang="en-US" sz="2400" dirty="0">
                <a:solidFill>
                  <a:srgbClr val="002060"/>
                </a:solidFill>
                <a:latin typeface="+mn-ea"/>
              </a:rPr>
              <a:t>천사는 초인간적인 대변인</a:t>
            </a:r>
            <a:r>
              <a:rPr lang="en-US" altLang="ko-KR" sz="2400" dirty="0">
                <a:solidFill>
                  <a:srgbClr val="002060"/>
                </a:solidFill>
                <a:latin typeface="+mn-ea"/>
              </a:rPr>
              <a:t>(spokesman)</a:t>
            </a:r>
            <a:r>
              <a:rPr lang="ko-KR" altLang="en-US" sz="2400" dirty="0">
                <a:solidFill>
                  <a:srgbClr val="002060"/>
                </a:solidFill>
                <a:latin typeface="+mn-ea"/>
              </a:rPr>
              <a:t>이다</a:t>
            </a:r>
            <a:r>
              <a:rPr lang="en-US" altLang="ko-KR" sz="2400" dirty="0">
                <a:solidFill>
                  <a:srgbClr val="002060"/>
                </a:solidFill>
                <a:latin typeface="+mn-ea"/>
              </a:rPr>
              <a:t>.</a:t>
            </a:r>
          </a:p>
          <a:p>
            <a:r>
              <a:rPr lang="ko-KR" altLang="en-US" sz="2400" dirty="0">
                <a:solidFill>
                  <a:srgbClr val="FF0000"/>
                </a:solidFill>
                <a:latin typeface="+mn-ea"/>
              </a:rPr>
              <a:t>천사가 처음 나타난 것은 </a:t>
            </a:r>
            <a:r>
              <a:rPr lang="ko-KR" altLang="en-US" sz="2400" dirty="0">
                <a:solidFill>
                  <a:srgbClr val="002060"/>
                </a:solidFill>
                <a:latin typeface="+mn-ea"/>
              </a:rPr>
              <a:t>사라의 여종 하갈에게 이다</a:t>
            </a:r>
            <a:r>
              <a:rPr lang="en-US" altLang="ko-KR" sz="2400" dirty="0">
                <a:solidFill>
                  <a:srgbClr val="002060"/>
                </a:solidFill>
                <a:latin typeface="+mn-ea"/>
              </a:rPr>
              <a:t>(</a:t>
            </a:r>
            <a:r>
              <a:rPr lang="ko-KR" altLang="en-US" sz="2400" dirty="0">
                <a:solidFill>
                  <a:srgbClr val="002060"/>
                </a:solidFill>
                <a:latin typeface="+mn-ea"/>
              </a:rPr>
              <a:t>창 </a:t>
            </a:r>
            <a:r>
              <a:rPr lang="en-US" altLang="ko-KR" sz="2400" dirty="0">
                <a:solidFill>
                  <a:srgbClr val="002060"/>
                </a:solidFill>
                <a:latin typeface="+mn-ea"/>
              </a:rPr>
              <a:t>16:1-6). </a:t>
            </a:r>
          </a:p>
          <a:p>
            <a:r>
              <a:rPr lang="ko-KR" altLang="en-US" sz="2400" dirty="0">
                <a:solidFill>
                  <a:srgbClr val="FF0000"/>
                </a:solidFill>
                <a:latin typeface="+mn-ea"/>
              </a:rPr>
              <a:t>두번째로</a:t>
            </a:r>
            <a:r>
              <a:rPr lang="ko-KR" altLang="en-US" sz="2400" dirty="0">
                <a:solidFill>
                  <a:srgbClr val="002060"/>
                </a:solidFill>
                <a:latin typeface="+mn-ea"/>
              </a:rPr>
              <a:t> 아브라함이 모리아 산에서 이삭을 드리려고 할 때 천사의 지시를 받았다</a:t>
            </a:r>
            <a:r>
              <a:rPr lang="en-US" altLang="ko-KR" sz="2400" dirty="0">
                <a:solidFill>
                  <a:srgbClr val="002060"/>
                </a:solidFill>
                <a:latin typeface="+mn-ea"/>
              </a:rPr>
              <a:t>(22:11). </a:t>
            </a:r>
          </a:p>
          <a:p>
            <a:r>
              <a:rPr lang="ko-KR" altLang="en-US" sz="2400" dirty="0">
                <a:solidFill>
                  <a:srgbClr val="002060"/>
                </a:solidFill>
                <a:latin typeface="+mn-ea"/>
              </a:rPr>
              <a:t>모세가 떨기 나무 부근에서 부름을 받을 때</a:t>
            </a:r>
            <a:r>
              <a:rPr lang="en-US" altLang="ko-KR" sz="2400" dirty="0">
                <a:solidFill>
                  <a:srgbClr val="002060"/>
                </a:solidFill>
                <a:latin typeface="+mn-ea"/>
              </a:rPr>
              <a:t>(</a:t>
            </a:r>
            <a:r>
              <a:rPr lang="ko-KR" altLang="en-US" sz="2400" dirty="0">
                <a:solidFill>
                  <a:srgbClr val="002060"/>
                </a:solidFill>
                <a:latin typeface="+mn-ea"/>
              </a:rPr>
              <a:t>출 </a:t>
            </a:r>
            <a:r>
              <a:rPr lang="en-US" altLang="ko-KR" sz="2400" dirty="0">
                <a:solidFill>
                  <a:srgbClr val="002060"/>
                </a:solidFill>
                <a:latin typeface="+mn-ea"/>
              </a:rPr>
              <a:t>3:2): </a:t>
            </a:r>
            <a:r>
              <a:rPr lang="ko-KR" altLang="en-US" sz="2400" dirty="0">
                <a:solidFill>
                  <a:srgbClr val="002060"/>
                </a:solidFill>
                <a:latin typeface="+mn-ea"/>
              </a:rPr>
              <a:t>여기서 </a:t>
            </a:r>
            <a:r>
              <a:rPr lang="en-US" altLang="ko-KR" sz="2400" dirty="0">
                <a:solidFill>
                  <a:srgbClr val="002060"/>
                </a:solidFill>
                <a:latin typeface="+mn-ea"/>
              </a:rPr>
              <a:t>“</a:t>
            </a:r>
            <a:r>
              <a:rPr lang="ko-KR" altLang="en-US" sz="2400" dirty="0">
                <a:solidFill>
                  <a:srgbClr val="FF0000"/>
                </a:solidFill>
                <a:latin typeface="+mn-ea"/>
              </a:rPr>
              <a:t>천사</a:t>
            </a:r>
            <a:r>
              <a:rPr lang="en-US" altLang="ko-KR" sz="2400" dirty="0">
                <a:solidFill>
                  <a:srgbClr val="002060"/>
                </a:solidFill>
                <a:latin typeface="+mn-ea"/>
              </a:rPr>
              <a:t>”</a:t>
            </a:r>
            <a:r>
              <a:rPr lang="ko-KR" altLang="en-US" sz="2400" dirty="0">
                <a:solidFill>
                  <a:srgbClr val="002060"/>
                </a:solidFill>
                <a:latin typeface="+mn-ea"/>
              </a:rPr>
              <a:t>와 </a:t>
            </a:r>
            <a:r>
              <a:rPr lang="en-US" altLang="ko-KR" sz="2400" dirty="0">
                <a:solidFill>
                  <a:srgbClr val="002060"/>
                </a:solidFill>
                <a:latin typeface="+mn-ea"/>
              </a:rPr>
              <a:t>“</a:t>
            </a:r>
            <a:r>
              <a:rPr lang="ko-KR" altLang="en-US" sz="2400" dirty="0">
                <a:solidFill>
                  <a:srgbClr val="FF0000"/>
                </a:solidFill>
                <a:latin typeface="+mn-ea"/>
              </a:rPr>
              <a:t>여호와</a:t>
            </a:r>
            <a:r>
              <a:rPr lang="en-US" altLang="ko-KR" sz="2400" dirty="0">
                <a:solidFill>
                  <a:srgbClr val="002060"/>
                </a:solidFill>
                <a:latin typeface="+mn-ea"/>
              </a:rPr>
              <a:t>,” “</a:t>
            </a:r>
            <a:r>
              <a:rPr lang="ko-KR" altLang="en-US" sz="2400" dirty="0">
                <a:solidFill>
                  <a:srgbClr val="FF0000"/>
                </a:solidFill>
                <a:latin typeface="+mn-ea"/>
              </a:rPr>
              <a:t>하나님</a:t>
            </a:r>
            <a:r>
              <a:rPr lang="en-US" altLang="ko-KR" sz="2400" dirty="0">
                <a:solidFill>
                  <a:srgbClr val="002060"/>
                </a:solidFill>
                <a:latin typeface="+mn-ea"/>
              </a:rPr>
              <a:t>”</a:t>
            </a:r>
            <a:r>
              <a:rPr lang="ko-KR" altLang="en-US" sz="2400" dirty="0">
                <a:solidFill>
                  <a:srgbClr val="002060"/>
                </a:solidFill>
                <a:latin typeface="+mn-ea"/>
              </a:rPr>
              <a:t>이라는 말이 서로 바꾸어 쓰인다</a:t>
            </a:r>
            <a:r>
              <a:rPr lang="en-US" altLang="ko-KR" sz="2400" dirty="0">
                <a:solidFill>
                  <a:srgbClr val="002060"/>
                </a:solidFill>
                <a:latin typeface="+mn-ea"/>
              </a:rPr>
              <a:t>.  </a:t>
            </a:r>
          </a:p>
          <a:p>
            <a:r>
              <a:rPr lang="ko-KR" altLang="en-US" sz="2400" dirty="0">
                <a:solidFill>
                  <a:srgbClr val="FF0000"/>
                </a:solidFill>
                <a:latin typeface="+mn-ea"/>
              </a:rPr>
              <a:t>이방인 발람</a:t>
            </a:r>
            <a:r>
              <a:rPr lang="en-US" altLang="ko-KR" sz="2400" dirty="0">
                <a:solidFill>
                  <a:srgbClr val="002060"/>
                </a:solidFill>
                <a:latin typeface="+mn-ea"/>
              </a:rPr>
              <a:t>: </a:t>
            </a:r>
            <a:r>
              <a:rPr lang="ko-KR" altLang="en-US" sz="2400" dirty="0">
                <a:solidFill>
                  <a:srgbClr val="002060"/>
                </a:solidFill>
                <a:latin typeface="+mn-ea"/>
              </a:rPr>
              <a:t>발람은 천사를 목격하고 엎드려 경배하였다</a:t>
            </a:r>
            <a:r>
              <a:rPr lang="en-US" altLang="ko-KR" sz="2400" dirty="0">
                <a:solidFill>
                  <a:srgbClr val="002060"/>
                </a:solidFill>
                <a:latin typeface="+mn-ea"/>
              </a:rPr>
              <a:t>(</a:t>
            </a:r>
            <a:r>
              <a:rPr lang="ko-KR" altLang="en-US" sz="2400" dirty="0">
                <a:solidFill>
                  <a:srgbClr val="002060"/>
                </a:solidFill>
                <a:latin typeface="+mn-ea"/>
              </a:rPr>
              <a:t>민 </a:t>
            </a:r>
            <a:r>
              <a:rPr lang="en-US" altLang="ko-KR" sz="2400" dirty="0">
                <a:solidFill>
                  <a:srgbClr val="002060"/>
                </a:solidFill>
                <a:latin typeface="+mn-ea"/>
              </a:rPr>
              <a:t>22:22); </a:t>
            </a:r>
            <a:r>
              <a:rPr lang="ko-KR" altLang="en-US" sz="2400" dirty="0">
                <a:solidFill>
                  <a:srgbClr val="002060"/>
                </a:solidFill>
                <a:latin typeface="+mn-ea"/>
              </a:rPr>
              <a:t>천사와 여호와의 연합</a:t>
            </a:r>
            <a:r>
              <a:rPr lang="en-US" altLang="ko-KR" sz="2400" dirty="0">
                <a:solidFill>
                  <a:srgbClr val="002060"/>
                </a:solidFill>
                <a:latin typeface="+mn-ea"/>
              </a:rPr>
              <a:t>(coalescence)</a:t>
            </a:r>
            <a:r>
              <a:rPr lang="ko-KR" altLang="en-US" sz="2400" dirty="0">
                <a:solidFill>
                  <a:srgbClr val="002060"/>
                </a:solidFill>
                <a:latin typeface="+mn-ea"/>
              </a:rPr>
              <a:t>이 여기서 암시된다</a:t>
            </a:r>
            <a:r>
              <a:rPr lang="en-US" altLang="ko-KR" sz="2400" dirty="0">
                <a:solidFill>
                  <a:srgbClr val="002060"/>
                </a:solidFill>
                <a:latin typeface="+mn-ea"/>
              </a:rPr>
              <a:t>.</a:t>
            </a:r>
          </a:p>
          <a:p>
            <a:r>
              <a:rPr lang="ko-KR" altLang="en-US" sz="2400" dirty="0">
                <a:solidFill>
                  <a:srgbClr val="FF0000"/>
                </a:solidFill>
                <a:latin typeface="+mn-ea"/>
              </a:rPr>
              <a:t>삼손의 부모</a:t>
            </a:r>
            <a:r>
              <a:rPr lang="en-US" altLang="ko-KR" sz="2400" dirty="0">
                <a:solidFill>
                  <a:srgbClr val="002060"/>
                </a:solidFill>
                <a:latin typeface="+mn-ea"/>
              </a:rPr>
              <a:t>(</a:t>
            </a:r>
            <a:r>
              <a:rPr lang="ko-KR" altLang="en-US" sz="2400" dirty="0">
                <a:solidFill>
                  <a:srgbClr val="002060"/>
                </a:solidFill>
                <a:latin typeface="+mn-ea"/>
              </a:rPr>
              <a:t>마노아</a:t>
            </a:r>
            <a:r>
              <a:rPr lang="en-US" altLang="ko-KR" sz="2400" dirty="0">
                <a:solidFill>
                  <a:srgbClr val="002060"/>
                </a:solidFill>
                <a:latin typeface="+mn-ea"/>
              </a:rPr>
              <a:t>): </a:t>
            </a:r>
            <a:r>
              <a:rPr lang="ko-KR" altLang="en-US" sz="2400" dirty="0">
                <a:solidFill>
                  <a:srgbClr val="002060"/>
                </a:solidFill>
                <a:latin typeface="+mn-ea"/>
              </a:rPr>
              <a:t>그들은 여호와의 사자를 보았으나 </a:t>
            </a:r>
            <a:r>
              <a:rPr lang="en-US" altLang="ko-KR" sz="2400" dirty="0">
                <a:solidFill>
                  <a:srgbClr val="002060"/>
                </a:solidFill>
                <a:latin typeface="+mn-ea"/>
              </a:rPr>
              <a:t>“</a:t>
            </a:r>
            <a:r>
              <a:rPr lang="ko-KR" altLang="en-US" sz="2400" dirty="0">
                <a:solidFill>
                  <a:srgbClr val="00B0F0"/>
                </a:solidFill>
                <a:latin typeface="+mn-ea"/>
              </a:rPr>
              <a:t>하나님을 보았다</a:t>
            </a:r>
            <a:r>
              <a:rPr lang="en-US" altLang="ko-KR" sz="2400" dirty="0">
                <a:solidFill>
                  <a:srgbClr val="002060"/>
                </a:solidFill>
                <a:latin typeface="+mn-ea"/>
              </a:rPr>
              <a:t>” </a:t>
            </a:r>
            <a:r>
              <a:rPr lang="ko-KR" altLang="en-US" sz="2400" dirty="0">
                <a:solidFill>
                  <a:srgbClr val="002060"/>
                </a:solidFill>
                <a:latin typeface="+mn-ea"/>
              </a:rPr>
              <a:t>라고 했다</a:t>
            </a:r>
            <a:r>
              <a:rPr lang="en-US" altLang="ko-KR" sz="2400" dirty="0">
                <a:solidFill>
                  <a:srgbClr val="002060"/>
                </a:solidFill>
                <a:latin typeface="+mn-ea"/>
              </a:rPr>
              <a:t>. </a:t>
            </a:r>
            <a:r>
              <a:rPr lang="ko-KR" altLang="en-US" sz="2400" dirty="0">
                <a:solidFill>
                  <a:srgbClr val="002060"/>
                </a:solidFill>
                <a:latin typeface="+mn-ea"/>
              </a:rPr>
              <a:t>천사가 하나님과 동일시 될 때가 있지만 대리자이다</a:t>
            </a:r>
            <a:r>
              <a:rPr lang="en-US" altLang="ko-KR" sz="2400" dirty="0">
                <a:solidFill>
                  <a:srgbClr val="002060"/>
                </a:solidFill>
                <a:latin typeface="+mn-ea"/>
              </a:rPr>
              <a:t>.  </a:t>
            </a:r>
            <a:endParaRPr lang="en-US" sz="2400" dirty="0">
              <a:solidFill>
                <a:srgbClr val="002060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93526003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E0011D-4C6D-C88E-8403-EA7F16C3BE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>
                <a:solidFill>
                  <a:srgbClr val="002060"/>
                </a:solidFill>
                <a:latin typeface="+mn-ea"/>
                <a:ea typeface="+mn-ea"/>
              </a:rPr>
              <a:t>하나님의 이름을 통한 계시</a:t>
            </a:r>
            <a:br>
              <a:rPr lang="en-US" altLang="ko-KR" dirty="0">
                <a:solidFill>
                  <a:srgbClr val="002060"/>
                </a:solidFill>
                <a:latin typeface="+mn-ea"/>
                <a:ea typeface="+mn-ea"/>
              </a:rPr>
            </a:br>
            <a:r>
              <a:rPr lang="en-US" altLang="ko-KR" sz="3600" dirty="0">
                <a:solidFill>
                  <a:srgbClr val="002060"/>
                </a:solidFill>
                <a:latin typeface="+mn-ea"/>
                <a:ea typeface="+mn-ea"/>
              </a:rPr>
              <a:t>Revelation through the Divine Names</a:t>
            </a:r>
            <a:endParaRPr lang="en-US" sz="3600" dirty="0">
              <a:solidFill>
                <a:srgbClr val="002060"/>
              </a:solidFill>
              <a:latin typeface="+mn-ea"/>
              <a:ea typeface="+mn-ea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B69931-3E2B-474B-D80A-9B6CFDDA70C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ko-KR" altLang="en-US" dirty="0">
                <a:solidFill>
                  <a:srgbClr val="00B0F0"/>
                </a:solidFill>
                <a:latin typeface="+mn-ea"/>
              </a:rPr>
              <a:t>엘로힘</a:t>
            </a:r>
            <a:r>
              <a:rPr lang="en-US" dirty="0">
                <a:solidFill>
                  <a:srgbClr val="002060"/>
                </a:solidFill>
                <a:latin typeface="+mn-ea"/>
              </a:rPr>
              <a:t>(Elohim)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과</a:t>
            </a:r>
            <a:r>
              <a:rPr lang="en-US" dirty="0">
                <a:solidFill>
                  <a:srgbClr val="002060"/>
                </a:solidFill>
                <a:latin typeface="+mn-ea"/>
              </a:rPr>
              <a:t> </a:t>
            </a:r>
            <a:r>
              <a:rPr lang="ko-KR" altLang="en-US" dirty="0">
                <a:solidFill>
                  <a:srgbClr val="00B0F0"/>
                </a:solidFill>
                <a:latin typeface="+mn-ea"/>
              </a:rPr>
              <a:t>야훼</a:t>
            </a:r>
            <a:r>
              <a:rPr lang="en-US" dirty="0">
                <a:solidFill>
                  <a:srgbClr val="002060"/>
                </a:solidFill>
                <a:latin typeface="+mn-ea"/>
              </a:rPr>
              <a:t>(Yahweh):</a:t>
            </a:r>
          </a:p>
          <a:p>
            <a:r>
              <a:rPr lang="ko-KR" altLang="en-US" dirty="0">
                <a:solidFill>
                  <a:srgbClr val="FF0000"/>
                </a:solidFill>
                <a:latin typeface="+mn-ea"/>
              </a:rPr>
              <a:t>엘 사다이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(El Shaddai, God Almighty): 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아브라함과 관련하여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 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창세기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(17:1-2)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에 처음 사용되었다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. 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이 이름은 용례상 특별히 긴급한 때에 그리고 그분의 능력으로 인간의 필요를 채워주시며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, 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모든 것을 풍부하게 주시는 분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(the all-abundant One)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의 개념을 전달한다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.  </a:t>
            </a:r>
          </a:p>
          <a:p>
            <a:r>
              <a:rPr lang="en-US" dirty="0">
                <a:solidFill>
                  <a:srgbClr val="002060"/>
                </a:solidFill>
                <a:latin typeface="+mn-ea"/>
              </a:rPr>
              <a:t>“</a:t>
            </a:r>
            <a:r>
              <a:rPr lang="ko-KR" altLang="en-US" dirty="0">
                <a:solidFill>
                  <a:srgbClr val="FF0000"/>
                </a:solidFill>
                <a:latin typeface="+mn-ea"/>
              </a:rPr>
              <a:t>감찰하시는 하나님</a:t>
            </a:r>
            <a:r>
              <a:rPr lang="en-US" dirty="0">
                <a:solidFill>
                  <a:srgbClr val="002060"/>
                </a:solidFill>
                <a:latin typeface="+mn-ea"/>
              </a:rPr>
              <a:t>”(El Lahai Roi, the Living One Who Sees): 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하갈이 광야에서 방황할 때 나타나신 하나님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(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창 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16:14). </a:t>
            </a:r>
          </a:p>
          <a:p>
            <a:r>
              <a:rPr lang="ko-KR" altLang="en-US" dirty="0">
                <a:solidFill>
                  <a:srgbClr val="FF0000"/>
                </a:solidFill>
                <a:latin typeface="+mn-ea"/>
              </a:rPr>
              <a:t>언약의 하나님 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“</a:t>
            </a:r>
            <a:r>
              <a:rPr lang="ko-KR" altLang="en-US" dirty="0">
                <a:solidFill>
                  <a:srgbClr val="00B0F0"/>
                </a:solidFill>
                <a:latin typeface="+mn-ea"/>
              </a:rPr>
              <a:t>여호와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”: 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출애굽기 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6:2-5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에 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“</a:t>
            </a:r>
            <a:r>
              <a:rPr lang="ko-KR" altLang="en-US" dirty="0">
                <a:solidFill>
                  <a:srgbClr val="FF0000"/>
                </a:solidFill>
                <a:latin typeface="+mn-ea"/>
              </a:rPr>
              <a:t>엘 샤다이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”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와 관련되어 처음 언급된다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; 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족장과 언약을 체결할 때 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“</a:t>
            </a:r>
            <a:r>
              <a:rPr lang="ko-KR" altLang="en-US" dirty="0">
                <a:solidFill>
                  <a:srgbClr val="00B0F0"/>
                </a:solidFill>
                <a:latin typeface="+mn-ea"/>
              </a:rPr>
              <a:t>여호와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”(</a:t>
            </a:r>
            <a:r>
              <a:rPr lang="en-US" dirty="0">
                <a:solidFill>
                  <a:srgbClr val="002060"/>
                </a:solidFill>
                <a:latin typeface="+mn-ea"/>
              </a:rPr>
              <a:t>Yahweh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) 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명칭을 결코 쓰지 않으셨다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. </a:t>
            </a:r>
            <a:endParaRPr lang="en-US" dirty="0">
              <a:solidFill>
                <a:srgbClr val="002060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1719938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28CEFA-068A-5485-19D3-32ED6316B0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>
                <a:solidFill>
                  <a:srgbClr val="002060"/>
                </a:solidFill>
                <a:latin typeface="+mn-ea"/>
                <a:ea typeface="+mn-ea"/>
              </a:rPr>
              <a:t>선지자들을 통한 계시</a:t>
            </a:r>
            <a:br>
              <a:rPr lang="en-US" altLang="ko-KR" dirty="0">
                <a:solidFill>
                  <a:srgbClr val="002060"/>
                </a:solidFill>
                <a:latin typeface="+mn-ea"/>
                <a:ea typeface="+mn-ea"/>
              </a:rPr>
            </a:br>
            <a:r>
              <a:rPr lang="en-US" altLang="ko-KR" sz="3600" dirty="0">
                <a:solidFill>
                  <a:srgbClr val="002060"/>
                </a:solidFill>
                <a:latin typeface="+mn-ea"/>
                <a:ea typeface="+mn-ea"/>
              </a:rPr>
              <a:t>Revelation through the Prophets</a:t>
            </a:r>
            <a:endParaRPr lang="en-US" sz="3600" dirty="0">
              <a:solidFill>
                <a:srgbClr val="002060"/>
              </a:solidFill>
              <a:latin typeface="+mn-ea"/>
              <a:ea typeface="+mn-ea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6B21EA-C27B-ADF2-15B9-15D4C61D972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ko-KR" altLang="en-US" dirty="0">
                <a:solidFill>
                  <a:srgbClr val="002060"/>
                </a:solidFill>
                <a:latin typeface="+mn-ea"/>
              </a:rPr>
              <a:t>구약에서 </a:t>
            </a:r>
            <a:r>
              <a:rPr lang="ko-KR" altLang="en-US" dirty="0">
                <a:solidFill>
                  <a:srgbClr val="00B0F0"/>
                </a:solidFill>
                <a:latin typeface="+mn-ea"/>
              </a:rPr>
              <a:t>가장 일반적 계시 방법은 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선지자를 통해서 이다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. </a:t>
            </a:r>
          </a:p>
          <a:p>
            <a:r>
              <a:rPr lang="ko-KR" altLang="en-US" dirty="0">
                <a:solidFill>
                  <a:srgbClr val="002060"/>
                </a:solidFill>
                <a:latin typeface="+mn-ea"/>
              </a:rPr>
              <a:t>창세기에서 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“</a:t>
            </a:r>
            <a:r>
              <a:rPr lang="ko-KR" altLang="en-US" dirty="0">
                <a:solidFill>
                  <a:srgbClr val="00B0F0"/>
                </a:solidFill>
                <a:latin typeface="+mn-ea"/>
              </a:rPr>
              <a:t>선지자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” 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라는 말이 처음 쓰인 것은 아브라함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(20:7)</a:t>
            </a:r>
          </a:p>
          <a:p>
            <a:r>
              <a:rPr lang="ko-KR" altLang="en-US" dirty="0">
                <a:solidFill>
                  <a:srgbClr val="FF0000"/>
                </a:solidFill>
                <a:latin typeface="+mn-ea"/>
              </a:rPr>
              <a:t>모세는 선지자의 원형이다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: 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선지자를 평가하는 기준이 모세이다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. </a:t>
            </a:r>
          </a:p>
          <a:p>
            <a:r>
              <a:rPr lang="ko-KR" altLang="en-US" dirty="0">
                <a:solidFill>
                  <a:srgbClr val="002060"/>
                </a:solidFill>
                <a:latin typeface="+mn-ea"/>
              </a:rPr>
              <a:t>사무엘 시대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(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주전 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11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세기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)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에 공시적 제도로서 선지자 직분이 처음 출현했다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. 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사무엘 시대에 시작되었을 선지자 학교는 엘리야 시대에 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“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선지자의 제자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/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생도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”(the sons of the prophets)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로 불리는 공동체를 이루었다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. </a:t>
            </a:r>
            <a:r>
              <a:rPr lang="ko-KR" altLang="en-US" dirty="0">
                <a:solidFill>
                  <a:srgbClr val="FF0000"/>
                </a:solidFill>
                <a:latin typeface="+mn-ea"/>
              </a:rPr>
              <a:t>사무엘은 선지자의 패러다임이다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(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참조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: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 신 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18:15-18).</a:t>
            </a:r>
          </a:p>
          <a:p>
            <a:r>
              <a:rPr lang="ko-KR" altLang="en-US" dirty="0">
                <a:solidFill>
                  <a:srgbClr val="002060"/>
                </a:solidFill>
                <a:latin typeface="+mn-ea"/>
              </a:rPr>
              <a:t>선지자 </a:t>
            </a:r>
            <a:r>
              <a:rPr lang="ko-KR" altLang="en-US" dirty="0">
                <a:solidFill>
                  <a:srgbClr val="FF0000"/>
                </a:solidFill>
                <a:latin typeface="+mn-ea"/>
              </a:rPr>
              <a:t>나비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: 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가장 일반적인 지칭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;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 </a:t>
            </a:r>
            <a:r>
              <a:rPr lang="ko-KR" altLang="en-US" dirty="0">
                <a:solidFill>
                  <a:srgbClr val="00B0F0"/>
                </a:solidFill>
                <a:latin typeface="+mn-ea"/>
              </a:rPr>
              <a:t>하나님의 대변인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(mouthpiece);</a:t>
            </a:r>
          </a:p>
          <a:p>
            <a:r>
              <a:rPr lang="ko-KR" altLang="en-US" dirty="0">
                <a:solidFill>
                  <a:srgbClr val="FF0000"/>
                </a:solidFill>
                <a:latin typeface="+mn-ea"/>
              </a:rPr>
              <a:t>선견자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(seer; 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삼상 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9:9): “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보다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”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 분사형인 </a:t>
            </a:r>
            <a:r>
              <a:rPr lang="ko-KR" altLang="en-US" i="1" dirty="0">
                <a:solidFill>
                  <a:srgbClr val="FF0000"/>
                </a:solidFill>
                <a:latin typeface="+mn-ea"/>
              </a:rPr>
              <a:t>호제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(</a:t>
            </a:r>
            <a:r>
              <a:rPr lang="en-US" altLang="ko-KR" i="1" dirty="0" err="1">
                <a:solidFill>
                  <a:srgbClr val="002060"/>
                </a:solidFill>
                <a:latin typeface="+mn-ea"/>
              </a:rPr>
              <a:t>hoze</a:t>
            </a:r>
            <a:r>
              <a:rPr lang="en-US" altLang="ko-KR" i="1" dirty="0">
                <a:solidFill>
                  <a:srgbClr val="002060"/>
                </a:solidFill>
                <a:latin typeface="+mn-ea"/>
              </a:rPr>
              <a:t>)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와 </a:t>
            </a:r>
            <a:r>
              <a:rPr lang="ko-KR" altLang="en-US" i="1" dirty="0">
                <a:solidFill>
                  <a:srgbClr val="FF0000"/>
                </a:solidFill>
                <a:latin typeface="+mn-ea"/>
              </a:rPr>
              <a:t>로이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(</a:t>
            </a:r>
            <a:r>
              <a:rPr lang="en-US" altLang="ko-KR" i="1" dirty="0" err="1">
                <a:solidFill>
                  <a:srgbClr val="002060"/>
                </a:solidFill>
                <a:latin typeface="+mn-ea"/>
              </a:rPr>
              <a:t>roi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)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이다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. </a:t>
            </a:r>
            <a:r>
              <a:rPr lang="ko-KR" altLang="en-US" dirty="0">
                <a:solidFill>
                  <a:srgbClr val="00B0F0"/>
                </a:solidFill>
                <a:latin typeface="+mn-ea"/>
              </a:rPr>
              <a:t>계시를 받는 방법의 차이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;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 선지자 나비와 근본적 차이는 없다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899766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849170-F1FE-20B0-739E-539562E3F5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ko-KR" altLang="en-US" sz="5400" dirty="0">
                <a:solidFill>
                  <a:srgbClr val="002060"/>
                </a:solidFill>
                <a:latin typeface="+mn-ea"/>
              </a:rPr>
              <a:t>선지자들을 통한 계시</a:t>
            </a:r>
            <a:br>
              <a:rPr lang="en-US" altLang="ko-KR" sz="5400" dirty="0">
                <a:solidFill>
                  <a:srgbClr val="002060"/>
                </a:solidFill>
                <a:latin typeface="+mn-ea"/>
              </a:rPr>
            </a:br>
            <a:r>
              <a:rPr lang="en-US" altLang="ko-KR" dirty="0">
                <a:solidFill>
                  <a:srgbClr val="002060"/>
                </a:solidFill>
                <a:latin typeface="+mn-ea"/>
              </a:rPr>
              <a:t>Revelation through the Prophets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802924-F5F8-E749-07DA-6C82E9145B4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ko-KR" altLang="en-US" dirty="0">
                <a:solidFill>
                  <a:srgbClr val="FF0000"/>
                </a:solidFill>
                <a:latin typeface="+mn-ea"/>
              </a:rPr>
              <a:t>선지자의 종류</a:t>
            </a:r>
            <a:r>
              <a:rPr lang="en-US" altLang="ko-KR" dirty="0">
                <a:solidFill>
                  <a:srgbClr val="00B0F0"/>
                </a:solidFill>
                <a:latin typeface="+mn-ea"/>
              </a:rPr>
              <a:t>: </a:t>
            </a:r>
            <a:r>
              <a:rPr lang="ko-KR" altLang="en-US" dirty="0">
                <a:solidFill>
                  <a:srgbClr val="00B0F0"/>
                </a:solidFill>
                <a:latin typeface="+mn-ea"/>
              </a:rPr>
              <a:t>궁정 선지자</a:t>
            </a:r>
            <a:r>
              <a:rPr lang="en-US" altLang="ko-KR" dirty="0">
                <a:solidFill>
                  <a:srgbClr val="00B0F0"/>
                </a:solidFill>
                <a:latin typeface="+mn-ea"/>
              </a:rPr>
              <a:t>(</a:t>
            </a:r>
            <a:r>
              <a:rPr lang="ko-KR" altLang="en-US" dirty="0">
                <a:solidFill>
                  <a:srgbClr val="00B0F0"/>
                </a:solidFill>
                <a:latin typeface="+mn-ea"/>
              </a:rPr>
              <a:t>나단</a:t>
            </a:r>
            <a:r>
              <a:rPr lang="en-US" altLang="ko-KR" dirty="0">
                <a:solidFill>
                  <a:srgbClr val="00B0F0"/>
                </a:solidFill>
                <a:latin typeface="+mn-ea"/>
              </a:rPr>
              <a:t>)</a:t>
            </a:r>
            <a:r>
              <a:rPr lang="ko-KR" altLang="en-US" dirty="0">
                <a:solidFill>
                  <a:srgbClr val="00B0F0"/>
                </a:solidFill>
                <a:latin typeface="+mn-ea"/>
              </a:rPr>
              <a:t>와 비 궁정 선지자</a:t>
            </a:r>
            <a:endParaRPr lang="en-US" altLang="ko-KR" dirty="0">
              <a:solidFill>
                <a:srgbClr val="00B0F0"/>
              </a:solidFill>
              <a:latin typeface="+mn-ea"/>
            </a:endParaRPr>
          </a:p>
          <a:p>
            <a:r>
              <a:rPr lang="ko-KR" altLang="en-US" dirty="0">
                <a:solidFill>
                  <a:srgbClr val="FF0000"/>
                </a:solidFill>
                <a:latin typeface="+mn-ea"/>
              </a:rPr>
              <a:t>고대 근동의 선지자 제도</a:t>
            </a:r>
            <a:r>
              <a:rPr lang="en-US" altLang="ko-KR" dirty="0">
                <a:solidFill>
                  <a:srgbClr val="00B0F0"/>
                </a:solidFill>
                <a:latin typeface="+mn-ea"/>
              </a:rPr>
              <a:t>: </a:t>
            </a:r>
            <a:r>
              <a:rPr lang="ko-KR" altLang="en-US" dirty="0">
                <a:solidFill>
                  <a:srgbClr val="00B0F0"/>
                </a:solidFill>
                <a:latin typeface="+mn-ea"/>
              </a:rPr>
              <a:t>여러 문화에서 관찰된다</a:t>
            </a:r>
            <a:r>
              <a:rPr lang="en-US" altLang="ko-KR" dirty="0">
                <a:solidFill>
                  <a:srgbClr val="00B0F0"/>
                </a:solidFill>
                <a:latin typeface="+mn-ea"/>
              </a:rPr>
              <a:t>: </a:t>
            </a:r>
            <a:r>
              <a:rPr lang="ko-KR" altLang="en-US" dirty="0">
                <a:solidFill>
                  <a:srgbClr val="00B0F0"/>
                </a:solidFill>
                <a:latin typeface="+mn-ea"/>
              </a:rPr>
              <a:t>발람</a:t>
            </a:r>
            <a:r>
              <a:rPr lang="en-US" altLang="ko-KR" dirty="0">
                <a:solidFill>
                  <a:srgbClr val="00B0F0"/>
                </a:solidFill>
                <a:latin typeface="+mn-ea"/>
              </a:rPr>
              <a:t>(</a:t>
            </a:r>
            <a:r>
              <a:rPr lang="ko-KR" altLang="en-US" i="1" dirty="0">
                <a:solidFill>
                  <a:srgbClr val="00B0F0"/>
                </a:solidFill>
                <a:latin typeface="+mn-ea"/>
              </a:rPr>
              <a:t>바루</a:t>
            </a:r>
            <a:r>
              <a:rPr lang="en-US" altLang="ko-KR" dirty="0">
                <a:solidFill>
                  <a:srgbClr val="00B0F0"/>
                </a:solidFill>
                <a:latin typeface="+mn-ea"/>
              </a:rPr>
              <a:t>);</a:t>
            </a:r>
          </a:p>
          <a:p>
            <a:r>
              <a:rPr lang="ko-KR" altLang="en-US" dirty="0">
                <a:solidFill>
                  <a:srgbClr val="FF0000"/>
                </a:solidFill>
                <a:latin typeface="+mn-ea"/>
              </a:rPr>
              <a:t>선지자의 신뢰성</a:t>
            </a:r>
            <a:r>
              <a:rPr lang="en-US" altLang="ko-KR" dirty="0">
                <a:solidFill>
                  <a:srgbClr val="00B0F0"/>
                </a:solidFill>
                <a:latin typeface="+mn-ea"/>
              </a:rPr>
              <a:t>(credibility): </a:t>
            </a:r>
            <a:r>
              <a:rPr lang="ko-KR" altLang="en-US" dirty="0">
                <a:solidFill>
                  <a:srgbClr val="00B0F0"/>
                </a:solidFill>
                <a:latin typeface="+mn-ea"/>
              </a:rPr>
              <a:t>신명기 </a:t>
            </a:r>
            <a:r>
              <a:rPr lang="en-US" altLang="ko-KR" dirty="0">
                <a:solidFill>
                  <a:srgbClr val="00B0F0"/>
                </a:solidFill>
                <a:latin typeface="+mn-ea"/>
              </a:rPr>
              <a:t>13</a:t>
            </a:r>
            <a:r>
              <a:rPr lang="ko-KR" altLang="en-US" dirty="0">
                <a:solidFill>
                  <a:srgbClr val="00B0F0"/>
                </a:solidFill>
                <a:latin typeface="+mn-ea"/>
              </a:rPr>
              <a:t>장</a:t>
            </a:r>
            <a:endParaRPr lang="en-US" altLang="ko-KR" dirty="0">
              <a:solidFill>
                <a:srgbClr val="00B0F0"/>
              </a:solidFill>
              <a:latin typeface="+mn-ea"/>
            </a:endParaRPr>
          </a:p>
          <a:p>
            <a:r>
              <a:rPr lang="ko-KR" altLang="en-US" dirty="0">
                <a:solidFill>
                  <a:srgbClr val="FF0000"/>
                </a:solidFill>
                <a:latin typeface="+mn-ea"/>
              </a:rPr>
              <a:t>사무엘이 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선지자 제도의 창시자이다</a:t>
            </a:r>
            <a:r>
              <a:rPr lang="en-US" altLang="ko-KR" dirty="0">
                <a:solidFill>
                  <a:srgbClr val="00B0F0"/>
                </a:solidFill>
                <a:latin typeface="+mn-ea"/>
              </a:rPr>
              <a:t>; </a:t>
            </a:r>
            <a:r>
              <a:rPr lang="ko-KR" altLang="en-US" dirty="0">
                <a:solidFill>
                  <a:srgbClr val="FF0000"/>
                </a:solidFill>
                <a:latin typeface="+mn-ea"/>
              </a:rPr>
              <a:t>선지자</a:t>
            </a:r>
            <a:r>
              <a:rPr lang="en-US" altLang="ko-KR" dirty="0">
                <a:solidFill>
                  <a:srgbClr val="FF0000"/>
                </a:solidFill>
                <a:latin typeface="+mn-ea"/>
              </a:rPr>
              <a:t> </a:t>
            </a:r>
            <a:r>
              <a:rPr lang="ko-KR" altLang="en-US" dirty="0">
                <a:solidFill>
                  <a:srgbClr val="FF0000"/>
                </a:solidFill>
                <a:latin typeface="+mn-ea"/>
              </a:rPr>
              <a:t>운동</a:t>
            </a:r>
            <a:r>
              <a:rPr lang="en-US" altLang="ko-KR" dirty="0">
                <a:solidFill>
                  <a:srgbClr val="00B0F0"/>
                </a:solidFill>
                <a:latin typeface="+mn-ea"/>
              </a:rPr>
              <a:t>(a</a:t>
            </a:r>
            <a:r>
              <a:rPr lang="ko-KR" altLang="en-US" dirty="0">
                <a:solidFill>
                  <a:srgbClr val="00B0F0"/>
                </a:solidFill>
                <a:latin typeface="+mn-ea"/>
              </a:rPr>
              <a:t> </a:t>
            </a:r>
            <a:r>
              <a:rPr lang="en-US" altLang="ko-KR" dirty="0">
                <a:solidFill>
                  <a:srgbClr val="00B0F0"/>
                </a:solidFill>
                <a:latin typeface="+mn-ea"/>
              </a:rPr>
              <a:t>movement)</a:t>
            </a:r>
            <a:endParaRPr lang="en-US" dirty="0">
              <a:solidFill>
                <a:srgbClr val="00B0F0"/>
              </a:solidFill>
              <a:latin typeface="+mn-ea"/>
            </a:endParaRPr>
          </a:p>
          <a:p>
            <a:r>
              <a:rPr lang="ko-KR" altLang="en-US" dirty="0">
                <a:solidFill>
                  <a:srgbClr val="FF0000"/>
                </a:solidFill>
                <a:latin typeface="+mn-ea"/>
              </a:rPr>
              <a:t>엘리야와 엘리사</a:t>
            </a:r>
            <a:r>
              <a:rPr lang="en-US" altLang="ko-KR" dirty="0">
                <a:solidFill>
                  <a:srgbClr val="00B0F0"/>
                </a:solidFill>
                <a:latin typeface="+mn-ea"/>
              </a:rPr>
              <a:t>: 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선지자 제도의 새로운 변화</a:t>
            </a:r>
            <a:r>
              <a:rPr lang="en-US" altLang="ko-KR" dirty="0">
                <a:solidFill>
                  <a:srgbClr val="00B0F0"/>
                </a:solidFill>
                <a:latin typeface="+mn-ea"/>
              </a:rPr>
              <a:t>: </a:t>
            </a:r>
            <a:r>
              <a:rPr lang="ko-KR" altLang="en-US" dirty="0">
                <a:solidFill>
                  <a:srgbClr val="00B0F0"/>
                </a:solidFill>
                <a:latin typeface="+mn-ea"/>
              </a:rPr>
              <a:t>기적과 권위</a:t>
            </a:r>
            <a:r>
              <a:rPr lang="en-US" altLang="ko-KR" dirty="0">
                <a:solidFill>
                  <a:srgbClr val="00B0F0"/>
                </a:solidFill>
                <a:latin typeface="+mn-ea"/>
              </a:rPr>
              <a:t>;</a:t>
            </a:r>
          </a:p>
          <a:p>
            <a:r>
              <a:rPr lang="ko-KR" altLang="en-US" dirty="0">
                <a:solidFill>
                  <a:srgbClr val="FF0000"/>
                </a:solidFill>
                <a:latin typeface="+mn-ea"/>
              </a:rPr>
              <a:t>비기록 선지자</a:t>
            </a:r>
            <a:r>
              <a:rPr lang="en-US" altLang="ko-KR" dirty="0">
                <a:solidFill>
                  <a:srgbClr val="00B0F0"/>
                </a:solidFill>
                <a:latin typeface="+mn-ea"/>
              </a:rPr>
              <a:t>(non- classical prophets)</a:t>
            </a:r>
            <a:r>
              <a:rPr lang="ko-KR" altLang="en-US" dirty="0">
                <a:solidFill>
                  <a:srgbClr val="00B0F0"/>
                </a:solidFill>
                <a:latin typeface="+mn-ea"/>
              </a:rPr>
              <a:t>와 </a:t>
            </a:r>
            <a:r>
              <a:rPr lang="ko-KR" altLang="en-US" dirty="0">
                <a:solidFill>
                  <a:srgbClr val="FF0000"/>
                </a:solidFill>
                <a:latin typeface="+mn-ea"/>
              </a:rPr>
              <a:t>기록 선지자</a:t>
            </a:r>
            <a:r>
              <a:rPr lang="en-US" altLang="ko-KR" dirty="0">
                <a:solidFill>
                  <a:srgbClr val="00B0F0"/>
                </a:solidFill>
                <a:latin typeface="+mn-ea"/>
              </a:rPr>
              <a:t>(classical prophets); 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엘리야와 엘리사는 </a:t>
            </a:r>
            <a:r>
              <a:rPr lang="ko-KR" altLang="en-US" dirty="0">
                <a:solidFill>
                  <a:srgbClr val="00B0F0"/>
                </a:solidFill>
                <a:latin typeface="+mn-ea"/>
              </a:rPr>
              <a:t>성경 기록을 스스로 남기지 않았다</a:t>
            </a:r>
            <a:r>
              <a:rPr lang="en-US" altLang="ko-KR" dirty="0">
                <a:solidFill>
                  <a:srgbClr val="00B0F0"/>
                </a:solidFill>
                <a:latin typeface="+mn-ea"/>
              </a:rPr>
              <a:t>. </a:t>
            </a:r>
            <a:r>
              <a:rPr lang="ko-KR" altLang="en-US" dirty="0">
                <a:solidFill>
                  <a:srgbClr val="00B0F0"/>
                </a:solidFill>
                <a:latin typeface="+mn-ea"/>
              </a:rPr>
              <a:t>이사야</a:t>
            </a:r>
            <a:r>
              <a:rPr lang="en-US" altLang="ko-KR" dirty="0">
                <a:solidFill>
                  <a:srgbClr val="00B0F0"/>
                </a:solidFill>
                <a:latin typeface="+mn-ea"/>
              </a:rPr>
              <a:t>, </a:t>
            </a:r>
            <a:r>
              <a:rPr lang="ko-KR" altLang="en-US" dirty="0">
                <a:solidFill>
                  <a:srgbClr val="00B0F0"/>
                </a:solidFill>
                <a:latin typeface="+mn-ea"/>
              </a:rPr>
              <a:t>예레미야와 많은 다른 선지자들은 기록을 남겼다</a:t>
            </a:r>
            <a:r>
              <a:rPr lang="en-US" altLang="ko-KR" dirty="0">
                <a:solidFill>
                  <a:srgbClr val="00B0F0"/>
                </a:solidFill>
                <a:latin typeface="+mn-ea"/>
              </a:rPr>
              <a:t>. </a:t>
            </a:r>
            <a:endParaRPr lang="en-US" dirty="0">
              <a:solidFill>
                <a:srgbClr val="00B0F0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68024999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62181B-7666-7FAC-EA85-68A9D4C693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>
                <a:solidFill>
                  <a:srgbClr val="002060"/>
                </a:solidFill>
                <a:latin typeface="+mn-ea"/>
                <a:ea typeface="+mn-ea"/>
              </a:rPr>
              <a:t>표적에 의한 계시</a:t>
            </a:r>
            <a:br>
              <a:rPr lang="en-US" altLang="ko-KR" dirty="0">
                <a:solidFill>
                  <a:srgbClr val="002060"/>
                </a:solidFill>
                <a:latin typeface="+mn-ea"/>
                <a:ea typeface="+mn-ea"/>
              </a:rPr>
            </a:br>
            <a:r>
              <a:rPr lang="en-US" altLang="ko-KR" sz="3600" dirty="0">
                <a:solidFill>
                  <a:srgbClr val="002060"/>
                </a:solidFill>
                <a:latin typeface="+mn-ea"/>
                <a:ea typeface="+mn-ea"/>
              </a:rPr>
              <a:t>Revelation through Signs</a:t>
            </a:r>
            <a:endParaRPr lang="en-US" sz="3600" dirty="0">
              <a:solidFill>
                <a:srgbClr val="002060"/>
              </a:solidFill>
              <a:latin typeface="+mn-ea"/>
              <a:ea typeface="+mn-ea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84A038-DF5E-397A-A3A0-28FF7FE871F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ko-KR" altLang="en-US" dirty="0">
                <a:solidFill>
                  <a:srgbClr val="002060"/>
                </a:solidFill>
                <a:latin typeface="+mn-ea"/>
              </a:rPr>
              <a:t>하나님은 사건들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, 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즉 표적과 기사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(signs and deeds)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을 통해서도 계시하신다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. </a:t>
            </a:r>
          </a:p>
          <a:p>
            <a:r>
              <a:rPr lang="ko-KR" altLang="en-US" dirty="0">
                <a:solidFill>
                  <a:srgbClr val="FF0000"/>
                </a:solidFill>
                <a:latin typeface="+mn-ea"/>
              </a:rPr>
              <a:t>무지개 언약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: 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노아 홍수 후 보여주신 무지개는 사인 계시이다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(9:13).</a:t>
            </a:r>
          </a:p>
          <a:p>
            <a:r>
              <a:rPr lang="ko-KR" altLang="en-US" dirty="0">
                <a:solidFill>
                  <a:srgbClr val="002060"/>
                </a:solidFill>
                <a:latin typeface="+mn-ea"/>
              </a:rPr>
              <a:t>히브리어 </a:t>
            </a:r>
            <a:r>
              <a:rPr lang="ko-KR" altLang="en-US" i="1" dirty="0">
                <a:solidFill>
                  <a:srgbClr val="FF0000"/>
                </a:solidFill>
                <a:latin typeface="+mn-ea"/>
              </a:rPr>
              <a:t>오트</a:t>
            </a:r>
            <a:r>
              <a:rPr lang="ko-KR" altLang="en-US" dirty="0">
                <a:solidFill>
                  <a:srgbClr val="FF0000"/>
                </a:solidFill>
                <a:latin typeface="+mn-ea"/>
              </a:rPr>
              <a:t>와 </a:t>
            </a:r>
            <a:r>
              <a:rPr lang="ko-KR" altLang="en-US" i="1" dirty="0">
                <a:solidFill>
                  <a:srgbClr val="FF0000"/>
                </a:solidFill>
                <a:latin typeface="+mn-ea"/>
              </a:rPr>
              <a:t>모펫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: 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이 두 단어는 서로 바꾸어 쓸 수 있을 만큼 유사한데 어떤 사건에 하나님이 임재하시거나 미래에 일어날 일을 확증하는 역할을 한다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. </a:t>
            </a:r>
            <a:r>
              <a:rPr lang="ko-KR" altLang="en-US" dirty="0">
                <a:solidFill>
                  <a:srgbClr val="00B0F0"/>
                </a:solidFill>
                <a:latin typeface="+mn-ea"/>
              </a:rPr>
              <a:t>평상적인 일과 확연히 다르다</a:t>
            </a:r>
            <a:r>
              <a:rPr lang="en-US" altLang="ko-KR" dirty="0">
                <a:solidFill>
                  <a:srgbClr val="00B0F0"/>
                </a:solidFill>
                <a:latin typeface="+mn-ea"/>
              </a:rPr>
              <a:t>. </a:t>
            </a:r>
          </a:p>
          <a:p>
            <a:r>
              <a:rPr lang="ko-KR" altLang="en-US" dirty="0">
                <a:solidFill>
                  <a:srgbClr val="00B0F0"/>
                </a:solidFill>
                <a:latin typeface="+mn-ea"/>
              </a:rPr>
              <a:t>출애굽 전후의 기적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: 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모세에게 준 사인들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; 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열 가지 재앙들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(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신 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34:11)</a:t>
            </a:r>
          </a:p>
          <a:p>
            <a:r>
              <a:rPr lang="ko-KR" altLang="en-US" dirty="0">
                <a:solidFill>
                  <a:srgbClr val="FF0000"/>
                </a:solidFill>
                <a:latin typeface="+mn-ea"/>
              </a:rPr>
              <a:t>히스기야의 중병과 사인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(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왕하 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20:1-11; 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사 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38:1-8; 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대하 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32:24). </a:t>
            </a:r>
          </a:p>
          <a:p>
            <a:r>
              <a:rPr lang="ko-KR" altLang="en-US" dirty="0">
                <a:solidFill>
                  <a:srgbClr val="FF0000"/>
                </a:solidFill>
                <a:latin typeface="+mn-ea"/>
              </a:rPr>
              <a:t>아하스 왕에게 준 표적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(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사 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7:3-17); </a:t>
            </a:r>
            <a:r>
              <a:rPr lang="ko-KR" altLang="en-US" dirty="0">
                <a:solidFill>
                  <a:srgbClr val="00B0F0"/>
                </a:solidFill>
                <a:latin typeface="+mn-ea"/>
              </a:rPr>
              <a:t>임마누엘 예언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(7:14). </a:t>
            </a:r>
            <a:endParaRPr lang="en-US" dirty="0">
              <a:solidFill>
                <a:srgbClr val="002060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4449711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A68C59-6E56-36A1-663C-EAD2190362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>
                <a:solidFill>
                  <a:srgbClr val="002060"/>
                </a:solidFill>
                <a:latin typeface="+mn-ea"/>
                <a:ea typeface="+mn-ea"/>
              </a:rPr>
              <a:t>제비 뽑기를 통한 계시</a:t>
            </a:r>
            <a:br>
              <a:rPr lang="en-US" altLang="ko-KR" dirty="0">
                <a:solidFill>
                  <a:srgbClr val="002060"/>
                </a:solidFill>
                <a:latin typeface="+mn-ea"/>
                <a:ea typeface="+mn-ea"/>
              </a:rPr>
            </a:br>
            <a:r>
              <a:rPr lang="en-US" altLang="ko-KR" sz="3600" dirty="0">
                <a:solidFill>
                  <a:srgbClr val="002060"/>
                </a:solidFill>
                <a:latin typeface="+mn-ea"/>
                <a:ea typeface="+mn-ea"/>
              </a:rPr>
              <a:t>Revelation through Lots</a:t>
            </a:r>
            <a:endParaRPr lang="en-US" sz="3600" dirty="0">
              <a:solidFill>
                <a:srgbClr val="002060"/>
              </a:solidFill>
              <a:latin typeface="+mn-ea"/>
              <a:ea typeface="+mn-ea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49B317-79DE-0764-24DB-D96D81C2AB8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ko-KR" altLang="en-US" dirty="0">
                <a:solidFill>
                  <a:srgbClr val="00B0F0"/>
                </a:solidFill>
                <a:latin typeface="+mn-ea"/>
              </a:rPr>
              <a:t>하나님의 의중을 분별하거나 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그대로 결정할 때 쓰인 계시</a:t>
            </a:r>
            <a:endParaRPr lang="en-US" altLang="ko-KR" dirty="0">
              <a:solidFill>
                <a:srgbClr val="002060"/>
              </a:solidFill>
              <a:latin typeface="+mn-ea"/>
            </a:endParaRPr>
          </a:p>
          <a:p>
            <a:r>
              <a:rPr lang="ko-KR" altLang="en-US" dirty="0">
                <a:solidFill>
                  <a:srgbClr val="FF0000"/>
                </a:solidFill>
                <a:latin typeface="+mn-ea"/>
              </a:rPr>
              <a:t>우림과 둠밈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(“</a:t>
            </a:r>
            <a:r>
              <a:rPr lang="ko-KR" altLang="en-US" dirty="0">
                <a:solidFill>
                  <a:srgbClr val="0070C0"/>
                </a:solidFill>
                <a:latin typeface="+mn-ea"/>
              </a:rPr>
              <a:t>빛과 의로움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”): 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제사장이 하나님의 뜻을 묻는데 사용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; 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아마 둘 중의 하나를 가리거나 가부를 묻는 방법이었을 것이다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. </a:t>
            </a:r>
          </a:p>
          <a:p>
            <a:r>
              <a:rPr lang="ko-KR" altLang="en-US" dirty="0">
                <a:solidFill>
                  <a:srgbClr val="FF0000"/>
                </a:solidFill>
                <a:latin typeface="+mn-ea"/>
              </a:rPr>
              <a:t>제비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(</a:t>
            </a:r>
            <a:r>
              <a:rPr lang="ko-KR" altLang="en-US" i="1" dirty="0">
                <a:solidFill>
                  <a:srgbClr val="002060"/>
                </a:solidFill>
                <a:latin typeface="+mn-ea"/>
              </a:rPr>
              <a:t>골랄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): </a:t>
            </a:r>
            <a:r>
              <a:rPr lang="ko-KR" altLang="en-US" dirty="0">
                <a:solidFill>
                  <a:srgbClr val="00B0F0"/>
                </a:solidFill>
                <a:latin typeface="+mn-ea"/>
              </a:rPr>
              <a:t>하나님과 인간이 공동으로 어떤 결정에 참여하는 형식이다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; 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예를 들면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, 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가나안 땅 분배 때에 각 지파가 제비를 뽑아 땅을 분배하였다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. </a:t>
            </a:r>
          </a:p>
          <a:p>
            <a:r>
              <a:rPr lang="ko-KR" altLang="en-US" dirty="0">
                <a:solidFill>
                  <a:srgbClr val="FF0000"/>
                </a:solidFill>
                <a:latin typeface="+mn-ea"/>
              </a:rPr>
              <a:t>아사셀 염소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(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레 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16:7-10): 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대 속죄일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(</a:t>
            </a:r>
            <a:r>
              <a:rPr lang="ko-KR" altLang="en-US" i="1" dirty="0">
                <a:solidFill>
                  <a:srgbClr val="FF0000"/>
                </a:solidFill>
                <a:latin typeface="+mn-ea"/>
              </a:rPr>
              <a:t>욤 키푸르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)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에 두 속죄 양을 준비한다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; 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제비 뽑아서 한 마리는 광야로 보내고 나머지 한 마리는 속죄양으로 드린다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. </a:t>
            </a:r>
            <a:endParaRPr lang="en-US" dirty="0">
              <a:solidFill>
                <a:srgbClr val="002060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69730615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349</TotalTime>
  <Words>926</Words>
  <Application>Microsoft Office PowerPoint</Application>
  <PresentationFormat>Widescreen</PresentationFormat>
  <Paragraphs>66</Paragraphs>
  <Slides>10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Aptos</vt:lpstr>
      <vt:lpstr>Aptos Display</vt:lpstr>
      <vt:lpstr>Arial</vt:lpstr>
      <vt:lpstr>Office Theme</vt:lpstr>
      <vt:lpstr>하나님: 성품과 사역 하나님에 관한 성경신학 </vt:lpstr>
      <vt:lpstr>하나님의 계시</vt:lpstr>
      <vt:lpstr>말씀에 의한 계시 (Revelation by Word)</vt:lpstr>
      <vt:lpstr>환상과 꿈에 의한 계시 (Revelation by visions and dreams)</vt:lpstr>
      <vt:lpstr>여호와의 천사를 통한 계시 Revelation through the Angel of Yahweh</vt:lpstr>
      <vt:lpstr>하나님의 이름을 통한 계시 Revelation through the Divine Names</vt:lpstr>
      <vt:lpstr>선지자들을 통한 계시 Revelation through the Prophets</vt:lpstr>
      <vt:lpstr>선지자들을 통한 계시 Revelation through the Prophets</vt:lpstr>
      <vt:lpstr>표적에 의한 계시 Revelation through Signs</vt:lpstr>
      <vt:lpstr>제비 뽑기를 통한 계시 Revelation through Lots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Sang Jin Kim</dc:creator>
  <cp:lastModifiedBy>Sang Jin Kim</cp:lastModifiedBy>
  <cp:revision>1</cp:revision>
  <dcterms:created xsi:type="dcterms:W3CDTF">2026-02-14T20:45:16Z</dcterms:created>
  <dcterms:modified xsi:type="dcterms:W3CDTF">2026-02-15T02:34:40Z</dcterms:modified>
</cp:coreProperties>
</file>