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353" r:id="rId5"/>
    <p:sldId id="331" r:id="rId6"/>
    <p:sldId id="368" r:id="rId7"/>
    <p:sldId id="369" r:id="rId8"/>
    <p:sldId id="371" r:id="rId9"/>
    <p:sldId id="370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</p:sldIdLst>
  <p:sldSz cx="12192000" cy="6858000"/>
  <p:notesSz cx="7010400" cy="92964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966" autoAdjust="0"/>
  </p:normalViewPr>
  <p:slideViewPr>
    <p:cSldViewPr snapToGrid="0">
      <p:cViewPr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737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91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58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32" name="내용 개체 틀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buClr>
                <a:srgbClr val="73292A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rgbClr val="73292A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텍스트가 포함된 그림&#10;&#10;자동 생성된 설명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가 포함된 그림&#10;&#10;자동 생성된 설명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buClr>
                <a:schemeClr val="accent2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>
              <a:buClr>
                <a:schemeClr val="accent2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>
              <a:buClr>
                <a:schemeClr val="accent2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>
              <a:buClr>
                <a:schemeClr val="accent2"/>
              </a:buClr>
              <a:defRPr sz="14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이 있는 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텍스트가 포함된 그림&#10;&#10;자동 생성된 설명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altLang="ko-KR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Gill Sans Nova Light" panose="020F0302020204030204" pitchFamily="34" charset="0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꽃다발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33" y="1463040"/>
            <a:ext cx="6789334" cy="218054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옥중서신 </a:t>
            </a:r>
            <a:r>
              <a:rPr lang="en-US" altLang="ko-KR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(</a:t>
            </a:r>
            <a:r>
              <a:rPr lang="en-US" altLang="ko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Prison Epistles)</a:t>
            </a:r>
            <a:endParaRPr lang="ko" sz="3600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제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7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강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–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바울의 편지 양식</a:t>
            </a:r>
            <a:endParaRPr lang="ko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배지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그리스</a:t>
            </a:r>
            <a:r>
              <a:rPr lang="en-US" altLang="ko-KR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-</a:t>
            </a:r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로마 세계의    그리스식 편지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05BA957-A3B0-0A42-EEB5-D80941CAAC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7835" r="783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그리스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-</a:t>
            </a: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 세계의 그리스식 편지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헬레니즘 시대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편지는 의사소통을 위해 매우 중요한 수단이었음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편지는 의사소통 뿐만 아니라 직접적인 만남을 대신함으로써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관계 유지에 중요한 수단이었음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파피루스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길게 쪼개진 파피루스 식물을 펴서 평평한 형태로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말려 가공한 재료였음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신약성경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권 중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권은 편지 형식을 띄고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권은 모두 편지 형식임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속사도들의 기록 중에도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9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명이 기록한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개의 글 중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개가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편지였음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0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그리스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-</a:t>
            </a: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 세계의 그리스식 편지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헬레니즘 시대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신약 편지의 특징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당대의 편지들보다 길이가 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빌레몬서는 예외라고 할 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있지만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335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개의 단어로 일반적인 이집트 문헌 편지보다 김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바울서신은 새로 만들어진 문학적 스타일이라기 보다 당대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사람들의 언어로 기록되어 있으나 사상과 아이디어를 반영함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바울서신을 통해 당시 교회 공동체 구성원들은 사회경제적으로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다양한 있었다는 것을 알 수 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대다수 낮은 사회계층이나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기능공 또는 엘리트 계층과 연결되는 계층의 사람들도 있었음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바울서신에는 기독교적 권면이 포함되어 있고 바울은 당대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사람들이 사용하는 언어를 썼지만 이전에 사용하지 않는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방식으로 사용하기도 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63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편지의 목적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D78B5F2-13EA-0A41-FA7E-50B81DA7C56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3190" r="3319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08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편지의 목적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 가지 목적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편지는 관계를 형성하고 유지하는 데 사용되었으며 수신자와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발신자 사이의 거리를 연결하기 위함이었음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편지가 대화를 주고받을 수 있도록 하기 위함이었음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발신자와 수신자 사이의 상호작용을 영구적인 기록으로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남기기 위함이었음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4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 편지의 형식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5AB5F1D-82D5-289A-98D4-8AB5A51F68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9828" r="2982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2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 편지의 형식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구성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본론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맺음말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서두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감사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본론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권면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맺음말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감사와 권면은 서두나 본론 또는 맺음말에 포함할 수 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1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 편지의 형식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서두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고대 편지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(BC3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-AD3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 서두의 요소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발신자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수신자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인사말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– A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B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에게 인사합니다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편지는 발신자가 공동 발신자라는 특징을 가짐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목회서신 제외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공동 발신자를 사용하는 이유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바울이 전하는 복음은 단지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자신만의 거이 아니고 하나님의 기독교 공동체가 또 다른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공동체에게 말하려고 하는 것이라는 의도를 보여줌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공동 발신자를 사용하는 이유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전달자에게 권위를 주기 위함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2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 편지의 형식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서두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편지는 바울이 발신자 또는 수신자에 대해 자세히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설명하고 있다는 특징을 가짐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수신자의 호칭을 길게 씀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편지는 당대 편지의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문안하다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평강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같은 단어를 사용함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편지에서 서두는 사도 바울의 사상이 시작되는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지점이었음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01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 편지의 형식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감사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당시 편지에는 서두 다음에 건강을 기원하는 부분이 나오고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감사의 기도나 말이 이어짐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편지에서의 감사의 대상은 하나님이심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편지에서는 수신자들을 위해 중보기도가 나타나기도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편지에서 감사가 없는 유일한 서신은 갈라디아서임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데살로니가전서는 감사 편지라고 할 정도로 편지의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3/5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감사로 구성됨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9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 편지의 형식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감사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편지에서 감사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당시 편지에서 건강을 기원하는 부분을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기독교적 감사로 바꿈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감사의 보분은 본론에서 논의할 주제를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미리 알려 주는 역할을 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편지에서 감사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당시 편지에서 건강을 보존해주는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신들에게 감사하는 대신 바울은 하나님의 신실하심에 대한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감사로 변경함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23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 편지의 형식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본론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편지에서 본론은 기독교적 교리를 포함함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고린도전서의 본론에는 바울 신학의 주요한 면모를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포함하고 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죄성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연합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믿음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은혜의 역할 등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편지에서 본론은 바울 자신의 상황을 포함함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교회와의 관계에 관한 내용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본론은 다시 시작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중간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마무리로 나눌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본론의 시작 부분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정형화된 문구를 사용함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본론의 마무리 부분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수신자와 발신자의 모든 행위를 그리스도의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임박한 재림과 연관시킴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수신자들에게 압박을 주기도 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92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 편지의 형식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권면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권면은 특별한 특징이 없는 경우가 많음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그리스도인들의 행위에 대해 다루며 훈계를 나열하기도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당대의 다른 편지처럼 도덕적 가르침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도덕적 격언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미덕과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악덕 목록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가정 규약 등을 통해 그리스도인의 행위를 강조함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주님의 오심에 관한 내용을 기록하며 어떻게 다른 사람들을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격려해야 하고 세워야 하는지 권면함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어떻게 서로를 대할 것인지에 대해 권면함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2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 편지의 형식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맺음말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편지의 맺음말은 당시 편지 형식과 차이가 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당시 편지는 작별의 말과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말을 사용함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편지는 다수의 사람들에게 인사하거나 자신과 함께하는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사람들과 함께 수신자들에게 인사말을 전함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송영을 포함하기도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축도를 포함하기도 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수신자들에게 은혜와 평강을 전달하는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것을 시작으로 축복을 하나님 덕분으로 돌리고 그 축복을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수신자들에게 향하게 함으로써 마무리함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찬송과 영광을 하나님께로 돌림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은혜와 평강이 수신자들 위에 있기를 기원함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88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대필자 사용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D21A1D8-0D9C-C968-205D-F81D3E03CB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786" r="2578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02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대필자 사용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대필자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고대 세계에서 공공 문서와 사적 문서를 기록할 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광범위하게 이용됨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대부분은 문맹이었기 때문임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파피루스는 앞면과 뒷면의 질이 달라서 서로 다르게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기록해야 하기 때문에 전문적인 대필가들을 사용해야 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바울서신에서도 대필자를 언급하기도 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롬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16:22;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6:11)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57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대필자 사용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대필자의 역할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받아적기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구술되는 문장을 그대로 옮겨 적는 것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기록자의 저작을 편집하기도 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저자가 말하고 싶어하는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바를 기록했다가 다시 각각의 단어로 기록함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구체적 표현이나 전체적인 윤곽이 제시되지 않은 상황에서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저자의 지침에 따라 편지를 기록하기도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2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대필자 사용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바울서신에서 대필자의 역할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대필자가 얼마나 많은 역할을 했는지 알 수 없지만 편지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전체에 흐르는 바울 특유의 일관성이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저작권에 의문을 제기하는 바울서신 중에는 언어적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신학적 차이가 발견되기도 하는데 이는 대필자 때문이라고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생각할 수 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65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사용자 지정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34DEFA57-BE01-41D1-8D04-06181E608829}" vid="{17C47AF8-AF87-4801-95A4-F74EC5AABFD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84BFC8-02DA-464F-AE97-4951BE47415C}">
  <ds:schemaRefs>
    <ds:schemaRef ds:uri="http://www.w3.org/XML/1998/namespace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schemas.microsoft.com/office/2006/documentManagement/types"/>
    <ds:schemaRef ds:uri="http://purl.org/dc/dcmitype/"/>
    <ds:schemaRef ds:uri="71af3243-3dd4-4a8d-8c0d-dd76da1f02a5"/>
    <ds:schemaRef ds:uri="16c05727-aa75-4e4a-9b5f-8a80a1165891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{E7CF1A03-F90D-4D9B-98A9-6035A3A87A61}TF6ca04e33-feaa-4cf5-9b27-d56362f12ac01a81ad39_win32-0778a340a8b7</Template>
  <TotalTime>16526</TotalTime>
  <Words>1071</Words>
  <Application>Microsoft Office PowerPoint</Application>
  <PresentationFormat>Widescreen</PresentationFormat>
  <Paragraphs>125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HYPMokGak-Bold</vt:lpstr>
      <vt:lpstr>HYPost-Medium</vt:lpstr>
      <vt:lpstr>Magic R</vt:lpstr>
      <vt:lpstr>Malgun Gothic</vt:lpstr>
      <vt:lpstr>Pyunji R</vt:lpstr>
      <vt:lpstr>Yet R</vt:lpstr>
      <vt:lpstr>Arial</vt:lpstr>
      <vt:lpstr>Calibri</vt:lpstr>
      <vt:lpstr>Gill Sans Nova Light</vt:lpstr>
      <vt:lpstr>사용자 지정</vt:lpstr>
      <vt:lpstr>옥중서신 (Prison Epistles)</vt:lpstr>
      <vt:lpstr>그리스-로마 세계의    그리스식 편지</vt:lpstr>
      <vt:lpstr>그리스-로마 세계의 그리스식 편지</vt:lpstr>
      <vt:lpstr>그리스-로마 세계의 그리스식 편지</vt:lpstr>
      <vt:lpstr>편지의 목적</vt:lpstr>
      <vt:lpstr>편지의 목적</vt:lpstr>
      <vt:lpstr>바울 편지의 형식</vt:lpstr>
      <vt:lpstr>바울 편지의 형식</vt:lpstr>
      <vt:lpstr>바울 편지의 형식</vt:lpstr>
      <vt:lpstr>바울 편지의 형식</vt:lpstr>
      <vt:lpstr>바울 편지의 형식</vt:lpstr>
      <vt:lpstr>바울 편지의 형식</vt:lpstr>
      <vt:lpstr>바울 편지의 형식</vt:lpstr>
      <vt:lpstr>바울 편지의 형식</vt:lpstr>
      <vt:lpstr>바울 편지의 형식</vt:lpstr>
      <vt:lpstr>대필자 사용</vt:lpstr>
      <vt:lpstr>대필자 사용</vt:lpstr>
      <vt:lpstr>대필자 사용</vt:lpstr>
      <vt:lpstr>대필자 사용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Ann</dc:creator>
  <cp:lastModifiedBy>Caleb Ann</cp:lastModifiedBy>
  <cp:revision>41</cp:revision>
  <cp:lastPrinted>2026-06-10T19:50:56Z</cp:lastPrinted>
  <dcterms:created xsi:type="dcterms:W3CDTF">2026-06-05T11:27:37Z</dcterms:created>
  <dcterms:modified xsi:type="dcterms:W3CDTF">2026-07-07T04:56:12Z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