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353" r:id="rId5"/>
    <p:sldId id="331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5" r:id="rId23"/>
    <p:sldId id="384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</p:sldIdLst>
  <p:sldSz cx="12192000" cy="6858000"/>
  <p:notesSz cx="7010400" cy="92964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73" autoAdjust="0"/>
    <p:restoredTop sz="94966" autoAdjust="0"/>
  </p:normalViewPr>
  <p:slideViewPr>
    <p:cSldViewPr snapToGrid="0">
      <p:cViewPr>
        <p:scale>
          <a:sx n="92" d="100"/>
          <a:sy n="92" d="100"/>
        </p:scale>
        <p:origin x="1184" y="8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702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10/26/26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10/26/26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1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6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바울의 사상과 저작의 핵심주제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근본적 신념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A980514-2C4B-F852-ADDD-5DCE8E19CE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115" r="251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사상의 중심이 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유일신 하나님으로 인정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유대교의 하나님과 구약의 하나님 즉 아브라함의 하나님은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곧 신약의 하나님 즉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예수님의 아버지이자 새 백성의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아버지이심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하나님은 모든 구원의 주관자이심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단어를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550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사용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신약성경 전체의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40%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해당됨 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서신에서는 그리스도라는 단어가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380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사용됨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신약성경에서 사용된 횟수의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70%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이상에 해당됨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 예수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메시아적 의미를 가질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때 많이 사용되지만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이름을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예수님이 한나님의 기름부은 메시아이며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예수님의 죽음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부활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승귀를 통해 입증되었다는 의미임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신적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행위와 신적 현존을 돌릴 때 사용됨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서신의 많은 부분에서 예수 그리스도는 신성을 드러내는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분으로 묘사됨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그리스도를 하나님과 동등한 존재임에도 불구하고 하나님과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동등함을 취하지 않은 분으로 드러냄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1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구약을 인용해서 예수 그리스도를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대입함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=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으로 인정함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 안에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라는 표현은 바울 서신에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번 나타나는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데 그리스도인과 그리스도의 근본적 관계를 나타냄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 안에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그리스도의 사역의 결과인 그리스도와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그리스도인들의 영적인 연합을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그리스도의 영역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능력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통제 안에 들어가는 것을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그리스도의 영향력 안에 속한다는 것을 의미함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7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8:9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바울은 처음으로 성령을 독립적인 존재로 언급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이를 하나님의 영과 그리스도의 영으로 언급함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성령은 하나님과 그리스도의 특사로 묘사되기도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하나님은 복음의 창시자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예수님은 복음 메시지의 주제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거룩의 영으로 그려짐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13:13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 축도에서 주 예수 그리스도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구분하면서도 평행적 기능을 드러냄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9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 은혜는 명사와 동사형으로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회정도 나옴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은혜는 인류를 향한 하나님의 사랑과 값없는 호의를 지칭함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은혜는 우리 주 예수 그리스도를 통해 받을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은혜는 구원 자체로 묘사됨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엡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2:8)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서신은 대체로 헬레니즘 편지 형식을 따르고 있지만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인사말에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은혜와 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말을 사용하는 부분은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헬레니즘 편지 형식과는 다른 특이한 부분으로 이해할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말을 쓴 것은 유대교의 영광이라고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할 수 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은혜와 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 바울이 만든 말든 말로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파생된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카리스마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교회 사역을 위해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성령님께서 주시는 특별한 것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즉 은혜로운 호의를 의미함 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40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믿음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 그리스어의 초창기 용례 가운데 믿음은 신에 대한 믿음을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가리키는데 사용되었음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(70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인역에서도 발견됨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바울서신에서 믿음은 명사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동사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형용사의 형태로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225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이상 등장함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개 바울서신 이외에서는 믿음 자체보다 믿음의 내용을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지칭하는데 사용되기도 하는데 이는 교리적 발전 단계를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거치며 믿음의 내용을 대표하는 언어가 되었다고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2:16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믿음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믿는 믿음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으로 볼 것인가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그리스도가 믿는 믿음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즉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신실함으로 볼 것인가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0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발전된 신념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92EBE13-DC52-5B68-018D-944AE50447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7117" r="2711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11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법정이나 재판 용어로 한정됨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사람은 의로우신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재판관인 하나님 앞에 선 죄인이며 하나님께서 죄인에게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판결을 내리시는 분이라는 개념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모든 사람들은 죄인이며 불의한 존재이며 예수 그리스도를 믿는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믿음을 통해 하나님으로부터 의롭다고 여김 받을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질문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칭의를 통해 하나님과 새로운 차원의 관계가 시작되는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것을 의미하는가 아니면 하나님과 이전에 가졌던 관계가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회복되는 것을 의미하는가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질문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언제 그리스도인의 삶 속에서 발생하는가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0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전통적 관점에서 칭의 는 하나님과의 새로운 관계가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성립되는 것을 의미함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최근 연구들은 하나님의 언약 공동체인 이스라엘과 하나님의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관계에 입각해서 해석함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원래 구약에서 온 사상으로 하나님의 의의 기준을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따를 것으로 기대되는 하나님 백성의 삶과 관련 된 것으로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하나님과 이전에 가졋던 관계 회복을 염두에 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갈라디아서와 로마서로 볼 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아브라함을 하나님을 믿음으로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의롭게 여김을 받은 것으로 보면 하나님과 인류 사이의 새로운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관계 성립을 제시해 주는 것으로 볼 수 있음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칭의의 결과 죄인이 지니게 되는 의의 상태는 무죄나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면책으로 보는 것은 적절하지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죄인 중에는 아예 죄가 없는 존재도 있을 수 있으나 바울이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말하는 우리 사람들 중에는 그런 존재가 없기 때문임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따라서 여기서는 사면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즉 신적인 용서를 받을 자격이 없는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사람들이 받는 용서를 의미한다고 이해할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관계적 측면에서 이해할 수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하나님은 인류와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올바른 관계를 세우시는 분으로서 하나님과 인류와 새로운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차원에서 관계가 형성됨을 의미함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2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율법과 그리스도 안에서 이루어지는 하나님의 사역 간의 관계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유대교는 행위의 종교로 율법을 지킴으로써 하나님과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올바른 관계를 맺고자 하지만 이는 불가능하다고 생각함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그리스도를 믿는 믿음을 강조함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64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E. P.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샌더스의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언약적 율법주의는 하나님의 계획 안에 있는 이스라엘의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신분이 하나님의 은혜로운 언약에 의해 결정된 것이고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은혜에 대한 응답으로서의 율법에 대한 순종을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수반한다는 것임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죄에 대한 엄격한 측정이나 평가가 아니라 신적인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자비에 달려 있다고 봄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의로운 유대인은 모든 계명을 지킬 수 있느냐가 아니라 언약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공동체를 받아들이고 그 안에 남아 있는 사람들임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하나님의 은혜와 그분을 믿는 믿음으로 이루어지며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하나님과의 언약적 관계 안에 머무는 것을 통해 이루어짐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4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E. P.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샌더스의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구원을 예수 그리스도 안에 거하는 것으로 이해한 것을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빼면 그리스도인으로서 바울이 지닌 사상은 유대교 사상과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크게 다르지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바울에게 있어서 유대교의 문제는 예수님을 인정하지 않는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것이었음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바울에게 있어서 유대교의 문제는 자신들만 누릴 수 있는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특권이 있다고 생각하는 것이었지만 바울은 동일한 은혜가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유대인들과 이방인들 모두에게 유효하다고 여겼다는 것임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65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던은 샌더스의 입장에서 시작하지만 유대교의 율법에 대한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평가 면에서 샌더스와 다름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율법은 일종의 정체성이자 경계 표식이나 표찰 같은 것으로서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구별된 백성으로서 유대인의 민족적 정서의 일부로 형성되어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반대한 것은 유대인들이 율법을 자신들의 민족주의적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열심을 위한 경계 표식으로 사용한 것이었다고 주장함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율법의 행위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 율법을 준수함으로써 하나님의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호의를 얻고자 하는 인간의 노력이나 그런 효과에 대한 기대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같은 것을 담고 있는 것이 아니라는 주장함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던은 유대인들이 하나님의 호의를 얻기 위해 율법을 지킨 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아니라 하나님의 공동체의 구성원으로서 자신을 표시하기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위해 율법을 지켰다고 주장함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09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N. T.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라이트의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라이트는 샌더스와 던의 주장을 받아들이면서 하나님의 의와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칭의에 관심을 기울였음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라이트는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상대방과 교환하거나 누군가가 제공할 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있는 것이 아니기 때문에 하나님께서 허락하시는 의의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전가는 수용하지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의는 하나님께서 주시는 실제적인 전이가 아니라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하나님의 백성에 대한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언약적 신실성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의미한다고 주장함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27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 관점에 대한 비판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 관점을 주장하는 학자들이 유대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문헌의 증거를 얼마나 정확히 해석했는가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예를 들어 구약의 증거 자체만 놓고 보면 새 관점이 주장하는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것보다 더 행위 중심적인 측면이 많음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계명을 지키는 것은 곧 생명과 동일시되고 불순종은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정죄 및 죽음과 동일시 됨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언약 안에 머무르는 것이 구원에 이르는 길이었고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하나님에 의해서만 가능했지만 여전히 선한 행위가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구원을 위한 수단이 되었음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랍비 문헌의 증거들은 후대의 것이고 초기 전통이라고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주장하는 것들도 항상 설득력이 있는 것은 아님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3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 관점에 대한 비판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 대한 새 관점의 해석에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관해 검토할 필요가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자비와 행위의 조합을 염두해 두지 않았으며 오직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은혜만을 염두에 두었다고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당시 유대교가 행위와 매우 밀접하게 연결되어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있다고 믿었으며 구원은 오직 하나님의 은혜로 믿음을 통해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이루어진다고 확신했음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전통적으로 칭의를 바울 신학의 중심으로 여겨왔지만 최근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신학자들은 화목은 바울 신학의 중심 사상으로 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화목은 일종의 협약의 언어로서 하나님과 인류를 포함해서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서로 적대하던 존재들이 적개심을 극복하고 평화로운 관계로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회복되는 것을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화목은 오직 그리스도의 사역을 통해서만 이루어질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94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화목에 관한 본문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5:18-21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하나님께서 그리스도를 통해 이루심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강조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공격을 받은 하나님께서 먼저 화해를 시작한다고 주장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5:8-11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이전에는 적대자였던 하나님과 사람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사이에 화목의 관계가 성립됨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1:20-22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화목의 목표는 지상과 하늘의 모든 만물을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화목하게 하시는 그리스도 자신임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우주적 화목 개념 도입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2:14-17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유대인과 이방인 관계 안에서의 화목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화목을 통해 유대인과 이방인이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하나의 새 사람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되었고 둘 사이를 나누던 적개심의 벽이 무너졌다고 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화목은 인류를 결속시키고 인류를 하나님과 화목하게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거룩함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그리스도를 따르게 된 사람들의 상태를 묘사하고 구원의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결과인 행위의 중요성을 말씀하며 나아가 영원한 운명과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관계되는 것으로서 기능함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성화는 칭의의 결과로 나타남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단순히 윤리적이거나 행위적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순결함 이상임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성화는 윤리적 차원보다 구원론적 차원으로 강조됨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칭의가 구원 경험에서의 시작점이라면 성화는 영원한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생명이라는 전체적인 구원 과정의 마지막에 대한 기대뿐만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아니라 이 시작 부분도 포함하는 개념임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3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우월한 사람의 은혜에 의존하는 열등한 사람들을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보살피고 돌보는 인격적이고 도덕적인 의무를 진 사람으로서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구원자 개념과 같은 맥락임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구원의 정의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죄와 죽음으로부터 구출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→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성화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지속적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사건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) →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성화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영화를 준비하는 삶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승리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현재 시대와 아직 오지 않은 시대 사이의 연속성에서 바울은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교회가 이 두 시대 사이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초림과 재림 사이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생명과 죽음의 능력 사이의 긴장 속에서 살고 있다고 이해함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징벌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아직 나타나지 않거나 실현되지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않은 것에 대한 소망 안에서 그리스도의 재림을 기대하는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것과 관련해서 이 용어를 사용함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0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복음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80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번 정도 등장함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복음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말을 세속적인 의미에서의 좋은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소식과 반대되는 차원의 좋은 소식을 가리키는 데 사용함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좋은 소식을 그것의 목적 성취로 여김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복음의 내용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자체가 예수 그리스도의 십자가 죽음과 부활임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좋은 소식을 인격적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동기적 요인으로 여김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5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교회는 바울 사상의 중요한 바탕을 이루며 바울 사고의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기본적인 전제 가운데 하나임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교회를 염두에 두고 편지를 보내 이 지역에 있는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그리스도인들 공동체의 행위나 운영에서 드러난 문제들을 다룸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라는 말을 특정 도시나 지역 공동체에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국한하지 않고 현존하는 그리스도인들의 공동체 전체를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가리키는 보다 광범위한 의미로 사용하기도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교회를 몸에 비유하기도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그리스도를 교회의 머리에 비유하여 교회가 그리스도의 영적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실존의 차원에서 그리스도와 동일시됨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9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6:10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에서는 교회를 가족이라고 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 교회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안에 가족적 하나됨을 위협하는 그리스도인들이 있었기 때문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3:20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에서는 교회 구성원들을 하늘 시민권을 함께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누리는 사람들이라고 묘사함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예수님의 죽으심과 부활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십자가에 강조점을 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바울서신에서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십자가나 십자가형을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언급함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십자가를 수치스럽고 불명예스러운 것으로 그림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이런 불명예적 요소는 바울이 구원 역사의 과정에서 매우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중요하게 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그리스도 죽음을 피 흘림을 포함하는 희생적 사건으로 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3:25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그리스도를 속죄제물로 묘사함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피는 이 과정이 실행되는 수단으로 묘사됨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86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예수님의 죽으심과 부활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부활을 그리스도의 죽음의 필수적인 확자으로 이해함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죽음은 중요한 것이지만 부활은 하나님께서 그리스도 안에서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이루시고자 하는 것이 나타난 일종의 확증으로 이해함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부활이 믿음을 유효한 것으로 확인해 주는 역할을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94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84BFC8-02DA-464F-AE97-4951BE47415C}">
  <ds:schemaRefs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17041</TotalTime>
  <Words>2228</Words>
  <Application>Microsoft Macintosh PowerPoint</Application>
  <PresentationFormat>와이드스크린</PresentationFormat>
  <Paragraphs>212</Paragraphs>
  <Slides>29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9" baseType="lpstr">
      <vt:lpstr>HYPMokGak-Bold</vt:lpstr>
      <vt:lpstr>HYPost-Medium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사용자 지정</vt:lpstr>
      <vt:lpstr>옥중서신 (Prison Epistles)</vt:lpstr>
      <vt:lpstr>근본적 신념</vt:lpstr>
      <vt:lpstr>근본적 신념</vt:lpstr>
      <vt:lpstr>근본적 신념</vt:lpstr>
      <vt:lpstr>근본적 신념</vt:lpstr>
      <vt:lpstr>근본적 신념</vt:lpstr>
      <vt:lpstr>근본적 신념</vt:lpstr>
      <vt:lpstr>근본적 신념</vt:lpstr>
      <vt:lpstr>근본적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e32832</cp:lastModifiedBy>
  <cp:revision>39</cp:revision>
  <cp:lastPrinted>2026-06-10T19:50:56Z</cp:lastPrinted>
  <dcterms:created xsi:type="dcterms:W3CDTF">2026-06-05T11:27:37Z</dcterms:created>
  <dcterms:modified xsi:type="dcterms:W3CDTF">2026-10-27T03:26:45Z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