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4"/>
  </p:notesMasterIdLst>
  <p:handoutMasterIdLst>
    <p:handoutMasterId r:id="rId35"/>
  </p:handoutMasterIdLst>
  <p:sldIdLst>
    <p:sldId id="353" r:id="rId5"/>
    <p:sldId id="331" r:id="rId6"/>
    <p:sldId id="368" r:id="rId7"/>
    <p:sldId id="369" r:id="rId8"/>
    <p:sldId id="370" r:id="rId9"/>
    <p:sldId id="371" r:id="rId10"/>
    <p:sldId id="372" r:id="rId11"/>
    <p:sldId id="373" r:id="rId12"/>
    <p:sldId id="374" r:id="rId13"/>
    <p:sldId id="375" r:id="rId14"/>
    <p:sldId id="376" r:id="rId15"/>
    <p:sldId id="377" r:id="rId16"/>
    <p:sldId id="378" r:id="rId17"/>
    <p:sldId id="379" r:id="rId18"/>
    <p:sldId id="380" r:id="rId19"/>
    <p:sldId id="381" r:id="rId20"/>
    <p:sldId id="382" r:id="rId21"/>
    <p:sldId id="383" r:id="rId22"/>
    <p:sldId id="385" r:id="rId23"/>
    <p:sldId id="384" r:id="rId24"/>
    <p:sldId id="386" r:id="rId25"/>
    <p:sldId id="387" r:id="rId26"/>
    <p:sldId id="388" r:id="rId27"/>
    <p:sldId id="389" r:id="rId28"/>
    <p:sldId id="390" r:id="rId29"/>
    <p:sldId id="391" r:id="rId30"/>
    <p:sldId id="392" r:id="rId31"/>
    <p:sldId id="393" r:id="rId32"/>
    <p:sldId id="394" r:id="rId33"/>
  </p:sldIdLst>
  <p:sldSz cx="12192000" cy="6858000"/>
  <p:notesSz cx="7010400" cy="92964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7D9"/>
    <a:srgbClr val="93D3D9"/>
    <a:srgbClr val="AAD6FF"/>
    <a:srgbClr val="B2C8CD"/>
    <a:srgbClr val="CCD8D6"/>
    <a:srgbClr val="4F5945"/>
    <a:srgbClr val="73292A"/>
    <a:srgbClr val="7F867A"/>
    <a:srgbClr val="A65B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974" autoAdjust="0"/>
    <p:restoredTop sz="94966" autoAdjust="0"/>
  </p:normalViewPr>
  <p:slideViewPr>
    <p:cSldViewPr snapToGrid="0">
      <p:cViewPr>
        <p:scale>
          <a:sx n="92" d="100"/>
          <a:sy n="92" d="100"/>
        </p:scale>
        <p:origin x="114" y="2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6702"/>
    </p:cViewPr>
  </p:sorterViewPr>
  <p:notesViewPr>
    <p:cSldViewPr snapToGrid="0" showGuides="1">
      <p:cViewPr varScale="1">
        <p:scale>
          <a:sx n="82" d="100"/>
          <a:sy n="82" d="100"/>
        </p:scale>
        <p:origin x="2784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A49852A6-C536-198B-0B36-808C24FAAF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F40B29C-E84A-E4D1-8998-1A961EC23B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 rtl="0"/>
            <a:fld id="{62A5AE42-7DC1-8140-9B13-146984FDEF22}" type="datetimeFigureOut">
              <a:rPr lang="en-US" smtClean="0"/>
              <a:t>7/2/2026</a:t>
            </a:fld>
            <a:endParaRPr 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CCE4DE7-ED89-D264-F004-38F2DF4879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F7E8591-FF54-5A00-A703-95ABC16B78D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pPr rtl="0"/>
            <a:fld id="{17369B77-94AB-0344-9EBF-9DB9EE8D3A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597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 rtl="0"/>
            <a:fld id="{E8F75F72-8950-AF4F-9381-1D26FB547EA1}" type="datetimeFigureOut">
              <a:rPr lang="en-US" smtClean="0"/>
              <a:t>7/2/2026</a:t>
            </a:fld>
            <a:endParaRPr 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rtl="0"/>
            <a:endParaRPr 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pPr rtl="0"/>
            <a:fld id="{0775476F-A808-1F46-A368-07984F6DA2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252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34" charset="-127"/>
        <a:ea typeface="Malgun Gothic" panose="020B0503020000020004" pitchFamily="34" charset="-127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775476F-A808-1F46-A368-07984F6DA22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519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775476F-A808-1F46-A368-07984F6DA22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014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FD90036E-D78E-7995-BEF4-F64DA613C7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08176" y="1463040"/>
            <a:ext cx="6327648" cy="2180543"/>
          </a:xfrm>
          <a:noFill/>
        </p:spPr>
        <p:txBody>
          <a:bodyPr rtlCol="0" anchor="b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11096" y="3995928"/>
            <a:ext cx="5321808" cy="824404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"/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048" y="530352"/>
            <a:ext cx="5385816" cy="1810512"/>
          </a:xfrm>
        </p:spPr>
        <p:txBody>
          <a:bodyPr rtlCol="0" anchor="b">
            <a:normAutofit/>
          </a:bodyPr>
          <a:lstStyle>
            <a:lvl1pPr>
              <a:defRPr sz="40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8B3132E8-A261-CEAB-129F-0FED7AD8D0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5174458" cy="6858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32" name="내용 개체 틀 5">
            <a:extLst>
              <a:ext uri="{FF2B5EF4-FFF2-40B4-BE49-F238E27FC236}">
                <a16:creationId xmlns:a16="http://schemas.microsoft.com/office/drawing/2014/main" id="{9BEB2D80-6263-5794-6A1A-CFF345F7A92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099048" y="2962656"/>
            <a:ext cx="5385816" cy="2706624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Clr>
                <a:srgbClr val="73292A"/>
              </a:buClr>
              <a:buNone/>
              <a:defRPr sz="24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buClr>
                <a:srgbClr val="73292A"/>
              </a:buClr>
              <a:defRPr sz="2000"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rgbClr val="73292A"/>
              </a:buClr>
              <a:defRPr sz="1800"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rgbClr val="73292A"/>
              </a:buClr>
              <a:defRPr sz="1600"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rgbClr val="73292A"/>
              </a:buClr>
              <a:defRPr sz="1600"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904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4928" y="6356350"/>
            <a:ext cx="71628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CAF8C32-80F8-F614-8280-02F76781F238}"/>
              </a:ext>
            </a:extLst>
          </p:cNvPr>
          <p:cNvSpPr/>
          <p:nvPr userDrawn="1"/>
        </p:nvSpPr>
        <p:spPr>
          <a:xfrm>
            <a:off x="5174459" y="0"/>
            <a:ext cx="4571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3" name="그래픽 2">
            <a:extLst>
              <a:ext uri="{FF2B5EF4-FFF2-40B4-BE49-F238E27FC236}">
                <a16:creationId xmlns:a16="http://schemas.microsoft.com/office/drawing/2014/main" id="{02CB607F-27CE-D613-F812-E70C738FA0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4723"/>
          <a:stretch/>
        </p:blipFill>
        <p:spPr>
          <a:xfrm>
            <a:off x="9959711" y="738051"/>
            <a:ext cx="2232289" cy="5381892"/>
          </a:xfrm>
          <a:prstGeom prst="rect">
            <a:avLst/>
          </a:prstGeom>
        </p:spPr>
      </p:pic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A689F60-3D32-FD74-24A9-266643081E85}"/>
              </a:ext>
            </a:extLst>
          </p:cNvPr>
          <p:cNvCxnSpPr>
            <a:cxnSpLocks/>
          </p:cNvCxnSpPr>
          <p:nvPr userDrawn="1"/>
        </p:nvCxnSpPr>
        <p:spPr>
          <a:xfrm>
            <a:off x="6189979" y="2649682"/>
            <a:ext cx="3325980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 descr="텍스트가 포함된 그림&#10;&#10;자동 생성된 설명">
            <a:extLst>
              <a:ext uri="{FF2B5EF4-FFF2-40B4-BE49-F238E27FC236}">
                <a16:creationId xmlns:a16="http://schemas.microsoft.com/office/drawing/2014/main" id="{B827D708-B036-EE04-B213-EC3EAAE0681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9920" y="2509197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80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81912" y="2185416"/>
            <a:ext cx="9052560" cy="2487168"/>
          </a:xfrm>
          <a:noFill/>
        </p:spPr>
        <p:txBody>
          <a:bodyPr rtlCol="0" anchor="ctr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래픽 5">
            <a:extLst>
              <a:ext uri="{FF2B5EF4-FFF2-40B4-BE49-F238E27FC236}">
                <a16:creationId xmlns:a16="http://schemas.microsoft.com/office/drawing/2014/main" id="{7F691F67-3A33-EA2C-967A-86934DA1D4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9401" b="24659"/>
          <a:stretch/>
        </p:blipFill>
        <p:spPr>
          <a:xfrm>
            <a:off x="5856445" y="726334"/>
            <a:ext cx="1898043" cy="5405332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792" y="722376"/>
            <a:ext cx="6419088" cy="2350008"/>
          </a:xfrm>
        </p:spPr>
        <p:txBody>
          <a:bodyPr rtlCol="0" anchor="b">
            <a:normAutofit/>
          </a:bodyPr>
          <a:lstStyle>
            <a:lvl1pPr algn="ctr">
              <a:defRPr sz="44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13" name="부제목 2">
            <a:extLst>
              <a:ext uri="{FF2B5EF4-FFF2-40B4-BE49-F238E27FC236}">
                <a16:creationId xmlns:a16="http://schemas.microsoft.com/office/drawing/2014/main" id="{F6B0D1AB-E9D6-841F-7178-F60F07AF3B3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0079" y="3931920"/>
            <a:ext cx="6419088" cy="1389888"/>
          </a:xfrm>
        </p:spPr>
        <p:txBody>
          <a:bodyPr rtlCol="0">
            <a:normAutofit/>
          </a:bodyPr>
          <a:lstStyle>
            <a:lvl1pPr marL="0" indent="0" algn="ctr">
              <a:buNone/>
              <a:defRPr sz="28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"/>
              <a:t>클릭하여 마스터 부제목 스타일 편집</a:t>
            </a:r>
          </a:p>
        </p:txBody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8B3132E8-A261-CEAB-129F-0FED7AD8D0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54488" y="0"/>
            <a:ext cx="4434464" cy="6858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DB41B1E5-0891-6540-C6C6-2E4CF929E2D5}"/>
              </a:ext>
            </a:extLst>
          </p:cNvPr>
          <p:cNvCxnSpPr>
            <a:cxnSpLocks/>
          </p:cNvCxnSpPr>
          <p:nvPr userDrawn="1"/>
        </p:nvCxnSpPr>
        <p:spPr>
          <a:xfrm>
            <a:off x="1679972" y="3432325"/>
            <a:ext cx="4376421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 descr="텍스트가 포함된 그림&#10;&#10;자동 생성된 설명">
            <a:extLst>
              <a:ext uri="{FF2B5EF4-FFF2-40B4-BE49-F238E27FC236}">
                <a16:creationId xmlns:a16="http://schemas.microsoft.com/office/drawing/2014/main" id="{2CA6CDBD-54C9-2154-A4D6-F432B3CF27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3169" y="3291840"/>
            <a:ext cx="972078" cy="285381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57541814-983F-1B1C-1D5D-EBAC0D9BEB4C}"/>
              </a:ext>
            </a:extLst>
          </p:cNvPr>
          <p:cNvSpPr/>
          <p:nvPr userDrawn="1"/>
        </p:nvSpPr>
        <p:spPr>
          <a:xfrm>
            <a:off x="7711438" y="0"/>
            <a:ext cx="45719" cy="6858000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17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래픽 4">
            <a:extLst>
              <a:ext uri="{FF2B5EF4-FFF2-40B4-BE49-F238E27FC236}">
                <a16:creationId xmlns:a16="http://schemas.microsoft.com/office/drawing/2014/main" id="{7D338C08-B5A9-DA78-1FE4-12BEFEB61B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36" t="6121"/>
          <a:stretch/>
        </p:blipFill>
        <p:spPr>
          <a:xfrm rot="16200000" flipH="1" flipV="1">
            <a:off x="7528785" y="-1437953"/>
            <a:ext cx="3225262" cy="6101168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0" y="0"/>
            <a:ext cx="479094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7" name="그래픽 6">
            <a:extLst>
              <a:ext uri="{FF2B5EF4-FFF2-40B4-BE49-F238E27FC236}">
                <a16:creationId xmlns:a16="http://schemas.microsoft.com/office/drawing/2014/main" id="{230C4EDD-E959-BB97-7574-864A6EDFD3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2292"/>
          <a:stretch/>
        </p:blipFill>
        <p:spPr>
          <a:xfrm>
            <a:off x="602251" y="4944272"/>
            <a:ext cx="3848748" cy="1913728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1408176"/>
            <a:ext cx="3392424" cy="4014216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724144" y="1536192"/>
            <a:ext cx="5696712" cy="3758184"/>
          </a:xfrm>
        </p:spPr>
        <p:txBody>
          <a:bodyPr rtlCol="0">
            <a:normAutofit/>
          </a:bodyPr>
          <a:lstStyle>
            <a:lvl1pPr>
              <a:spcAft>
                <a:spcPts val="600"/>
              </a:spcAft>
              <a:buClr>
                <a:schemeClr val="accent2"/>
              </a:buClr>
              <a:defRPr sz="22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>
              <a:buClr>
                <a:schemeClr val="accent2"/>
              </a:buClr>
              <a:defRPr sz="2000"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>
              <a:buClr>
                <a:schemeClr val="accent2"/>
              </a:buClr>
              <a:defRPr sz="1800"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>
              <a:buClr>
                <a:schemeClr val="accent2"/>
              </a:buClr>
              <a:defRPr sz="1600"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>
              <a:buClr>
                <a:schemeClr val="accent2"/>
              </a:buClr>
              <a:defRPr sz="1400"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24144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377048F4-9454-D035-3356-DD623DFCEE42}"/>
              </a:ext>
            </a:extLst>
          </p:cNvPr>
          <p:cNvSpPr/>
          <p:nvPr userDrawn="1"/>
        </p:nvSpPr>
        <p:spPr>
          <a:xfrm rot="5400000">
            <a:off x="1361771" y="3406143"/>
            <a:ext cx="6857999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420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부제목이 있는 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7048" y="2276856"/>
            <a:ext cx="9144000" cy="1508760"/>
          </a:xfrm>
          <a:noFill/>
        </p:spPr>
        <p:txBody>
          <a:bodyPr rtlCol="0" anchor="ctr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2" name="부제목 2">
            <a:extLst>
              <a:ext uri="{FF2B5EF4-FFF2-40B4-BE49-F238E27FC236}">
                <a16:creationId xmlns:a16="http://schemas.microsoft.com/office/drawing/2014/main" id="{FB724EDC-0FF4-BC78-C7CF-5B31189CBFC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7048" y="3858768"/>
            <a:ext cx="9144000" cy="841248"/>
          </a:xfrm>
          <a:noFill/>
        </p:spPr>
        <p:txBody>
          <a:bodyPr rtlCol="0" anchor="t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"/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93911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2523744"/>
            <a:ext cx="4864608" cy="3694176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84264" y="2523744"/>
            <a:ext cx="4864608" cy="3694176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098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래픽 10">
            <a:extLst>
              <a:ext uri="{FF2B5EF4-FFF2-40B4-BE49-F238E27FC236}">
                <a16:creationId xmlns:a16="http://schemas.microsoft.com/office/drawing/2014/main" id="{B7F52C37-6A33-FD57-31EC-516F581DF1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7420" b="36176"/>
          <a:stretch/>
        </p:blipFill>
        <p:spPr>
          <a:xfrm>
            <a:off x="0" y="2510651"/>
            <a:ext cx="2841744" cy="434735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7397496" y="0"/>
            <a:ext cx="479094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01584" y="1408176"/>
            <a:ext cx="3392424" cy="4014216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685800"/>
            <a:ext cx="5276088" cy="1563624"/>
          </a:xfrm>
        </p:spPr>
        <p:txBody>
          <a:bodyPr rtlCol="0">
            <a:normAutofit/>
          </a:bodyPr>
          <a:lstStyle>
            <a:lvl1pPr marL="457200" indent="-4572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+mj-lt"/>
              <a:buAutoNum type="arabicPeriod"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914400" indent="-457200">
              <a:buClr>
                <a:schemeClr val="accent2"/>
              </a:buClr>
              <a:buFont typeface="+mj-lt"/>
              <a:buAutoNum type="alphaLcPeriod"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371600" indent="-457200">
              <a:buClr>
                <a:schemeClr val="accent2"/>
              </a:buClr>
              <a:buFont typeface="+mj-lt"/>
              <a:buAutoNum type="romanLcPeriod"/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714500" indent="-342900">
              <a:buClr>
                <a:schemeClr val="accent2"/>
              </a:buClr>
              <a:buFont typeface="+mj-lt"/>
              <a:buAutoNum type="arabicParenR"/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171700" indent="-342900">
              <a:buClr>
                <a:schemeClr val="accent2"/>
              </a:buClr>
              <a:buFont typeface="+mj-lt"/>
              <a:buAutoNum type="alphaLcParenR"/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0" name="내용 개체 틀 8">
            <a:extLst>
              <a:ext uri="{FF2B5EF4-FFF2-40B4-BE49-F238E27FC236}">
                <a16:creationId xmlns:a16="http://schemas.microsoft.com/office/drawing/2014/main" id="{EC526101-2775-A309-0B4A-DB278C3974D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32688" y="2697480"/>
            <a:ext cx="5276088" cy="3483864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그래픽 11">
            <a:extLst>
              <a:ext uri="{FF2B5EF4-FFF2-40B4-BE49-F238E27FC236}">
                <a16:creationId xmlns:a16="http://schemas.microsoft.com/office/drawing/2014/main" id="{45719EF3-43BC-5F74-7396-273F72ED3C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2292"/>
          <a:stretch/>
        </p:blipFill>
        <p:spPr>
          <a:xfrm>
            <a:off x="8001534" y="4944272"/>
            <a:ext cx="3848748" cy="1913728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137D205C-32E5-5A54-8D89-CB56198B06E5}"/>
              </a:ext>
            </a:extLst>
          </p:cNvPr>
          <p:cNvSpPr/>
          <p:nvPr userDrawn="1"/>
        </p:nvSpPr>
        <p:spPr>
          <a:xfrm rot="5400000">
            <a:off x="3949200" y="3406143"/>
            <a:ext cx="6857999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182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이미지가 있는 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래픽 11">
            <a:extLst>
              <a:ext uri="{FF2B5EF4-FFF2-40B4-BE49-F238E27FC236}">
                <a16:creationId xmlns:a16="http://schemas.microsoft.com/office/drawing/2014/main" id="{516D97AE-EB24-C3DA-21A1-E8EE4631AC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118" r="47395" b="22709"/>
          <a:stretch/>
        </p:blipFill>
        <p:spPr>
          <a:xfrm flipH="1">
            <a:off x="4448831" y="805912"/>
            <a:ext cx="1464735" cy="4961437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5CBF43B9-3946-05E6-521F-EE4BB59B49D0}"/>
              </a:ext>
            </a:extLst>
          </p:cNvPr>
          <p:cNvSpPr/>
          <p:nvPr userDrawn="1"/>
        </p:nvSpPr>
        <p:spPr>
          <a:xfrm>
            <a:off x="4434840" y="0"/>
            <a:ext cx="45719" cy="6858000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E14DEF57-E0D6-D7CA-5D3C-FC97EAB062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3792" y="557784"/>
            <a:ext cx="6419088" cy="1929384"/>
          </a:xfrm>
        </p:spPr>
        <p:txBody>
          <a:bodyPr rtlCol="0" anchor="b">
            <a:normAutofit/>
          </a:bodyPr>
          <a:lstStyle>
            <a:lvl1pPr algn="ctr">
              <a:defRPr sz="4400"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8" name="그림 개체 틀 6">
            <a:extLst>
              <a:ext uri="{FF2B5EF4-FFF2-40B4-BE49-F238E27FC236}">
                <a16:creationId xmlns:a16="http://schemas.microsoft.com/office/drawing/2014/main" id="{930B4666-31C5-1F2B-27D9-2A9F6EC970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434464" cy="6858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193792" y="3328416"/>
            <a:ext cx="6419088" cy="2441448"/>
          </a:xfrm>
        </p:spPr>
        <p:txBody>
          <a:bodyPr rtlCol="0">
            <a:normAutofit/>
          </a:bodyPr>
          <a:lstStyle>
            <a:lvl1pPr marL="0" indent="0" algn="ctr">
              <a:lnSpc>
                <a:spcPct val="90000"/>
              </a:lnSpc>
              <a:spcAft>
                <a:spcPts val="120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algn="ctr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algn="ctr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algn="ctr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algn="ctr">
              <a:buClr>
                <a:schemeClr val="accent2"/>
              </a:buClr>
              <a:defRPr sz="1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193792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689EEBF9-800C-88AE-FE83-60B5F47AFC14}"/>
              </a:ext>
            </a:extLst>
          </p:cNvPr>
          <p:cNvCxnSpPr>
            <a:cxnSpLocks/>
          </p:cNvCxnSpPr>
          <p:nvPr userDrawn="1"/>
        </p:nvCxnSpPr>
        <p:spPr>
          <a:xfrm>
            <a:off x="6174481" y="2843389"/>
            <a:ext cx="4376421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13" descr="텍스트가 포함된 그림&#10;&#10;자동 생성된 설명">
            <a:extLst>
              <a:ext uri="{FF2B5EF4-FFF2-40B4-BE49-F238E27FC236}">
                <a16:creationId xmlns:a16="http://schemas.microsoft.com/office/drawing/2014/main" id="{301D77B6-9ED1-094C-66A3-7D5AB0CDEA4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4042" y="2702904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649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2770632"/>
            <a:ext cx="2487168" cy="3502152"/>
          </a:xfrm>
        </p:spPr>
        <p:txBody>
          <a:bodyPr lIns="91440" rIns="91440" rtlCol="0">
            <a:normAutofit/>
          </a:bodyPr>
          <a:lstStyle>
            <a:lvl1pPr marL="0" indent="0">
              <a:spcAft>
                <a:spcPts val="120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85616" y="2770632"/>
            <a:ext cx="7571232" cy="3392424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990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1DBC944E-6F68-C409-3596-8B6F50E09B9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32688" y="2432304"/>
            <a:ext cx="6163056" cy="3739896"/>
          </a:xfrm>
        </p:spPr>
        <p:txBody>
          <a:bodyPr lIns="91440" rIns="91440" rtlCol="0">
            <a:normAutofit/>
          </a:bodyPr>
          <a:lstStyle>
            <a:lvl1pPr marL="228600" indent="-228600"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685800">
              <a:spcBef>
                <a:spcPts val="5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424928" y="2441448"/>
            <a:ext cx="4169664" cy="3703320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5" name="그래픽 4">
            <a:extLst>
              <a:ext uri="{FF2B5EF4-FFF2-40B4-BE49-F238E27FC236}">
                <a16:creationId xmlns:a16="http://schemas.microsoft.com/office/drawing/2014/main" id="{1EB1C5A3-22FF-382D-3801-B6D9C4AC53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52051"/>
          <a:stretch/>
        </p:blipFill>
        <p:spPr>
          <a:xfrm>
            <a:off x="4629335" y="1815780"/>
            <a:ext cx="5586493" cy="504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67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6865A83-7754-90AF-ABA5-0759C2C74767}"/>
              </a:ext>
            </a:extLst>
          </p:cNvPr>
          <p:cNvSpPr/>
          <p:nvPr userDrawn="1"/>
        </p:nvSpPr>
        <p:spPr>
          <a:xfrm>
            <a:off x="-1" y="0"/>
            <a:ext cx="12188952" cy="20482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610998D-17F5-CC68-2E37-9789F050B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88" y="228600"/>
            <a:ext cx="9528048" cy="1600200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11" name="내용 개체 틀 8">
            <a:extLst>
              <a:ext uri="{FF2B5EF4-FFF2-40B4-BE49-F238E27FC236}">
                <a16:creationId xmlns:a16="http://schemas.microsoft.com/office/drawing/2014/main" id="{450D1A9C-4404-2909-F0C4-B7571474C9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41248" y="2770632"/>
            <a:ext cx="10515600" cy="3392424"/>
          </a:xfrm>
        </p:spPr>
        <p:txBody>
          <a:bodyPr rtlCol="0">
            <a:normAutofit/>
          </a:bodyPr>
          <a:lstStyle>
            <a:lvl1pPr marL="0" indent="0">
              <a:spcAft>
                <a:spcPts val="0"/>
              </a:spcAft>
              <a:buClr>
                <a:schemeClr val="accent2"/>
              </a:buClr>
              <a:buNone/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228600">
              <a:spcBef>
                <a:spcPts val="1000"/>
              </a:spcBef>
              <a:buClr>
                <a:schemeClr val="accent2"/>
              </a:buClr>
              <a:defRPr sz="24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685800">
              <a:buClr>
                <a:schemeClr val="accent2"/>
              </a:buClr>
              <a:defRPr sz="20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143000">
              <a:buClr>
                <a:schemeClr val="accent2"/>
              </a:buClr>
              <a:defRPr sz="18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1600200">
              <a:buClr>
                <a:schemeClr val="accent2"/>
              </a:buClr>
              <a:defRPr sz="1600">
                <a:solidFill>
                  <a:schemeClr val="tx2">
                    <a:lumMod val="2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</a:lstStyle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3FE570D-F390-097A-83FE-FB9C9CD92E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32688" y="6356350"/>
            <a:ext cx="4114800" cy="365125"/>
          </a:xfrm>
        </p:spPr>
        <p:txBody>
          <a:bodyPr rtlCol="0">
            <a:normAutofit/>
          </a:bodyPr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119F3A-839F-70D5-1136-F47387FBF6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35996" y="6356350"/>
            <a:ext cx="784860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그래픽 7">
            <a:extLst>
              <a:ext uri="{FF2B5EF4-FFF2-40B4-BE49-F238E27FC236}">
                <a16:creationId xmlns:a16="http://schemas.microsoft.com/office/drawing/2014/main" id="{D1885D14-9B48-E0B1-43FF-B19F5005F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2292"/>
          <a:stretch/>
        </p:blipFill>
        <p:spPr>
          <a:xfrm>
            <a:off x="8472405" y="132047"/>
            <a:ext cx="3848748" cy="191372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D7ECFC8-50F2-4F2A-960A-F4F79E198620}"/>
              </a:ext>
            </a:extLst>
          </p:cNvPr>
          <p:cNvSpPr/>
          <p:nvPr userDrawn="1"/>
        </p:nvSpPr>
        <p:spPr>
          <a:xfrm>
            <a:off x="0" y="2022420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999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무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4">
            <a:extLst>
              <a:ext uri="{FF2B5EF4-FFF2-40B4-BE49-F238E27FC236}">
                <a16:creationId xmlns:a16="http://schemas.microsoft.com/office/drawing/2014/main" id="{68B802A0-174F-ED42-DB3C-30B25D7D20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US" altLang="ko-KR"/>
              <a:t>Click icon to add picture</a:t>
            </a:r>
            <a:endParaRPr 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5682FAF-43FC-D4B4-4D6A-E5D70198C1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27632" y="822960"/>
            <a:ext cx="6327648" cy="2221992"/>
          </a:xfrm>
          <a:noFill/>
        </p:spPr>
        <p:txBody>
          <a:bodyPr rtlCol="0" anchor="b">
            <a:normAutofit/>
          </a:bodyPr>
          <a:lstStyle>
            <a:lvl1pPr algn="l">
              <a:defRPr sz="480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2" name="부제목 2">
            <a:extLst>
              <a:ext uri="{FF2B5EF4-FFF2-40B4-BE49-F238E27FC236}">
                <a16:creationId xmlns:a16="http://schemas.microsoft.com/office/drawing/2014/main" id="{FB724EDC-0FF4-BC78-C7CF-5B31189CB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7632" y="3428999"/>
            <a:ext cx="6309360" cy="1703439"/>
          </a:xfrm>
          <a:noFill/>
        </p:spPr>
        <p:txBody>
          <a:bodyPr rtlCol="0"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altLang="ko-KR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006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/>
              <a:t>마스터 텍스트 스타일을 편집하려면 클릭하세요.</a:t>
            </a:r>
          </a:p>
          <a:p>
            <a:pPr lvl="1" rtl="0"/>
            <a:r>
              <a:rPr lang="ko"/>
              <a:t>둘째 수준</a:t>
            </a:r>
          </a:p>
          <a:p>
            <a:pPr lvl="2" rtl="0"/>
            <a:r>
              <a:rPr lang="ko"/>
              <a:t>셋째 수준</a:t>
            </a:r>
          </a:p>
          <a:p>
            <a:pPr lvl="3" rtl="0"/>
            <a:r>
              <a:rPr lang="ko"/>
              <a:t>넷째 수준</a:t>
            </a:r>
          </a:p>
          <a:p>
            <a:pPr lvl="4" rtl="0"/>
            <a:r>
              <a:rPr lang="ko"/>
              <a:t>다섯째 수준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Gill Sans Nova Light" panose="020F0302020204030204" pitchFamily="34" charset="0"/>
              </a:defRPr>
            </a:lvl1pPr>
          </a:lstStyle>
          <a:p>
            <a:r>
              <a:rPr lang="ko"/>
              <a:t>프레젠테이션 제목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6140" y="6356350"/>
            <a:ext cx="7848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</a:lstStyle>
          <a:p>
            <a:pPr rtl="0"/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76" r:id="rId4"/>
    <p:sldLayoutId id="2147483678" r:id="rId5"/>
    <p:sldLayoutId id="2147483684" r:id="rId6"/>
    <p:sldLayoutId id="2147483677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5" r:id="rId13"/>
  </p:sldLayoutIdLst>
  <p:hf hd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Malgun Gothic" panose="020B0503020000020004" pitchFamily="34" charset="-127"/>
          <a:ea typeface="Malgun Gothic" panose="020B0503020000020004" pitchFamily="34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개체 틀 4" descr="꽃다발">
            <a:extLst>
              <a:ext uri="{FF2B5EF4-FFF2-40B4-BE49-F238E27FC236}">
                <a16:creationId xmlns:a16="http://schemas.microsoft.com/office/drawing/2014/main" id="{2E09DD34-43D4-3713-535D-7E9D95D3F4B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3" name="제목 2">
            <a:extLst>
              <a:ext uri="{FF2B5EF4-FFF2-40B4-BE49-F238E27FC236}">
                <a16:creationId xmlns:a16="http://schemas.microsoft.com/office/drawing/2014/main" id="{6F9772E4-10E9-13DE-8AE8-35BBB9DD1D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7333" y="1463040"/>
            <a:ext cx="6789334" cy="218054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3600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옥중서신 </a:t>
            </a:r>
            <a:r>
              <a:rPr lang="en-US" altLang="ko-KR" sz="3600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(</a:t>
            </a:r>
            <a:r>
              <a:rPr lang="en-US" altLang="ko" sz="3600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Prison Epistles)</a:t>
            </a:r>
            <a:endParaRPr lang="ko" sz="3600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F7C09E8F-C241-2F75-70EA-32EC69551E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1096" y="3995928"/>
            <a:ext cx="5321808" cy="82440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Magic R" panose="02030504000101010101" pitchFamily="18" charset="-127"/>
                <a:ea typeface="Magic R" panose="02030504000101010101" pitchFamily="18" charset="-127"/>
              </a:rPr>
              <a:t>제 </a:t>
            </a:r>
            <a:r>
              <a:rPr lang="en-US" altLang="ko-KR" dirty="0">
                <a:latin typeface="Magic R" panose="02030504000101010101" pitchFamily="18" charset="-127"/>
                <a:ea typeface="Magic R" panose="02030504000101010101" pitchFamily="18" charset="-127"/>
              </a:rPr>
              <a:t>6</a:t>
            </a:r>
            <a:r>
              <a:rPr lang="ko-KR" altLang="en-US" dirty="0">
                <a:latin typeface="Magic R" panose="02030504000101010101" pitchFamily="18" charset="-127"/>
                <a:ea typeface="Magic R" panose="02030504000101010101" pitchFamily="18" charset="-127"/>
              </a:rPr>
              <a:t>강 </a:t>
            </a:r>
            <a:r>
              <a:rPr lang="en-US" altLang="ko-KR" dirty="0">
                <a:latin typeface="Magic R" panose="02030504000101010101" pitchFamily="18" charset="-127"/>
                <a:ea typeface="Magic R" panose="02030504000101010101" pitchFamily="18" charset="-127"/>
              </a:rPr>
              <a:t>– </a:t>
            </a:r>
            <a:r>
              <a:rPr lang="ko-KR" altLang="en-US" dirty="0">
                <a:latin typeface="Magic R" panose="02030504000101010101" pitchFamily="18" charset="-127"/>
                <a:ea typeface="Magic R" panose="02030504000101010101" pitchFamily="18" charset="-127"/>
              </a:rPr>
              <a:t>바울의 사상과 저작의 핵심주제</a:t>
            </a:r>
            <a:endParaRPr lang="ko" dirty="0"/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9318DF20-A4C4-3800-A69E-4E11F5A11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915117" y="3822700"/>
            <a:ext cx="5321300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배지 12">
            <a:extLst>
              <a:ext uri="{FF2B5EF4-FFF2-40B4-BE49-F238E27FC236}">
                <a16:creationId xmlns:a16="http://schemas.microsoft.com/office/drawing/2014/main" id="{AC9EB422-5602-36FF-E543-5B0C70E56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4867" y="1269576"/>
            <a:ext cx="6781800" cy="4343824"/>
          </a:xfrm>
          <a:prstGeom prst="plaque">
            <a:avLst>
              <a:gd name="adj" fmla="val 7602"/>
            </a:avLst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A053B63A-99EB-DBC1-DE80-E5E5214EF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728" y="3681876"/>
            <a:ext cx="972078" cy="2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159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722376"/>
            <a:ext cx="6419088" cy="235000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근본적 신념</a:t>
            </a:r>
            <a:endParaRPr lang="ko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2446868-83F0-CEEF-5E60-6D55C93B5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79" y="3931920"/>
            <a:ext cx="6419088" cy="138988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옥중서신 </a:t>
            </a: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(</a:t>
            </a:r>
            <a:r>
              <a:rPr lang="en-US" altLang="ko" dirty="0">
                <a:latin typeface="Yet R" panose="02030504000101010101" pitchFamily="18" charset="-127"/>
                <a:ea typeface="Yet R" panose="02030504000101010101" pitchFamily="18" charset="-127"/>
              </a:rPr>
              <a:t>Prison Epistles)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AA980514-2C4B-F852-ADDD-5DCE8E19CE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5115" r="2511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873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근본적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하나님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사상의 중심이 됨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유일신 하나님으로 인정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유대교의 하나님과 구약의 하나님 즉 아브라함의 하나님은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곧 신약의 하나님 즉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예수님의 아버지이자 새 백성의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아버지이심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하나님은 모든 구원의 주관자이심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서신에서는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하나님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이라는 단어를 약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550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회 사용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이는 신약성경 전체의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40%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 해당됨 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203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근본적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예수 그리스도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서신에서는 그리스도라는 단어가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380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회 사용됨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이는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신약성경에서 사용된 횟수의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70%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이상에 해당됨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서신에서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그리스도 예수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는 메시아적 의미를 가질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때 많이 사용되지만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예수 그리스도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는 이름을 의미함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예수 그리스도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는 예수님이 한나님의 기름부은 메시아이며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예수님의 죽음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부활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승귀를 통해 입증되었다는 의미임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신적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행위와 신적 현존을 돌릴 때 사용됨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서신의 많은 부분에서 예수 그리스도는 신성을 드러내는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분으로 묘사됨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그리스도를 하나님과 동등한 존재임에도 불구하고 하나님과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동등함을 취하지 않은 분으로 드러냄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712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근본적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예수 그리스도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구약을 인용해서 예수 그리스도를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주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 대입함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예수님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=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하나님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으로 인정함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그리스도 안에</a:t>
            </a: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라는 표현은 바울 서신에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165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번 나타나는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데 그리스도인과 그리스도의 근본적 관계를 나타냄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그리스도 안에</a:t>
            </a: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는 그리스도의 사역의 결과인 그리스도와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그리스도인들의 영적인 연합을 의미함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이는 그리스도의 영역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능력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통제 안에 들어가는 것을 의미함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이는 그리스도의 영향력 안에 속한다는 것을 의미함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97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근본적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성령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로마서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8:9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에서 바울은 처음으로 성령을 독립적인 존재로 언급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이를 하나님의 영과 그리스도의 영으로 언급함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성령은 하나님과 그리스도의 특사로 묘사되기도 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하나님은 복음의 창시자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예수님은 복음 메시지의 주제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성령은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거룩의 영으로 그려짐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고린도후서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13:14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의 축도에서 주 예수 그리스도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하나님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성령을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구분하면서도 평행적 기능을 드러냄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391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근본적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은혜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서신에서 은혜는 명사와 동사형으로 약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100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회정도 나옴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은혜는 인류를 향한 하나님의 사랑과 값없는 호의를 지칭함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은혜는 우리 주 예수 그리스도를 통해 받을 수 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은혜는 구원 자체로 묘사됨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엡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2:8)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서신은 대체로 헬레니즘 편지 형식을 따르고 있지만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인사말에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은혜와 평강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이라는 말을 사용하는 부분은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헬레니즘 편지 형식과는 다른 특이한 부분으로 이해할 수 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바울이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평강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이라는 말을 쓴 것은 유대교의 영광이라고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할 수 있음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4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근본적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은혜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은혜와 평강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은 바울이 만든 말든 말로 볼 수 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은혜</a:t>
            </a: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에서 파생된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카리스마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는 교회 사역을 위해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성령님께서 주시는 특별한 것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즉 은혜로운 호의를 의미함 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407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근본적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믿음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고전 그리스어의 초창기 용례 가운데 믿음은 신에 대한 믿음을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가리키는데 사용되었음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(70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인역에서도 발견됨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바울서신에서 믿음은 명사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동사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형용사의 형태로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225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회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이상 등장함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- 7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개 바울서신 이외에서는 믿음 자체보다 믿음의 내용을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지칭하는데 사용되기도 하는데 이는 교리적 발전 단계를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거치며 믿음의 내용을 대표하는 언어가 되었다고 볼 수 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갈라디아서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2:16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그리스도의 믿음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그리스도를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믿는 믿음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으로 볼 것인가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그리스도가 믿는 믿음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즉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그리스도의 신실함으로 볼 것인가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?</a:t>
            </a: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805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722376"/>
            <a:ext cx="6419088" cy="235000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MokGak-Bold" panose="02030600000101010101" pitchFamily="18" charset="-127"/>
                <a:ea typeface="HYPMokGak-Bold" panose="02030600000101010101" pitchFamily="18" charset="-127"/>
              </a:rPr>
              <a:t>발전된 신념</a:t>
            </a:r>
            <a:endParaRPr lang="ko" dirty="0">
              <a:latin typeface="HYPMokGak-Bold" panose="02030600000101010101" pitchFamily="18" charset="-127"/>
              <a:ea typeface="HYPMokGak-Bold" panose="02030600000101010101" pitchFamily="18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2446868-83F0-CEEF-5E60-6D55C93B5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79" y="3931920"/>
            <a:ext cx="6419088" cy="1389888"/>
          </a:xfrm>
          <a:noFill/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옥중서신 </a:t>
            </a:r>
            <a:r>
              <a:rPr lang="en-US" altLang="ko-KR" dirty="0">
                <a:latin typeface="Yet R" panose="02030504000101010101" pitchFamily="18" charset="-127"/>
                <a:ea typeface="Yet R" panose="02030504000101010101" pitchFamily="18" charset="-127"/>
              </a:rPr>
              <a:t>(</a:t>
            </a:r>
            <a:r>
              <a:rPr lang="en-US" altLang="ko" dirty="0">
                <a:latin typeface="Yet R" panose="02030504000101010101" pitchFamily="18" charset="-127"/>
                <a:ea typeface="Yet R" panose="02030504000101010101" pitchFamily="18" charset="-127"/>
              </a:rPr>
              <a:t>Prison Epistles)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92EBE13-DC52-5B68-018D-944AE50447C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7117" r="27117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411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칭의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칭의는 법정이나 재판 용어로 한정됨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사람은 의로우신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재판관인 하나님 앞에 선 죄인이며 하나님께서 죄인에게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판결을 내리시는 분이라는 개념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모든 사람들은 죄인이며 불의한 존재이며 예수 그리스도를 믿는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믿음을 통해 하나님으로부터 의롭다고 여김 받을 수 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질문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칭의를 통해 하나님과 새로운 차원의 관계가 시작되는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것을 의미하는가 아니면 하나님과 이전에 가졌던 관계가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회복되는 것을 의미하는가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?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질문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칭의는 언제 그리스도인의 삶 속에서 발생하는가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?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  <a:endParaRPr lang="en-US" alt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504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칭의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전통적 관점에서 칭의 는 하나님과의 새로운 관계가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성립되는 것을 의미함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최근 연구들은 하나님의 언약 공동체인 이스라엘과 하나님의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관계에 입각해서 해석함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칭의는 원래 구약에서 온 사상으로 하나님의 의의 기준을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따를 것으로 기대되는 하나님 백성의 삶과 관련 된 것으로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칭의는 하나님과 이전에 가졋던 관계 회복을 염두에 둠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갈라디아서와 로마서로 볼 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아브라함을 하나님을 믿음으로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의롭게 여김을 받은 것으로 보면 하나님과 인류 사이의 새로운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관계 성립을 제시해 주는 것으로 볼 수 있음</a:t>
            </a:r>
            <a:endParaRPr lang="en-US" alt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endParaRPr 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581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칭의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칭의의 결과 죄인이 지니게 되는 의의 상태는 무죄나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면책으로 보는 것은 적절하지 않음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죄인 중에는 아예 죄가 없는 존재도 있을 수 있으나 바울이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말하는 우리 사람들 중에는 그런 존재가 없기 때문임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따라서 여기서는 사면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즉 신적인 용서를 받을 자격이 없는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사람들이 받는 용서를 의미한다고 이해할 수 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칭의는 관계적 측면에서 이해할 수 있음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하나님은 인류와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올바른 관계를 세우시는 분으로서 하나님과 인류와 새로운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차원에서 관계가 형성됨을 의미함</a:t>
            </a:r>
            <a:endParaRPr lang="en-US" alt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229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율법과 그리스도 안에서 이루어지는 하나님의 사역 간의 관계</a:t>
            </a:r>
          </a:p>
          <a:p>
            <a:pPr marL="0" indent="0">
              <a:buNone/>
            </a:pP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유대교는 행위의 종교로 율법을 지킴으로써 하나님과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올바른 관계를 맺고자 하지만 이는 불가능하다고 생각함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예수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그리스도를 믿는 믿음을 강조함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646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E. P.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샌더스의 주장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언약적 율법주의는 하나님의 계획 안에 있는 이스라엘의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신분이 하나님의 은혜로운 언약에 의해 결정된 것이고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하나님의 은혜에 대한 응답으로서의 율법에 대한 순종을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수반한다는 것임 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–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구원은 죄에 대한 엄격한 측정이나 평가가 아니라 신적인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자비에 달려 있다고 봄 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–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의로운 유대인은 모든 계명을 지킬 수 있느냐가 아니라 언약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공동체를 받아들이고 그 안에 남아 있는 사람들임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구원은 하나님의 은혜와 그분을 믿는 믿음으로 이루어지며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하나님과의 언약적 관계 안에 머무는 것을 통해 이루어짐</a:t>
            </a:r>
            <a:endParaRPr lang="en-US" alt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449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E. P.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샌더스의 주장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바울이 구원을 예수 그리스도 안에 거하는 것으로 이해한 것을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빼면 그리스도인으로서 바울이 지닌 사상은 유대교 사상과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크게 다르지 않음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바울에게 있어서 유대교의 문제는 예수님을 인정하지 않는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것이었음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바울에게 있어서 유대교의 문제는 자신들만 누릴 수 있는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특권이 있다고 생각하는 것이었지만 바울은 동일한 은혜가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유대인들과 이방인들 모두에게 유효하다고 여겼다는 것임</a:t>
            </a:r>
            <a:endParaRPr lang="en-US" alt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650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던의 주장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던은 샌더스의 입장에서 시작하지만 유대교의 율법에 대한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평가 면에서 샌더스와 다름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율법은 일종의 정체성이자 경계 표식이나 표찰 같은 것으로서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구별된 백성으로서 유대인의 민족적 정서의 일부로 형성되어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있었음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바울이 반대한 것은 유대인들이 율법을 자신들의 민족주의적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열심을 위한 경계 표식으로 사용한 것이었다고 주장함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던은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율법의 행위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가 율법을 준수함으로써 하나님의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호의를 얻고자 하는 인간의 노력이나 그런 효과에 대한 기대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같은 것을 담고 있는 것이 아니라는 주장함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던은 유대인들이 하나님의 호의를 얻기 위해 율법을 지킨 게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아니라 하나님의 공동체의 구성원으로서 자신을 표시하기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위해 율법을 지켰다고 주장함</a:t>
            </a:r>
            <a:endParaRPr lang="en-US" alt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091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N. T.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라이트의 주장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라이트는 샌더스와 던의 주장을 받아들이면서 하나님의 의와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칭의에 관심을 기울였음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라이트는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의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는 상대방과 교환하거나 누군가가 제공할 수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있는 것이 아니기 때문에 하나님께서 허락하시는 의의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전가는 수용하지 않음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하나님의 의는 하나님께서 주시는 실제적인 전이가 아니라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하나님의 백성에 대한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하나님의 언약적 신실성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을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의미한다고 주장함</a:t>
            </a:r>
            <a:endParaRPr lang="en-US" altLang="ko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27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새 관점에 대한 비판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새 관점을 주장하는 학자들이 유대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문헌의 증거를 얼마나 정확히 해석했는가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? 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예를 들어 구약의 증거 자체만 놓고 보면 새 관점이 주장하는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것보다 더 행위 중심적인 측면이 많음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하나님의 계명을 지키는 것은 곧 생명과 동일시되고 불순종은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정죄 및 죽음과 동일시 됨</a:t>
            </a: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하나님의 언약 안에 머무르는 것이 구원에 이르는 길이었고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구원은 하나님에 의해서만 가능했지만 여전히 선한 행위가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구원을 위한 수단이 되었음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랍비 문헌의 증거들은 후대의 것이고 초기 전통이라고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주장하는 것들도 항상 설득력이 있는 것은 아님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038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새 관점에 대한 비판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–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 서신에 대한 새 관점의 해석에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관해 검토할 필요가 있음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자비와 행위의 조합을 염두해 두지 않았으며 오직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은혜만을 염두에 두었다고 볼 수 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당시 유대교가 행위와 매우 밀접하게 연결되어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있다고 믿었으며 구원은 오직 하나님의 은혜로 믿음을 통해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이루어진다고 확신했음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396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화목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전통적으로 칭의를 바울 신학의 중심으로 여겨왔지만 최근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신학자들은 화목은 바울 신학의 중심 사상으로 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화목은 일종의 협약의 언어로서 하나님과 인류를 포함해서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서로 적대하던 존재들이 적개심을 극복하고 평화로운 관계로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회복되는 것을 의미함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화목은 오직 그리스도의 사역을 통해서만 이루어질 수 있음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946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화목에 관한 본문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4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고린도후서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5:18-21 –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하나님께서 그리스도를 통해 이루심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강조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공격을 받은 하나님께서 먼저 화해를 시작한다고 주장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로마서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5:8-11 –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이전에는 적대자였던 하나님과 사람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사이에 화목의 관계가 성립됨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골로새서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1:20-22 –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화목의 목표는 지상과 하늘의 모든 만물을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화목하게 하시는 그리스도 자신임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우주적 화목 개념 도입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에베소서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2:14-17 –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유대인과 이방인 관계 안에서의 화목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화목을 통해 유대인과 이방인이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하나의 새 사람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되었고 둘 사이를 나누던 적개심의 벽이 무너졌다고 함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화목은 인류를 결속시키고 인류를 하나님과 화목하게 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59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성화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/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거룩함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이는 그리스도를 따르게 된 사람들의 상태를 묘사하고 구원의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결과인 행위의 중요성을 말씀하며 나아가 영원한 운명과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관계되는 것으로서 기능함 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성화는 칭의의 결과로 나타남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단순히 윤리적이거나 행위적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순결함 이상임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성화는 윤리적 차원보다 구원론적 차원으로 강조됨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칭의가 구원 경험에서의 시작점이라면 성화는 영원한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생명이라는 전체적인 구원 과정의 마지막에 대한 기대뿐만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아니라 이 시작 부분도 포함하는 개념임 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434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구원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구원은 우월한 사람의 은혜에 의존하는 열등한 사람들을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보살피고 돌보는 인격적이고 도덕적인 의무를 진 사람으로서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구원자 개념과 같은 맥락임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구원의 정의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칭의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죄와 죽음으로부터 구출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)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  <a:cs typeface="Times New Roman" panose="02020603050405020304" pitchFamily="18" charset="0"/>
              </a:rPr>
              <a:t>→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  <a:cs typeface="Times New Roman" panose="02020603050405020304" pitchFamily="18" charset="0"/>
              </a:rPr>
              <a:t>성화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  <a:cs typeface="Times New Roman" panose="02020603050405020304" pitchFamily="18" charset="0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  <a:cs typeface="Times New Roman" panose="02020603050405020304" pitchFamily="18" charset="0"/>
              </a:rPr>
              <a:t>지속적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  <a:cs typeface="Times New Roman" panose="02020603050405020304" pitchFamily="18" charset="0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  <a:cs typeface="Times New Roman" panose="02020603050405020304" pitchFamily="18" charset="0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  <a:cs typeface="Times New Roman" panose="02020603050405020304" pitchFamily="18" charset="0"/>
              </a:rPr>
              <a:t>사건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  <a:cs typeface="Times New Roman" panose="02020603050405020304" pitchFamily="18" charset="0"/>
              </a:rPr>
              <a:t>) →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  <a:cs typeface="Times New Roman" panose="02020603050405020304" pitchFamily="18" charset="0"/>
              </a:rPr>
              <a:t>성화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  <a:cs typeface="Times New Roman" panose="02020603050405020304" pitchFamily="18" charset="0"/>
              </a:rPr>
              <a:t>(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  <a:cs typeface="Times New Roman" panose="02020603050405020304" pitchFamily="18" charset="0"/>
              </a:rPr>
              <a:t>영화를 준비하는 삶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  <a:cs typeface="Times New Roman" panose="02020603050405020304" pitchFamily="18" charset="0"/>
              </a:rPr>
              <a:t>)</a:t>
            </a:r>
          </a:p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하나님의 승리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현재 시대와 아직 오지 않은 시대 사이의 연속성에서 바울은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    교회가 이 두 시대 사이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그리스도의 초림과 재림 사이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생명과 죽음의 능력 사이의 긴장 속에서 살고 있다고 이해함 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의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와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징벌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을 아직 나타나지 않거나 실현되지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않은 것에 대한 소망 안에서 그리스도의 재림을 기대하는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것과 관련해서 이 용어를 사용함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305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복음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배울 서신에서 약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80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번 정도 등장함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복음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이라는 말을 세속적인 의미에서의 좋은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소식과 반대되는 차원의 좋은 소식을 가리키는 데 사용함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좋은 소식을 그것의 목적 성취로 여김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복음의 내용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자체가 예수 그리스도의 십자가 죽음과 부활임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좋은 소식을 인격적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,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동기적 요인으로 여김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952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교회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교회는 바울 사상의 중요한 바탕을 이루며 바울 사고의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기본적인 전제 가운데 하나임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교회를 염두에 두고 편지를 보내 이 지역에 있는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그리스도인들 공동체의 행위나 운영에서 드러난 문제들을 다룸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“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교회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”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라는 말을 특정 도시나 지역 공동체에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국한하지 않고 현존하는 그리스도인들의 공동체 전체를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가리키는 보다 광범위한 의미로 사용하기도 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교회를 몸에 비유하기도 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그리스도를 교회의 머리에 비유하여 교회가 그리스도의 영적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 실존의 차원에서 그리스도와 동일시됨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392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교회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갈라디아서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6:10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에서는 교회를 가족이라고 함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갈라디아 교회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안에 가족적 하나됨을 위협하는 그리스도인들이 있었기 때문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빌립보서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3:20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에서는 교회 구성원들을 하늘 시민권을 함께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누리는 사람들이라고 묘사함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73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예수님의 죽으심과 부활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그리스도의 십자가에 강조점을 둠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바울서신에서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그리스도의 십자가나 십자가형을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18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회 언급함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그리스도의 십자가를 수치스럽고 불명예스러운 것으로 그림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이런 불명예적 요소는 바울이 구원 역사의 과정에서 매우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중요하게 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 그리스도 죽음을 피 흘림을 포함하는 희생적 사건으로 봄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로마서 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3:25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에서 그리스도를 속죄제물로 묘사함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: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그리스도의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피는 이 과정이 실행되는 수단으로 묘사됨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869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688" y="1408176"/>
            <a:ext cx="3392424" cy="4014216"/>
          </a:xfrm>
          <a:noFill/>
        </p:spPr>
        <p:txBody>
          <a:bodyPr rtlCol="0">
            <a:normAutofit/>
          </a:bodyPr>
          <a:lstStyle/>
          <a:p>
            <a:pPr algn="ctr" rtl="0"/>
            <a:r>
              <a:rPr lang="ko-KR" altLang="en-US" dirty="0">
                <a:latin typeface="Yet R" panose="02030504000101010101" pitchFamily="18" charset="-127"/>
                <a:ea typeface="Yet R" panose="02030504000101010101" pitchFamily="18" charset="-127"/>
              </a:rPr>
              <a:t>발전된 신념</a:t>
            </a:r>
            <a:endParaRPr lang="ko" dirty="0">
              <a:latin typeface="Yet R" panose="02030504000101010101" pitchFamily="18" charset="-127"/>
              <a:ea typeface="Yet R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63402" y="1536192"/>
            <a:ext cx="7328598" cy="532180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예수님의 죽으심과 부활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바울은</a:t>
            </a: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부활을 그리스도의 죽음의 필수적인 확자으로 이해함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죽음은 중요한 것이지만 부활은 하나님께서 그리스도 안에서 </a:t>
            </a:r>
            <a:b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</a:b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 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이루시고자 하는 것이 나타난 일종의 확증으로 이해함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  <a:p>
            <a:pPr marL="0" indent="0">
              <a:buNone/>
            </a:pPr>
            <a:r>
              <a:rPr lang="en-US" altLang="ko-KR" dirty="0">
                <a:latin typeface="Pyunji R" panose="02030504000101010101" pitchFamily="18" charset="-127"/>
                <a:ea typeface="Pyunji R" panose="02030504000101010101" pitchFamily="18" charset="-127"/>
              </a:rPr>
              <a:t>   - </a:t>
            </a:r>
            <a:r>
              <a:rPr lang="ko-KR" altLang="en-US" dirty="0">
                <a:latin typeface="Pyunji R" panose="02030504000101010101" pitchFamily="18" charset="-127"/>
                <a:ea typeface="Pyunji R" panose="02030504000101010101" pitchFamily="18" charset="-127"/>
              </a:rPr>
              <a:t>부활이 믿음을 유효한 것으로 확인해 주는 역할을 함</a:t>
            </a:r>
            <a:endParaRPr lang="en-US" altLang="ko-KR" dirty="0">
              <a:latin typeface="Pyunji R" panose="02030504000101010101" pitchFamily="18" charset="-127"/>
              <a:ea typeface="Pyunji R" panose="02030504000101010101" pitchFamily="18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B8D929C-9009-957F-5897-9AA1649E6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옥중서신 </a:t>
            </a:r>
            <a:r>
              <a:rPr lang="en-US" altLang="ko-KR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(</a:t>
            </a:r>
            <a:r>
              <a:rPr lang="en-US" altLang="ko" dirty="0">
                <a:latin typeface="HYPost-Medium" panose="02030600000101010101" pitchFamily="18" charset="-127"/>
                <a:ea typeface="HYPost-Medium" panose="02030600000101010101" pitchFamily="18" charset="-127"/>
              </a:rPr>
              <a:t>Prison Epistles)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98EC13-CC66-14BE-C305-D90EB840C4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en-US" smtClean="0"/>
              <a:pPr rtl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945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사용자 지정">
  <a:themeElements>
    <a:clrScheme name="Custom 20">
      <a:dk1>
        <a:srgbClr val="000000"/>
      </a:dk1>
      <a:lt1>
        <a:srgbClr val="FFFFFF"/>
      </a:lt1>
      <a:dk2>
        <a:srgbClr val="CAD8D6"/>
      </a:dk2>
      <a:lt2>
        <a:srgbClr val="E7E6E6"/>
      </a:lt2>
      <a:accent1>
        <a:srgbClr val="7E8679"/>
      </a:accent1>
      <a:accent2>
        <a:srgbClr val="72292A"/>
      </a:accent2>
      <a:accent3>
        <a:srgbClr val="4A3A1C"/>
      </a:accent3>
      <a:accent4>
        <a:srgbClr val="E47D60"/>
      </a:accent4>
      <a:accent5>
        <a:srgbClr val="CEBBAF"/>
      </a:accent5>
      <a:accent6>
        <a:srgbClr val="E8DAC4"/>
      </a:accent6>
      <a:hlink>
        <a:srgbClr val="3968F6"/>
      </a:hlink>
      <a:folHlink>
        <a:srgbClr val="954F72"/>
      </a:folHlink>
    </a:clrScheme>
    <a:fontScheme name="Custom 23">
      <a:majorFont>
        <a:latin typeface="Baskerville Old Face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56410444_Win32" id="{34DEFA57-BE01-41D1-8D04-06181E608829}" vid="{17C47AF8-AF87-4801-95A4-F74EC5AABFD8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384BFC8-02DA-464F-AE97-4951BE47415C}">
  <ds:schemaRefs>
    <ds:schemaRef ds:uri="http://www.w3.org/XML/1998/namespace"/>
    <ds:schemaRef ds:uri="http://schemas.microsoft.com/sharepoint/v3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230e9df3-be65-4c73-a93b-d1236ebd677e"/>
    <ds:schemaRef ds:uri="http://schemas.microsoft.com/office/2006/documentManagement/types"/>
    <ds:schemaRef ds:uri="http://purl.org/dc/dcmitype/"/>
    <ds:schemaRef ds:uri="71af3243-3dd4-4a8d-8c0d-dd76da1f02a5"/>
    <ds:schemaRef ds:uri="16c05727-aa75-4e4a-9b5f-8a80a1165891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1E6BC5B-F32E-483D-A6CB-100D6BCB78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9915FD3-F777-4046-A12C-BE3860E324B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{E7CF1A03-F90D-4D9B-98A9-6035A3A87A61}TF6ca04e33-feaa-4cf5-9b27-d56362f12ac01a81ad39_win32-0778a340a8b7</Template>
  <TotalTime>16406</TotalTime>
  <Words>2228</Words>
  <Application>Microsoft Office PowerPoint</Application>
  <PresentationFormat>Widescreen</PresentationFormat>
  <Paragraphs>212</Paragraphs>
  <Slides>29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HYPMokGak-Bold</vt:lpstr>
      <vt:lpstr>HYPost-Medium</vt:lpstr>
      <vt:lpstr>Magic R</vt:lpstr>
      <vt:lpstr>Malgun Gothic</vt:lpstr>
      <vt:lpstr>Pyunji R</vt:lpstr>
      <vt:lpstr>Yet R</vt:lpstr>
      <vt:lpstr>Arial</vt:lpstr>
      <vt:lpstr>Calibri</vt:lpstr>
      <vt:lpstr>Gill Sans Nova Light</vt:lpstr>
      <vt:lpstr>사용자 지정</vt:lpstr>
      <vt:lpstr>옥중서신 (Prison Epistles)</vt:lpstr>
      <vt:lpstr>근본적 신념</vt:lpstr>
      <vt:lpstr>근본적 신념</vt:lpstr>
      <vt:lpstr>근본적 신념</vt:lpstr>
      <vt:lpstr>근본적 신념</vt:lpstr>
      <vt:lpstr>근본적 신념</vt:lpstr>
      <vt:lpstr>근본적 신념</vt:lpstr>
      <vt:lpstr>근본적 신념</vt:lpstr>
      <vt:lpstr>근본적 신념</vt:lpstr>
      <vt:lpstr>발전된 신념</vt:lpstr>
      <vt:lpstr>발전된 신념</vt:lpstr>
      <vt:lpstr>발전된 신념</vt:lpstr>
      <vt:lpstr>발전된 신념</vt:lpstr>
      <vt:lpstr>발전된 신념</vt:lpstr>
      <vt:lpstr>발전된 신념</vt:lpstr>
      <vt:lpstr>발전된 신념</vt:lpstr>
      <vt:lpstr>발전된 신념</vt:lpstr>
      <vt:lpstr>발전된 신념</vt:lpstr>
      <vt:lpstr>발전된 신념</vt:lpstr>
      <vt:lpstr>발전된 신념</vt:lpstr>
      <vt:lpstr>발전된 신념</vt:lpstr>
      <vt:lpstr>발전된 신념</vt:lpstr>
      <vt:lpstr>발전된 신념</vt:lpstr>
      <vt:lpstr>발전된 신념</vt:lpstr>
      <vt:lpstr>발전된 신념</vt:lpstr>
      <vt:lpstr>발전된 신념</vt:lpstr>
      <vt:lpstr>발전된 신념</vt:lpstr>
      <vt:lpstr>발전된 신념</vt:lpstr>
      <vt:lpstr>발전된 신념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Caleb Ann</dc:creator>
  <cp:lastModifiedBy>Caleb Ann</cp:lastModifiedBy>
  <cp:revision>38</cp:revision>
  <cp:lastPrinted>2026-06-10T19:50:56Z</cp:lastPrinted>
  <dcterms:created xsi:type="dcterms:W3CDTF">2026-06-05T11:27:37Z</dcterms:created>
  <dcterms:modified xsi:type="dcterms:W3CDTF">2026-07-03T06:38:10Z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