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353" r:id="rId5"/>
    <p:sldId id="331" r:id="rId6"/>
    <p:sldId id="368" r:id="rId7"/>
    <p:sldId id="369" r:id="rId8"/>
    <p:sldId id="370" r:id="rId9"/>
    <p:sldId id="371" r:id="rId10"/>
    <p:sldId id="372" r:id="rId11"/>
    <p:sldId id="373" r:id="rId12"/>
    <p:sldId id="374" r:id="rId13"/>
    <p:sldId id="375" r:id="rId14"/>
    <p:sldId id="376" r:id="rId15"/>
    <p:sldId id="377" r:id="rId16"/>
    <p:sldId id="378" r:id="rId17"/>
    <p:sldId id="379" r:id="rId18"/>
    <p:sldId id="380" r:id="rId19"/>
    <p:sldId id="381" r:id="rId20"/>
    <p:sldId id="382" r:id="rId21"/>
    <p:sldId id="383" r:id="rId22"/>
  </p:sldIdLst>
  <p:sldSz cx="12192000" cy="6858000"/>
  <p:notesSz cx="7010400" cy="92964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7D9"/>
    <a:srgbClr val="93D3D9"/>
    <a:srgbClr val="AAD6FF"/>
    <a:srgbClr val="B2C8CD"/>
    <a:srgbClr val="CCD8D6"/>
    <a:srgbClr val="4F5945"/>
    <a:srgbClr val="73292A"/>
    <a:srgbClr val="7F867A"/>
    <a:srgbClr val="A65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74" autoAdjust="0"/>
    <p:restoredTop sz="94966" autoAdjust="0"/>
  </p:normalViewPr>
  <p:slideViewPr>
    <p:cSldViewPr snapToGrid="0">
      <p:cViewPr varScale="1">
        <p:scale>
          <a:sx n="92" d="100"/>
          <a:sy n="92" d="100"/>
        </p:scale>
        <p:origin x="114" y="2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2784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A49852A6-C536-198B-0B36-808C24FAAF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F40B29C-E84A-E4D1-8998-1A961EC23B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 rtl="0"/>
            <a:fld id="{62A5AE42-7DC1-8140-9B13-146984FDEF22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CCE4DE7-ED89-D264-F004-38F2DF4879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F7E8591-FF54-5A00-A703-95ABC16B78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 rtl="0"/>
            <a:fld id="{17369B77-94AB-0344-9EBF-9DB9EE8D3A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597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 rtl="0"/>
            <a:fld id="{E8F75F72-8950-AF4F-9381-1D26FB547EA1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rtl="0"/>
            <a:endParaRPr 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 rtl="0"/>
            <a:fld id="{0775476F-A808-1F46-A368-07984F6DA2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25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519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775476F-A808-1F46-A368-07984F6DA22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768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775476F-A808-1F46-A368-07984F6DA22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53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775476F-A808-1F46-A368-07984F6DA22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3451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775476F-A808-1F46-A368-07984F6DA22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624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775476F-A808-1F46-A368-07984F6DA22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64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775476F-A808-1F46-A368-07984F6DA22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2902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775476F-A808-1F46-A368-07984F6DA22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9920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775476F-A808-1F46-A368-07984F6DA22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3397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775476F-A808-1F46-A368-07984F6DA22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4704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775476F-A808-1F46-A368-07984F6DA22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471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775476F-A808-1F46-A368-07984F6DA22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583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FD90036E-D78E-7995-BEF4-F64DA613C7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08176" y="1463040"/>
            <a:ext cx="6327648" cy="2180543"/>
          </a:xfrm>
          <a:noFill/>
        </p:spPr>
        <p:txBody>
          <a:bodyPr rtlCol="0" anchor="b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11096" y="3995928"/>
            <a:ext cx="5321808" cy="824404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048" y="530352"/>
            <a:ext cx="5385816" cy="1810512"/>
          </a:xfrm>
        </p:spPr>
        <p:txBody>
          <a:bodyPr rtlCol="0" anchor="b">
            <a:normAutofit/>
          </a:bodyPr>
          <a:lstStyle>
            <a:lvl1pPr>
              <a:defRPr sz="40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174458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32" name="내용 개체 틀 5">
            <a:extLst>
              <a:ext uri="{FF2B5EF4-FFF2-40B4-BE49-F238E27FC236}">
                <a16:creationId xmlns:a16="http://schemas.microsoft.com/office/drawing/2014/main" id="{9BEB2D80-6263-5794-6A1A-CFF345F7A92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099048" y="2962656"/>
            <a:ext cx="5385816" cy="2706624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Clr>
                <a:srgbClr val="73292A"/>
              </a:buClr>
              <a:buNone/>
              <a:defRPr sz="2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buClr>
                <a:srgbClr val="73292A"/>
              </a:buClr>
              <a:defRPr sz="2000"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rgbClr val="73292A"/>
              </a:buClr>
              <a:defRPr sz="1800"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rgbClr val="73292A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rgbClr val="73292A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4928" y="6356350"/>
            <a:ext cx="71628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CAF8C32-80F8-F614-8280-02F76781F238}"/>
              </a:ext>
            </a:extLst>
          </p:cNvPr>
          <p:cNvSpPr/>
          <p:nvPr userDrawn="1"/>
        </p:nvSpPr>
        <p:spPr>
          <a:xfrm>
            <a:off x="5174459" y="0"/>
            <a:ext cx="4571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3" name="그래픽 2">
            <a:extLst>
              <a:ext uri="{FF2B5EF4-FFF2-40B4-BE49-F238E27FC236}">
                <a16:creationId xmlns:a16="http://schemas.microsoft.com/office/drawing/2014/main" id="{02CB607F-27CE-D613-F812-E70C738FA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4723"/>
          <a:stretch/>
        </p:blipFill>
        <p:spPr>
          <a:xfrm>
            <a:off x="9959711" y="738051"/>
            <a:ext cx="2232289" cy="5381892"/>
          </a:xfrm>
          <a:prstGeom prst="rect">
            <a:avLst/>
          </a:prstGeom>
        </p:spPr>
      </p:pic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A689F60-3D32-FD74-24A9-266643081E85}"/>
              </a:ext>
            </a:extLst>
          </p:cNvPr>
          <p:cNvCxnSpPr>
            <a:cxnSpLocks/>
          </p:cNvCxnSpPr>
          <p:nvPr userDrawn="1"/>
        </p:nvCxnSpPr>
        <p:spPr>
          <a:xfrm>
            <a:off x="6189979" y="2649682"/>
            <a:ext cx="332598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 descr="텍스트가 포함된 그림&#10;&#10;자동 생성된 설명">
            <a:extLst>
              <a:ext uri="{FF2B5EF4-FFF2-40B4-BE49-F238E27FC236}">
                <a16:creationId xmlns:a16="http://schemas.microsoft.com/office/drawing/2014/main" id="{B827D708-B036-EE04-B213-EC3EAAE0681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9920" y="2509197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8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81912" y="2185416"/>
            <a:ext cx="9052560" cy="2487168"/>
          </a:xfrm>
          <a:noFill/>
        </p:spPr>
        <p:txBody>
          <a:bodyPr rtlCol="0" anchor="ctr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래픽 5">
            <a:extLst>
              <a:ext uri="{FF2B5EF4-FFF2-40B4-BE49-F238E27FC236}">
                <a16:creationId xmlns:a16="http://schemas.microsoft.com/office/drawing/2014/main" id="{7F691F67-3A33-EA2C-967A-86934DA1D4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9401" b="24659"/>
          <a:stretch/>
        </p:blipFill>
        <p:spPr>
          <a:xfrm>
            <a:off x="5856445" y="726334"/>
            <a:ext cx="1898043" cy="540533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792" y="722376"/>
            <a:ext cx="6419088" cy="2350008"/>
          </a:xfrm>
        </p:spPr>
        <p:txBody>
          <a:bodyPr rtlCol="0" anchor="b">
            <a:normAutofit/>
          </a:bodyPr>
          <a:lstStyle>
            <a:lvl1pPr algn="ctr">
              <a:defRPr sz="4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13" name="부제목 2">
            <a:extLst>
              <a:ext uri="{FF2B5EF4-FFF2-40B4-BE49-F238E27FC236}">
                <a16:creationId xmlns:a16="http://schemas.microsoft.com/office/drawing/2014/main" id="{F6B0D1AB-E9D6-841F-7178-F60F07AF3B3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079" y="3931920"/>
            <a:ext cx="6419088" cy="1389888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54488" y="0"/>
            <a:ext cx="4434464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B41B1E5-0891-6540-C6C6-2E4CF929E2D5}"/>
              </a:ext>
            </a:extLst>
          </p:cNvPr>
          <p:cNvCxnSpPr>
            <a:cxnSpLocks/>
          </p:cNvCxnSpPr>
          <p:nvPr userDrawn="1"/>
        </p:nvCxnSpPr>
        <p:spPr>
          <a:xfrm>
            <a:off x="1679972" y="3432325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 descr="텍스트가 포함된 그림&#10;&#10;자동 생성된 설명">
            <a:extLst>
              <a:ext uri="{FF2B5EF4-FFF2-40B4-BE49-F238E27FC236}">
                <a16:creationId xmlns:a16="http://schemas.microsoft.com/office/drawing/2014/main" id="{2CA6CDBD-54C9-2154-A4D6-F432B3CF27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3169" y="3291840"/>
            <a:ext cx="972078" cy="285381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57541814-983F-1B1C-1D5D-EBAC0D9BEB4C}"/>
              </a:ext>
            </a:extLst>
          </p:cNvPr>
          <p:cNvSpPr/>
          <p:nvPr userDrawn="1"/>
        </p:nvSpPr>
        <p:spPr>
          <a:xfrm>
            <a:off x="7711438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17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래픽 4">
            <a:extLst>
              <a:ext uri="{FF2B5EF4-FFF2-40B4-BE49-F238E27FC236}">
                <a16:creationId xmlns:a16="http://schemas.microsoft.com/office/drawing/2014/main" id="{7D338C08-B5A9-DA78-1FE4-12BEFEB61B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36" t="6121"/>
          <a:stretch/>
        </p:blipFill>
        <p:spPr>
          <a:xfrm rot="16200000" flipH="1" flipV="1">
            <a:off x="7528785" y="-1437953"/>
            <a:ext cx="3225262" cy="6101168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0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7" name="그래픽 6">
            <a:extLst>
              <a:ext uri="{FF2B5EF4-FFF2-40B4-BE49-F238E27FC236}">
                <a16:creationId xmlns:a16="http://schemas.microsoft.com/office/drawing/2014/main" id="{230C4EDD-E959-BB97-7574-864A6EDFD3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602251" y="4944272"/>
            <a:ext cx="3848748" cy="1913728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1408176"/>
            <a:ext cx="3392424" cy="40142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724144" y="1536192"/>
            <a:ext cx="5696712" cy="3758184"/>
          </a:xfrm>
        </p:spPr>
        <p:txBody>
          <a:bodyPr rtlCol="0">
            <a:normAutofit/>
          </a:bodyPr>
          <a:lstStyle>
            <a:lvl1pPr>
              <a:spcAft>
                <a:spcPts val="600"/>
              </a:spcAft>
              <a:buClr>
                <a:schemeClr val="accent2"/>
              </a:buClr>
              <a:defRPr sz="22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>
              <a:buClr>
                <a:schemeClr val="accent2"/>
              </a:buClr>
              <a:defRPr sz="2000"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>
              <a:buClr>
                <a:schemeClr val="accent2"/>
              </a:buClr>
              <a:defRPr sz="1800"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>
              <a:buClr>
                <a:schemeClr val="accent2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>
              <a:buClr>
                <a:schemeClr val="accent2"/>
              </a:buClr>
              <a:defRPr sz="1400"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24144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77048F4-9454-D035-3356-DD623DFCEE42}"/>
              </a:ext>
            </a:extLst>
          </p:cNvPr>
          <p:cNvSpPr/>
          <p:nvPr userDrawn="1"/>
        </p:nvSpPr>
        <p:spPr>
          <a:xfrm rot="5400000">
            <a:off x="1361771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420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부제목이 있는 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7048" y="2276856"/>
            <a:ext cx="9144000" cy="1508760"/>
          </a:xfrm>
          <a:noFill/>
        </p:spPr>
        <p:txBody>
          <a:bodyPr rtlCol="0" anchor="ctr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2" name="부제목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7048" y="3858768"/>
            <a:ext cx="9144000" cy="841248"/>
          </a:xfrm>
          <a:noFill/>
        </p:spPr>
        <p:txBody>
          <a:bodyPr rtlCol="0" anchor="t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93911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523744"/>
            <a:ext cx="4864608" cy="3694176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84264" y="2523744"/>
            <a:ext cx="4864608" cy="3694176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098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래픽 10">
            <a:extLst>
              <a:ext uri="{FF2B5EF4-FFF2-40B4-BE49-F238E27FC236}">
                <a16:creationId xmlns:a16="http://schemas.microsoft.com/office/drawing/2014/main" id="{B7F52C37-6A33-FD57-31EC-516F581DF1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420" b="36176"/>
          <a:stretch/>
        </p:blipFill>
        <p:spPr>
          <a:xfrm>
            <a:off x="0" y="2510651"/>
            <a:ext cx="2841744" cy="434735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7397496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01584" y="1408176"/>
            <a:ext cx="3392424" cy="40142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685800"/>
            <a:ext cx="5276088" cy="1563624"/>
          </a:xfrm>
        </p:spPr>
        <p:txBody>
          <a:bodyPr rtlCol="0">
            <a:normAutofit/>
          </a:bodyPr>
          <a:lstStyle>
            <a:lvl1pPr marL="457200" indent="-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914400" indent="-457200">
              <a:buClr>
                <a:schemeClr val="accent2"/>
              </a:buClr>
              <a:buFont typeface="+mj-lt"/>
              <a:buAutoNum type="alphaLcPeriod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371600" indent="-457200">
              <a:buClr>
                <a:schemeClr val="accent2"/>
              </a:buClr>
              <a:buFont typeface="+mj-lt"/>
              <a:buAutoNum type="romanLcPeriod"/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714500" indent="-342900">
              <a:buClr>
                <a:schemeClr val="accent2"/>
              </a:buClr>
              <a:buFont typeface="+mj-lt"/>
              <a:buAutoNum type="arabicParenR"/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171700" indent="-342900">
              <a:buClr>
                <a:schemeClr val="accent2"/>
              </a:buClr>
              <a:buFont typeface="+mj-lt"/>
              <a:buAutoNum type="alphaLcParenR"/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0" name="내용 개체 틀 8">
            <a:extLst>
              <a:ext uri="{FF2B5EF4-FFF2-40B4-BE49-F238E27FC236}">
                <a16:creationId xmlns:a16="http://schemas.microsoft.com/office/drawing/2014/main" id="{EC526101-2775-A309-0B4A-DB278C3974D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32688" y="2697480"/>
            <a:ext cx="5276088" cy="348386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45719EF3-43BC-5F74-7396-273F72ED3C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8001534" y="4944272"/>
            <a:ext cx="3848748" cy="1913728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137D205C-32E5-5A54-8D89-CB56198B06E5}"/>
              </a:ext>
            </a:extLst>
          </p:cNvPr>
          <p:cNvSpPr/>
          <p:nvPr userDrawn="1"/>
        </p:nvSpPr>
        <p:spPr>
          <a:xfrm rot="5400000">
            <a:off x="3949200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182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이미지가 있는 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래픽 11">
            <a:extLst>
              <a:ext uri="{FF2B5EF4-FFF2-40B4-BE49-F238E27FC236}">
                <a16:creationId xmlns:a16="http://schemas.microsoft.com/office/drawing/2014/main" id="{516D97AE-EB24-C3DA-21A1-E8EE4631AC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118" r="47395" b="22709"/>
          <a:stretch/>
        </p:blipFill>
        <p:spPr>
          <a:xfrm flipH="1">
            <a:off x="4448831" y="805912"/>
            <a:ext cx="1464735" cy="4961437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5CBF43B9-3946-05E6-521F-EE4BB59B49D0}"/>
              </a:ext>
            </a:extLst>
          </p:cNvPr>
          <p:cNvSpPr/>
          <p:nvPr userDrawn="1"/>
        </p:nvSpPr>
        <p:spPr>
          <a:xfrm>
            <a:off x="4434840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E14DEF57-E0D6-D7CA-5D3C-FC97EAB062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3792" y="557784"/>
            <a:ext cx="6419088" cy="1929384"/>
          </a:xfrm>
        </p:spPr>
        <p:txBody>
          <a:bodyPr rtlCol="0" anchor="b">
            <a:normAutofit/>
          </a:bodyPr>
          <a:lstStyle>
            <a:lvl1pPr algn="ctr">
              <a:defRPr sz="4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8" name="그림 개체 틀 6">
            <a:extLst>
              <a:ext uri="{FF2B5EF4-FFF2-40B4-BE49-F238E27FC236}">
                <a16:creationId xmlns:a16="http://schemas.microsoft.com/office/drawing/2014/main" id="{930B4666-31C5-1F2B-27D9-2A9F6EC970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34464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193792" y="3328416"/>
            <a:ext cx="6419088" cy="2441448"/>
          </a:xfrm>
        </p:spPr>
        <p:txBody>
          <a:bodyPr rtlCol="0">
            <a:normAutofit/>
          </a:bodyPr>
          <a:lstStyle>
            <a:lvl1pPr marL="0" indent="0" algn="ctr">
              <a:lnSpc>
                <a:spcPct val="90000"/>
              </a:lnSpc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algn="ctr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algn="ctr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algn="ctr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algn="ctr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193792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689EEBF9-800C-88AE-FE83-60B5F47AFC14}"/>
              </a:ext>
            </a:extLst>
          </p:cNvPr>
          <p:cNvCxnSpPr>
            <a:cxnSpLocks/>
          </p:cNvCxnSpPr>
          <p:nvPr userDrawn="1"/>
        </p:nvCxnSpPr>
        <p:spPr>
          <a:xfrm>
            <a:off x="6174481" y="2843389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13" descr="텍스트가 포함된 그림&#10;&#10;자동 생성된 설명">
            <a:extLst>
              <a:ext uri="{FF2B5EF4-FFF2-40B4-BE49-F238E27FC236}">
                <a16:creationId xmlns:a16="http://schemas.microsoft.com/office/drawing/2014/main" id="{301D77B6-9ED1-094C-66A3-7D5AB0CDEA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4042" y="2702904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4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770632"/>
            <a:ext cx="2487168" cy="3502152"/>
          </a:xfrm>
        </p:spPr>
        <p:txBody>
          <a:bodyPr lIns="91440" rIns="91440" rtlCol="0">
            <a:normAutofit/>
          </a:bodyPr>
          <a:lstStyle>
            <a:lvl1pPr marL="0" indent="0"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5616" y="2770632"/>
            <a:ext cx="7571232" cy="339242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99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432304"/>
            <a:ext cx="6163056" cy="3739896"/>
          </a:xfrm>
        </p:spPr>
        <p:txBody>
          <a:bodyPr lIns="91440" rIns="91440" rtlCol="0">
            <a:normAutofit/>
          </a:bodyPr>
          <a:lstStyle>
            <a:lvl1pPr marL="228600" indent="-228600"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685800">
              <a:spcBef>
                <a:spcPts val="5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424928" y="2441448"/>
            <a:ext cx="4169664" cy="3703320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5" name="그래픽 4">
            <a:extLst>
              <a:ext uri="{FF2B5EF4-FFF2-40B4-BE49-F238E27FC236}">
                <a16:creationId xmlns:a16="http://schemas.microsoft.com/office/drawing/2014/main" id="{1EB1C5A3-22FF-382D-3801-B6D9C4AC5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2051"/>
          <a:stretch/>
        </p:blipFill>
        <p:spPr>
          <a:xfrm>
            <a:off x="4629335" y="1815780"/>
            <a:ext cx="5586493" cy="504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67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41248" y="2770632"/>
            <a:ext cx="10515600" cy="339242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999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27632" y="822960"/>
            <a:ext cx="6327648" cy="2221992"/>
          </a:xfrm>
          <a:noFill/>
        </p:spPr>
        <p:txBody>
          <a:bodyPr rtlCol="0"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2" name="부제목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7632" y="3428999"/>
            <a:ext cx="6309360" cy="1703439"/>
          </a:xfrm>
          <a:noFill/>
        </p:spPr>
        <p:txBody>
          <a:bodyPr rtlCol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altLang="ko-KR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006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Gill Sans Nova Light" panose="020F0302020204030204" pitchFamily="34" charset="0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6140" y="6356350"/>
            <a:ext cx="7848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76" r:id="rId4"/>
    <p:sldLayoutId id="2147483678" r:id="rId5"/>
    <p:sldLayoutId id="2147483684" r:id="rId6"/>
    <p:sldLayoutId id="2147483677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5" r:id="rId13"/>
  </p:sldLayoutIdLst>
  <p:hf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개체 틀 4" descr="꽃다발">
            <a:extLst>
              <a:ext uri="{FF2B5EF4-FFF2-40B4-BE49-F238E27FC236}">
                <a16:creationId xmlns:a16="http://schemas.microsoft.com/office/drawing/2014/main" id="{2E09DD34-43D4-3713-535D-7E9D95D3F4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제목 2">
            <a:extLst>
              <a:ext uri="{FF2B5EF4-FFF2-40B4-BE49-F238E27FC236}">
                <a16:creationId xmlns:a16="http://schemas.microsoft.com/office/drawing/2014/main" id="{6F9772E4-10E9-13DE-8AE8-35BBB9DD1D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333" y="1463040"/>
            <a:ext cx="6789334" cy="218054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옥중서신 </a:t>
            </a:r>
            <a:r>
              <a:rPr lang="en-US" altLang="ko-KR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(</a:t>
            </a:r>
            <a:r>
              <a:rPr lang="en-US" altLang="ko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Prison Epistles)</a:t>
            </a:r>
            <a:endParaRPr lang="ko" sz="3600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F7C09E8F-C241-2F75-70EA-32EC69551E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3995928"/>
            <a:ext cx="5321808" cy="82440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제 </a:t>
            </a:r>
            <a:r>
              <a:rPr lang="en-US" altLang="ko-KR" dirty="0">
                <a:latin typeface="Magic R" panose="02030504000101010101" pitchFamily="18" charset="-127"/>
                <a:ea typeface="Magic R" panose="02030504000101010101" pitchFamily="18" charset="-127"/>
              </a:rPr>
              <a:t>4</a:t>
            </a:r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강 </a:t>
            </a:r>
            <a:r>
              <a:rPr lang="en-US" altLang="ko-KR" dirty="0">
                <a:latin typeface="Magic R" panose="02030504000101010101" pitchFamily="18" charset="-127"/>
                <a:ea typeface="Magic R" panose="02030504000101010101" pitchFamily="18" charset="-127"/>
              </a:rPr>
              <a:t>– </a:t>
            </a:r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바울의 사역 연대기와 투옥</a:t>
            </a:r>
            <a:endParaRPr lang="ko" dirty="0"/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9318DF20-A4C4-3800-A69E-4E11F5A11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915117" y="3822700"/>
            <a:ext cx="532130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배지 12">
            <a:extLst>
              <a:ext uri="{FF2B5EF4-FFF2-40B4-BE49-F238E27FC236}">
                <a16:creationId xmlns:a16="http://schemas.microsoft.com/office/drawing/2014/main" id="{AC9EB422-5602-36FF-E543-5B0C70E56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4867" y="1269576"/>
            <a:ext cx="6781800" cy="4343824"/>
          </a:xfrm>
          <a:prstGeom prst="plaque">
            <a:avLst>
              <a:gd name="adj" fmla="val 7602"/>
            </a:avLst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053B63A-99EB-DBC1-DE80-E5E5214EF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728" y="3681876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59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바울의 선교와 사역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FD1F08A9-3EF2-44F2-350D-E2DFDA82F61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5662" r="2566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73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선교와 사역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회심과 초기 사역 시기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(AD33-47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년경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회심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(AD33-34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년경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다메섹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9:8-22)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아라비아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나바테아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와 다마스쿠스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(AD33-37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년경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예루살렘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(AD37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년경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수리아와 길리기아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(AD37-47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년경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안디옥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(AD47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년경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예루살렘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(AD47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년경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20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선교와 사역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21838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차 선교 여행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(AD47-49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년경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안디옥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13:1-3)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키프로스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13:4-12):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살라미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13:5) /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바보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13:6-12)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소아시아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13:13-14:26):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버가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13:13) /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비시디아의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안디옥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13:14-50) /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이고니온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13:51-14:6) /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루스드라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14:6-20) /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더베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14:20-21) /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버가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14:24-25) /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앗달리아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14:25-26)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시리아 안디옥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14:26-28)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예루살렘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(AD49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년경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15:1-35)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61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선교와 사역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5</a:t>
            </a:fld>
            <a:endParaRPr lang="en-US" dirty="0"/>
          </a:p>
        </p:txBody>
      </p:sp>
      <p:pic>
        <p:nvPicPr>
          <p:cNvPr id="1028" name="Picture 4" descr="바울의 1차 선교여행 : 네이버 블로그">
            <a:extLst>
              <a:ext uri="{FF2B5EF4-FFF2-40B4-BE49-F238E27FC236}">
                <a16:creationId xmlns:a16="http://schemas.microsoft.com/office/drawing/2014/main" id="{33AF5330-E94C-8D31-241F-24193EF66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920" y="136525"/>
            <a:ext cx="4972050" cy="620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60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선교와 사역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21838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차 선교 여행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(AD50-52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년경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안디옥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15:36-40)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시리아와 길리기아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15:41)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부르기아 갈라디아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–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더베와 루스드라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16:1-6)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드로아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16:8-10)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빌립보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16:12-40)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데살로니가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17:1-9)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베뢰아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17:10-14)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아테네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17:15-34)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19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선교와 사역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21838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차 선교 여행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(AD50-52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년경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고린도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(AD50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 가을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– 52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 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18:1-18)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에베소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18:19-21)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가이사랴와 예루살렘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18:22)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안디옥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18:22)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52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선교와 사역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8</a:t>
            </a:fld>
            <a:endParaRPr lang="en-US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B38CA637-93B7-D879-A2EE-5D27A5648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45964"/>
            <a:ext cx="7391400" cy="562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173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선교와 사역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21838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3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차 선교 여행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(AD53-57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년경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안디옥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18:23)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갈라디아와 부르기아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18:23)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에베소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(AD53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 봄 또는 가을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– 55/56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19:1-41)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드로아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2:12-13)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마케도니아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20:1-2)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(AD56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 또는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57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20:2-3)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빌립보를 포함하는 마케도니아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(AD57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 유월절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20:3-6)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드로아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20:6-12)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68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선교와 사역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21838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3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차 선교 여행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(AD53-57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년경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밀레도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20:13-38)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두로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21:3-7)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가이사랴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21:8-14)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예루살렘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(AD57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 성령강림절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21:15-23:32)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26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선교와 사역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570D07-D306-D283-AA9A-E311F04E7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370" y="1210522"/>
            <a:ext cx="6533333" cy="44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167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</a:t>
            </a:r>
            <a:b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</a:b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선교와 사역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21838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로마 감금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(AD57-62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년경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가이사랴 투옥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(AD57-60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년경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23:33-26:32)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로마 여행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(AD60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 가을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– 61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 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27:1-28:15)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로마 투옥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(AD61–62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년경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28:16-31)</a:t>
            </a: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로마 감옥 석방 및 그 후의 재투옥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(AD62-65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년경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지중해 지역 여행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재투옥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(AD64-65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년경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딤후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1:16-17)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51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 투옥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21838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투옥 기간 서신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(1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차 투옥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빌립보서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골로새서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빌레몬서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에베소서</a:t>
            </a: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투옥 기간 서신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차 투옥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디모데후서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투옥의 중요성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바울이 옥중에서 겪었을 물리적 조건이 바울 서신들에게서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다양한 주제를 발전시킨 방법에 미쳤을 영향에 대한 이해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537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 투옥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21838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갇힌자 바울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다양한 바울 서신에서 증언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빌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1:14;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골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4:10;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엡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6:20;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몬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1:1, 23;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11:23;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딤후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1:8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사도행전에서 바울 투옥에 대해 언급함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빌립보에서의 하룻밤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16:23-26),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가이사랴에서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년정도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23-26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장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),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로마에서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년정도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28:30-31)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성경 이외의 자료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에우세비오스 문헌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바울이 로마에서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년간 투옥되었고 그 후 석방되었다가 다시 투옥되었는데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 마지막 투옥 시기에 순교했다고 기록함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endParaRPr lang="ko-KR" altLang="en-US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바울이 옥중서신을 기록할 당시 바울은 어느 감옥에 있었을까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?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013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 투옥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21838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투옥장소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전통적인 견해로 다수의 학자들이 지지하는 견햬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자유로운 모습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행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28:30)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으로 글을 쓰고 사람을 맞이할 수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있었음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디모데는 옥중서신의 공동저자로서 밝히고 있고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에바브로디도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에바브라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오네시모 등은 바울을 찾아왔다고 함 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당시 로마 인구는 약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100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만명으로 이중 절반정도가 노예였음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옥중서신에서는 칭의와 같은 교리를 강조하지 않음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옥중서신에서는 교회를 그리스도의 몸으로 강조함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로마가 아니라는 주장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사도행전의 연대기로 불명확함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/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로마와 골로새 사이 거리는 약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1,000mi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 너무 멂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/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빌레몬서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1:22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에서 바울이 골로새를 방문할 것이고 숙고를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마련해 달라고 했는데 바울은 서쪽으로 여행하려고 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71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 투옥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21838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투옥장소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에베소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차 선교여행 중 에베소를 방문하던 시기 또는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3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차 선교여행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중 데메드리오 사건 이후에 투옥되었을 것임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사도행전에는 에베소 투옥에 관한 내용이 나오지 않지만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고린도후서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11:23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을 포함해서 고전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15:32,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1:8,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롬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16:3-4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등에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에베소 감옥에 투옥됐던 기록이 나옴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에베소는 골로새로부터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100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마일정도 떨어진 곳으로 골로새에서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도망친 오네시모가 도피하기에 적당한 곳이었음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그렇지만 에베소 감옥 투옥 사실을 정확히 말씀하고 있지 않고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골로새에서 도망친 노예가 정착하기에는 너무 가까움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33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 투옥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21838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투옥장소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가이사랴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사도행전에 가이사랴 투옥에 대한 언급이 있지만 논리적으로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적당한 투옥장소라고 볼 수 없음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골로새에서 로마는 너무 멀고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에베소는 너무 가까운 반면에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가이사랴는 오네시모가 도망가기에 적합하다고 볼 수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가이사랴는 로마 총독부가 있는 곳으로 약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5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만 명 정도가 살고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있는 로마화된 도시로 오네시모가 숨기가 쉽지 않았을 것임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투옥장소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고린도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투옥장소르 가장 신빙성이 떨어짐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사도행전이나 바울 서신 등 어디에도 언급되지 않을 뿐만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아니라 옥중서신에 반영된 분위기가 고린도의 상황과 맞지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않음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고린도에서 바울은 다양한 동역자들과 함께하고 있음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</a:p>
          <a:p>
            <a:pPr marL="0" indent="0">
              <a:buNone/>
            </a:pP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453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 투옥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21838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요약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 투옥이 가장 설득력 있다고 볼 수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골로새에서 멀지만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4-7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주 안에 여행이 가능한 거리였음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바울이 석방 후 스페인을 향하기에도 적당한 곳이었음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33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사용자 지정">
  <a:themeElements>
    <a:clrScheme name="Custom 20">
      <a:dk1>
        <a:srgbClr val="000000"/>
      </a:dk1>
      <a:lt1>
        <a:srgbClr val="FFFFFF"/>
      </a:lt1>
      <a:dk2>
        <a:srgbClr val="CAD8D6"/>
      </a:dk2>
      <a:lt2>
        <a:srgbClr val="E7E6E6"/>
      </a:lt2>
      <a:accent1>
        <a:srgbClr val="7E8679"/>
      </a:accent1>
      <a:accent2>
        <a:srgbClr val="72292A"/>
      </a:accent2>
      <a:accent3>
        <a:srgbClr val="4A3A1C"/>
      </a:accent3>
      <a:accent4>
        <a:srgbClr val="E47D60"/>
      </a:accent4>
      <a:accent5>
        <a:srgbClr val="CEBBAF"/>
      </a:accent5>
      <a:accent6>
        <a:srgbClr val="E8DAC4"/>
      </a:accent6>
      <a:hlink>
        <a:srgbClr val="3968F6"/>
      </a:hlink>
      <a:folHlink>
        <a:srgbClr val="954F72"/>
      </a:folHlink>
    </a:clrScheme>
    <a:fontScheme name="Custom 23">
      <a:majorFont>
        <a:latin typeface="Baskerville Old Face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6410444_Win32" id="{34DEFA57-BE01-41D1-8D04-06181E608829}" vid="{17C47AF8-AF87-4801-95A4-F74EC5AABFD8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384BFC8-02DA-464F-AE97-4951BE47415C}">
  <ds:schemaRefs>
    <ds:schemaRef ds:uri="http://www.w3.org/XML/1998/namespace"/>
    <ds:schemaRef ds:uri="http://schemas.microsoft.com/sharepoint/v3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230e9df3-be65-4c73-a93b-d1236ebd677e"/>
    <ds:schemaRef ds:uri="http://schemas.microsoft.com/office/2006/documentManagement/types"/>
    <ds:schemaRef ds:uri="http://purl.org/dc/dcmitype/"/>
    <ds:schemaRef ds:uri="71af3243-3dd4-4a8d-8c0d-dd76da1f02a5"/>
    <ds:schemaRef ds:uri="16c05727-aa75-4e4a-9b5f-8a80a1165891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1E6BC5B-F32E-483D-A6CB-100D6BCB78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9915FD3-F777-4046-A12C-BE3860E324B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{E7CF1A03-F90D-4D9B-98A9-6035A3A87A61}TF6ca04e33-feaa-4cf5-9b27-d56362f12ac01a81ad39_win32-0778a340a8b7</Template>
  <TotalTime>13771</TotalTime>
  <Words>1158</Words>
  <Application>Microsoft Office PowerPoint</Application>
  <PresentationFormat>Widescreen</PresentationFormat>
  <Paragraphs>147</Paragraphs>
  <Slides>18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HYPMokGak-Bold</vt:lpstr>
      <vt:lpstr>HYPost-Medium</vt:lpstr>
      <vt:lpstr>Magic R</vt:lpstr>
      <vt:lpstr>Malgun Gothic</vt:lpstr>
      <vt:lpstr>Pyunji R</vt:lpstr>
      <vt:lpstr>Yet R</vt:lpstr>
      <vt:lpstr>Arial</vt:lpstr>
      <vt:lpstr>Calibri</vt:lpstr>
      <vt:lpstr>Gill Sans Nova Light</vt:lpstr>
      <vt:lpstr>사용자 지정</vt:lpstr>
      <vt:lpstr>옥중서신 (Prison Epistles)</vt:lpstr>
      <vt:lpstr>바울의 선교와 사역</vt:lpstr>
      <vt:lpstr>바울의 선교와 사역</vt:lpstr>
      <vt:lpstr>바울의 선교와 사역</vt:lpstr>
      <vt:lpstr>바울의 선교와 사역</vt:lpstr>
      <vt:lpstr>바울의 선교와 사역</vt:lpstr>
      <vt:lpstr>바울의 선교와 사역</vt:lpstr>
      <vt:lpstr>바울의 선교와 사역</vt:lpstr>
      <vt:lpstr>바울의 선교와 사역</vt:lpstr>
      <vt:lpstr>바울의 선교와 사역</vt:lpstr>
      <vt:lpstr>바울의 선교와 사역</vt:lpstr>
      <vt:lpstr>바울의 선교와 사역</vt:lpstr>
      <vt:lpstr>바울의 투옥</vt:lpstr>
      <vt:lpstr>바울의 투옥</vt:lpstr>
      <vt:lpstr>바울의 투옥</vt:lpstr>
      <vt:lpstr>바울의 투옥</vt:lpstr>
      <vt:lpstr>바울의 투옥</vt:lpstr>
      <vt:lpstr>바울의 투옥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Caleb Ann</dc:creator>
  <cp:lastModifiedBy>Caleb Ann</cp:lastModifiedBy>
  <cp:revision>23</cp:revision>
  <cp:lastPrinted>2026-06-10T19:50:56Z</cp:lastPrinted>
  <dcterms:created xsi:type="dcterms:W3CDTF">2026-06-05T11:27:37Z</dcterms:created>
  <dcterms:modified xsi:type="dcterms:W3CDTF">2026-06-30T04:34:57Z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