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9"/>
  </p:notesMasterIdLst>
  <p:handoutMasterIdLst>
    <p:handoutMasterId r:id="rId40"/>
  </p:handoutMasterIdLst>
  <p:sldIdLst>
    <p:sldId id="353" r:id="rId5"/>
    <p:sldId id="331" r:id="rId6"/>
    <p:sldId id="368" r:id="rId7"/>
    <p:sldId id="390" r:id="rId8"/>
    <p:sldId id="377" r:id="rId9"/>
    <p:sldId id="378" r:id="rId10"/>
    <p:sldId id="391" r:id="rId11"/>
    <p:sldId id="379" r:id="rId12"/>
    <p:sldId id="380" r:id="rId13"/>
    <p:sldId id="381" r:id="rId14"/>
    <p:sldId id="382" r:id="rId15"/>
    <p:sldId id="383" r:id="rId16"/>
    <p:sldId id="384" r:id="rId17"/>
    <p:sldId id="385" r:id="rId18"/>
    <p:sldId id="386" r:id="rId19"/>
    <p:sldId id="392" r:id="rId20"/>
    <p:sldId id="387" r:id="rId21"/>
    <p:sldId id="388" r:id="rId22"/>
    <p:sldId id="389" r:id="rId23"/>
    <p:sldId id="393" r:id="rId24"/>
    <p:sldId id="394" r:id="rId25"/>
    <p:sldId id="395" r:id="rId26"/>
    <p:sldId id="396" r:id="rId27"/>
    <p:sldId id="397" r:id="rId28"/>
    <p:sldId id="398" r:id="rId29"/>
    <p:sldId id="399" r:id="rId30"/>
    <p:sldId id="400" r:id="rId31"/>
    <p:sldId id="401" r:id="rId32"/>
    <p:sldId id="402" r:id="rId33"/>
    <p:sldId id="403" r:id="rId34"/>
    <p:sldId id="404" r:id="rId35"/>
    <p:sldId id="405" r:id="rId36"/>
    <p:sldId id="406" r:id="rId37"/>
    <p:sldId id="407" r:id="rId38"/>
  </p:sldIdLst>
  <p:sldSz cx="12192000" cy="6858000"/>
  <p:notesSz cx="7010400" cy="92964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7D9"/>
    <a:srgbClr val="93D3D9"/>
    <a:srgbClr val="AAD6FF"/>
    <a:srgbClr val="B2C8CD"/>
    <a:srgbClr val="CCD8D6"/>
    <a:srgbClr val="4F5945"/>
    <a:srgbClr val="73292A"/>
    <a:srgbClr val="7F867A"/>
    <a:srgbClr val="A65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74" autoAdjust="0"/>
    <p:restoredTop sz="94966" autoAdjust="0"/>
  </p:normalViewPr>
  <p:slideViewPr>
    <p:cSldViewPr snapToGrid="0">
      <p:cViewPr varScale="1">
        <p:scale>
          <a:sx n="92" d="100"/>
          <a:sy n="92" d="100"/>
        </p:scale>
        <p:origin x="114" y="2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2784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A49852A6-C536-198B-0B36-808C24FAAF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F40B29C-E84A-E4D1-8998-1A961EC23B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 rtl="0"/>
            <a:fld id="{62A5AE42-7DC1-8140-9B13-146984FDEF22}" type="datetimeFigureOut">
              <a:rPr lang="en-US" smtClean="0"/>
              <a:t>6/20/2026</a:t>
            </a:fld>
            <a:endParaRPr 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CCE4DE7-ED89-D264-F004-38F2DF4879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F7E8591-FF54-5A00-A703-95ABC16B78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 rtl="0"/>
            <a:fld id="{17369B77-94AB-0344-9EBF-9DB9EE8D3A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597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 rtl="0"/>
            <a:fld id="{E8F75F72-8950-AF4F-9381-1D26FB547EA1}" type="datetimeFigureOut">
              <a:rPr lang="en-US" smtClean="0"/>
              <a:t>6/20/2026</a:t>
            </a:fld>
            <a:endParaRPr 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rtl="0"/>
            <a:endParaRPr 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 rtl="0"/>
            <a:fld id="{0775476F-A808-1F46-A368-07984F6DA2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25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519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503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38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071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521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010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3087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748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778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FD90036E-D78E-7995-BEF4-F64DA613C7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08176" y="1463040"/>
            <a:ext cx="6327648" cy="2180543"/>
          </a:xfrm>
          <a:noFill/>
        </p:spPr>
        <p:txBody>
          <a:bodyPr rtlCol="0" anchor="b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11096" y="3995928"/>
            <a:ext cx="5321808" cy="824404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048" y="530352"/>
            <a:ext cx="5385816" cy="1810512"/>
          </a:xfrm>
        </p:spPr>
        <p:txBody>
          <a:bodyPr rtlCol="0" anchor="b">
            <a:normAutofit/>
          </a:bodyPr>
          <a:lstStyle>
            <a:lvl1pPr>
              <a:defRPr sz="40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174458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32" name="내용 개체 틀 5">
            <a:extLst>
              <a:ext uri="{FF2B5EF4-FFF2-40B4-BE49-F238E27FC236}">
                <a16:creationId xmlns:a16="http://schemas.microsoft.com/office/drawing/2014/main" id="{9BEB2D80-6263-5794-6A1A-CFF345F7A92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099048" y="2962656"/>
            <a:ext cx="5385816" cy="2706624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Clr>
                <a:srgbClr val="73292A"/>
              </a:buClr>
              <a:buNone/>
              <a:defRPr sz="2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buClr>
                <a:srgbClr val="73292A"/>
              </a:buClr>
              <a:defRPr sz="2000"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rgbClr val="73292A"/>
              </a:buClr>
              <a:defRPr sz="1800"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rgbClr val="73292A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rgbClr val="73292A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4928" y="6356350"/>
            <a:ext cx="71628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CAF8C32-80F8-F614-8280-02F76781F238}"/>
              </a:ext>
            </a:extLst>
          </p:cNvPr>
          <p:cNvSpPr/>
          <p:nvPr userDrawn="1"/>
        </p:nvSpPr>
        <p:spPr>
          <a:xfrm>
            <a:off x="5174459" y="0"/>
            <a:ext cx="4571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3" name="그래픽 2">
            <a:extLst>
              <a:ext uri="{FF2B5EF4-FFF2-40B4-BE49-F238E27FC236}">
                <a16:creationId xmlns:a16="http://schemas.microsoft.com/office/drawing/2014/main" id="{02CB607F-27CE-D613-F812-E70C738FA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4723"/>
          <a:stretch/>
        </p:blipFill>
        <p:spPr>
          <a:xfrm>
            <a:off x="9959711" y="738051"/>
            <a:ext cx="2232289" cy="5381892"/>
          </a:xfrm>
          <a:prstGeom prst="rect">
            <a:avLst/>
          </a:prstGeom>
        </p:spPr>
      </p:pic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A689F60-3D32-FD74-24A9-266643081E85}"/>
              </a:ext>
            </a:extLst>
          </p:cNvPr>
          <p:cNvCxnSpPr>
            <a:cxnSpLocks/>
          </p:cNvCxnSpPr>
          <p:nvPr userDrawn="1"/>
        </p:nvCxnSpPr>
        <p:spPr>
          <a:xfrm>
            <a:off x="6189979" y="2649682"/>
            <a:ext cx="332598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 descr="텍스트가 포함된 그림&#10;&#10;자동 생성된 설명">
            <a:extLst>
              <a:ext uri="{FF2B5EF4-FFF2-40B4-BE49-F238E27FC236}">
                <a16:creationId xmlns:a16="http://schemas.microsoft.com/office/drawing/2014/main" id="{B827D708-B036-EE04-B213-EC3EAAE0681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9920" y="2509197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8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81912" y="2185416"/>
            <a:ext cx="9052560" cy="2487168"/>
          </a:xfrm>
          <a:noFill/>
        </p:spPr>
        <p:txBody>
          <a:bodyPr rtlCol="0" anchor="ctr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래픽 5">
            <a:extLst>
              <a:ext uri="{FF2B5EF4-FFF2-40B4-BE49-F238E27FC236}">
                <a16:creationId xmlns:a16="http://schemas.microsoft.com/office/drawing/2014/main" id="{7F691F67-3A33-EA2C-967A-86934DA1D4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9401" b="24659"/>
          <a:stretch/>
        </p:blipFill>
        <p:spPr>
          <a:xfrm>
            <a:off x="5856445" y="726334"/>
            <a:ext cx="1898043" cy="540533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792" y="722376"/>
            <a:ext cx="6419088" cy="2350008"/>
          </a:xfrm>
        </p:spPr>
        <p:txBody>
          <a:bodyPr rtlCol="0" anchor="b">
            <a:normAutofit/>
          </a:bodyPr>
          <a:lstStyle>
            <a:lvl1pPr algn="ctr">
              <a:defRPr sz="4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13" name="부제목 2">
            <a:extLst>
              <a:ext uri="{FF2B5EF4-FFF2-40B4-BE49-F238E27FC236}">
                <a16:creationId xmlns:a16="http://schemas.microsoft.com/office/drawing/2014/main" id="{F6B0D1AB-E9D6-841F-7178-F60F07AF3B3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079" y="3931920"/>
            <a:ext cx="6419088" cy="1389888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54488" y="0"/>
            <a:ext cx="4434464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B41B1E5-0891-6540-C6C6-2E4CF929E2D5}"/>
              </a:ext>
            </a:extLst>
          </p:cNvPr>
          <p:cNvCxnSpPr>
            <a:cxnSpLocks/>
          </p:cNvCxnSpPr>
          <p:nvPr userDrawn="1"/>
        </p:nvCxnSpPr>
        <p:spPr>
          <a:xfrm>
            <a:off x="1679972" y="3432325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 descr="텍스트가 포함된 그림&#10;&#10;자동 생성된 설명">
            <a:extLst>
              <a:ext uri="{FF2B5EF4-FFF2-40B4-BE49-F238E27FC236}">
                <a16:creationId xmlns:a16="http://schemas.microsoft.com/office/drawing/2014/main" id="{2CA6CDBD-54C9-2154-A4D6-F432B3CF27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3169" y="3291840"/>
            <a:ext cx="972078" cy="285381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57541814-983F-1B1C-1D5D-EBAC0D9BEB4C}"/>
              </a:ext>
            </a:extLst>
          </p:cNvPr>
          <p:cNvSpPr/>
          <p:nvPr userDrawn="1"/>
        </p:nvSpPr>
        <p:spPr>
          <a:xfrm>
            <a:off x="7711438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17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래픽 4">
            <a:extLst>
              <a:ext uri="{FF2B5EF4-FFF2-40B4-BE49-F238E27FC236}">
                <a16:creationId xmlns:a16="http://schemas.microsoft.com/office/drawing/2014/main" id="{7D338C08-B5A9-DA78-1FE4-12BEFEB61B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36" t="6121"/>
          <a:stretch/>
        </p:blipFill>
        <p:spPr>
          <a:xfrm rot="16200000" flipH="1" flipV="1">
            <a:off x="7528785" y="-1437953"/>
            <a:ext cx="3225262" cy="6101168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0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7" name="그래픽 6">
            <a:extLst>
              <a:ext uri="{FF2B5EF4-FFF2-40B4-BE49-F238E27FC236}">
                <a16:creationId xmlns:a16="http://schemas.microsoft.com/office/drawing/2014/main" id="{230C4EDD-E959-BB97-7574-864A6EDFD3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602251" y="4944272"/>
            <a:ext cx="3848748" cy="1913728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1408176"/>
            <a:ext cx="3392424" cy="40142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724144" y="1536192"/>
            <a:ext cx="5696712" cy="3758184"/>
          </a:xfrm>
        </p:spPr>
        <p:txBody>
          <a:bodyPr rtlCol="0">
            <a:normAutofit/>
          </a:bodyPr>
          <a:lstStyle>
            <a:lvl1pPr>
              <a:spcAft>
                <a:spcPts val="600"/>
              </a:spcAft>
              <a:buClr>
                <a:schemeClr val="accent2"/>
              </a:buClr>
              <a:defRPr sz="22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>
              <a:buClr>
                <a:schemeClr val="accent2"/>
              </a:buClr>
              <a:defRPr sz="2000"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>
              <a:buClr>
                <a:schemeClr val="accent2"/>
              </a:buClr>
              <a:defRPr sz="1800"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>
              <a:buClr>
                <a:schemeClr val="accent2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>
              <a:buClr>
                <a:schemeClr val="accent2"/>
              </a:buClr>
              <a:defRPr sz="1400"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24144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77048F4-9454-D035-3356-DD623DFCEE42}"/>
              </a:ext>
            </a:extLst>
          </p:cNvPr>
          <p:cNvSpPr/>
          <p:nvPr userDrawn="1"/>
        </p:nvSpPr>
        <p:spPr>
          <a:xfrm rot="5400000">
            <a:off x="1361771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420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부제목이 있는 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7048" y="2276856"/>
            <a:ext cx="9144000" cy="1508760"/>
          </a:xfrm>
          <a:noFill/>
        </p:spPr>
        <p:txBody>
          <a:bodyPr rtlCol="0" anchor="ctr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2" name="부제목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7048" y="3858768"/>
            <a:ext cx="9144000" cy="841248"/>
          </a:xfrm>
          <a:noFill/>
        </p:spPr>
        <p:txBody>
          <a:bodyPr rtlCol="0" anchor="t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93911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523744"/>
            <a:ext cx="4864608" cy="3694176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84264" y="2523744"/>
            <a:ext cx="4864608" cy="3694176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098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래픽 10">
            <a:extLst>
              <a:ext uri="{FF2B5EF4-FFF2-40B4-BE49-F238E27FC236}">
                <a16:creationId xmlns:a16="http://schemas.microsoft.com/office/drawing/2014/main" id="{B7F52C37-6A33-FD57-31EC-516F581DF1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420" b="36176"/>
          <a:stretch/>
        </p:blipFill>
        <p:spPr>
          <a:xfrm>
            <a:off x="0" y="2510651"/>
            <a:ext cx="2841744" cy="434735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7397496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01584" y="1408176"/>
            <a:ext cx="3392424" cy="40142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685800"/>
            <a:ext cx="5276088" cy="1563624"/>
          </a:xfrm>
        </p:spPr>
        <p:txBody>
          <a:bodyPr rtlCol="0">
            <a:normAutofit/>
          </a:bodyPr>
          <a:lstStyle>
            <a:lvl1pPr marL="457200" indent="-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914400" indent="-457200">
              <a:buClr>
                <a:schemeClr val="accent2"/>
              </a:buClr>
              <a:buFont typeface="+mj-lt"/>
              <a:buAutoNum type="alphaLcPeriod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371600" indent="-457200">
              <a:buClr>
                <a:schemeClr val="accent2"/>
              </a:buClr>
              <a:buFont typeface="+mj-lt"/>
              <a:buAutoNum type="romanLcPeriod"/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714500" indent="-342900">
              <a:buClr>
                <a:schemeClr val="accent2"/>
              </a:buClr>
              <a:buFont typeface="+mj-lt"/>
              <a:buAutoNum type="arabicParenR"/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171700" indent="-342900">
              <a:buClr>
                <a:schemeClr val="accent2"/>
              </a:buClr>
              <a:buFont typeface="+mj-lt"/>
              <a:buAutoNum type="alphaLcParenR"/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0" name="내용 개체 틀 8">
            <a:extLst>
              <a:ext uri="{FF2B5EF4-FFF2-40B4-BE49-F238E27FC236}">
                <a16:creationId xmlns:a16="http://schemas.microsoft.com/office/drawing/2014/main" id="{EC526101-2775-A309-0B4A-DB278C3974D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32688" y="2697480"/>
            <a:ext cx="5276088" cy="348386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45719EF3-43BC-5F74-7396-273F72ED3C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8001534" y="4944272"/>
            <a:ext cx="3848748" cy="1913728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137D205C-32E5-5A54-8D89-CB56198B06E5}"/>
              </a:ext>
            </a:extLst>
          </p:cNvPr>
          <p:cNvSpPr/>
          <p:nvPr userDrawn="1"/>
        </p:nvSpPr>
        <p:spPr>
          <a:xfrm rot="5400000">
            <a:off x="3949200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182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이미지가 있는 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래픽 11">
            <a:extLst>
              <a:ext uri="{FF2B5EF4-FFF2-40B4-BE49-F238E27FC236}">
                <a16:creationId xmlns:a16="http://schemas.microsoft.com/office/drawing/2014/main" id="{516D97AE-EB24-C3DA-21A1-E8EE4631AC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118" r="47395" b="22709"/>
          <a:stretch/>
        </p:blipFill>
        <p:spPr>
          <a:xfrm flipH="1">
            <a:off x="4448831" y="805912"/>
            <a:ext cx="1464735" cy="4961437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5CBF43B9-3946-05E6-521F-EE4BB59B49D0}"/>
              </a:ext>
            </a:extLst>
          </p:cNvPr>
          <p:cNvSpPr/>
          <p:nvPr userDrawn="1"/>
        </p:nvSpPr>
        <p:spPr>
          <a:xfrm>
            <a:off x="4434840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E14DEF57-E0D6-D7CA-5D3C-FC97EAB062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3792" y="557784"/>
            <a:ext cx="6419088" cy="1929384"/>
          </a:xfrm>
        </p:spPr>
        <p:txBody>
          <a:bodyPr rtlCol="0" anchor="b">
            <a:normAutofit/>
          </a:bodyPr>
          <a:lstStyle>
            <a:lvl1pPr algn="ctr">
              <a:defRPr sz="4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8" name="그림 개체 틀 6">
            <a:extLst>
              <a:ext uri="{FF2B5EF4-FFF2-40B4-BE49-F238E27FC236}">
                <a16:creationId xmlns:a16="http://schemas.microsoft.com/office/drawing/2014/main" id="{930B4666-31C5-1F2B-27D9-2A9F6EC970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34464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193792" y="3328416"/>
            <a:ext cx="6419088" cy="2441448"/>
          </a:xfrm>
        </p:spPr>
        <p:txBody>
          <a:bodyPr rtlCol="0">
            <a:normAutofit/>
          </a:bodyPr>
          <a:lstStyle>
            <a:lvl1pPr marL="0" indent="0" algn="ctr">
              <a:lnSpc>
                <a:spcPct val="90000"/>
              </a:lnSpc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algn="ctr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algn="ctr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algn="ctr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algn="ctr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193792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689EEBF9-800C-88AE-FE83-60B5F47AFC14}"/>
              </a:ext>
            </a:extLst>
          </p:cNvPr>
          <p:cNvCxnSpPr>
            <a:cxnSpLocks/>
          </p:cNvCxnSpPr>
          <p:nvPr userDrawn="1"/>
        </p:nvCxnSpPr>
        <p:spPr>
          <a:xfrm>
            <a:off x="6174481" y="2843389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13" descr="텍스트가 포함된 그림&#10;&#10;자동 생성된 설명">
            <a:extLst>
              <a:ext uri="{FF2B5EF4-FFF2-40B4-BE49-F238E27FC236}">
                <a16:creationId xmlns:a16="http://schemas.microsoft.com/office/drawing/2014/main" id="{301D77B6-9ED1-094C-66A3-7D5AB0CDEA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4042" y="2702904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4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770632"/>
            <a:ext cx="2487168" cy="3502152"/>
          </a:xfrm>
        </p:spPr>
        <p:txBody>
          <a:bodyPr lIns="91440" rIns="91440" rtlCol="0">
            <a:normAutofit/>
          </a:bodyPr>
          <a:lstStyle>
            <a:lvl1pPr marL="0" indent="0"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5616" y="2770632"/>
            <a:ext cx="7571232" cy="339242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99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432304"/>
            <a:ext cx="6163056" cy="3739896"/>
          </a:xfrm>
        </p:spPr>
        <p:txBody>
          <a:bodyPr lIns="91440" rIns="91440" rtlCol="0">
            <a:normAutofit/>
          </a:bodyPr>
          <a:lstStyle>
            <a:lvl1pPr marL="228600" indent="-228600"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685800">
              <a:spcBef>
                <a:spcPts val="5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424928" y="2441448"/>
            <a:ext cx="4169664" cy="3703320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5" name="그래픽 4">
            <a:extLst>
              <a:ext uri="{FF2B5EF4-FFF2-40B4-BE49-F238E27FC236}">
                <a16:creationId xmlns:a16="http://schemas.microsoft.com/office/drawing/2014/main" id="{1EB1C5A3-22FF-382D-3801-B6D9C4AC5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2051"/>
          <a:stretch/>
        </p:blipFill>
        <p:spPr>
          <a:xfrm>
            <a:off x="4629335" y="1815780"/>
            <a:ext cx="5586493" cy="504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67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41248" y="2770632"/>
            <a:ext cx="10515600" cy="339242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999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27632" y="822960"/>
            <a:ext cx="6327648" cy="2221992"/>
          </a:xfrm>
          <a:noFill/>
        </p:spPr>
        <p:txBody>
          <a:bodyPr rtlCol="0"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2" name="부제목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7632" y="3428999"/>
            <a:ext cx="6309360" cy="1703439"/>
          </a:xfrm>
          <a:noFill/>
        </p:spPr>
        <p:txBody>
          <a:bodyPr rtlCol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altLang="ko-KR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006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Gill Sans Nova Light" panose="020F0302020204030204" pitchFamily="34" charset="0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6140" y="6356350"/>
            <a:ext cx="7848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76" r:id="rId4"/>
    <p:sldLayoutId id="2147483678" r:id="rId5"/>
    <p:sldLayoutId id="2147483684" r:id="rId6"/>
    <p:sldLayoutId id="2147483677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5" r:id="rId13"/>
  </p:sldLayoutIdLst>
  <p:hf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개체 틀 4" descr="꽃다발">
            <a:extLst>
              <a:ext uri="{FF2B5EF4-FFF2-40B4-BE49-F238E27FC236}">
                <a16:creationId xmlns:a16="http://schemas.microsoft.com/office/drawing/2014/main" id="{2E09DD34-43D4-3713-535D-7E9D95D3F4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제목 2">
            <a:extLst>
              <a:ext uri="{FF2B5EF4-FFF2-40B4-BE49-F238E27FC236}">
                <a16:creationId xmlns:a16="http://schemas.microsoft.com/office/drawing/2014/main" id="{6F9772E4-10E9-13DE-8AE8-35BBB9DD1D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333" y="1463040"/>
            <a:ext cx="6789334" cy="218054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옥중서신 </a:t>
            </a:r>
            <a:r>
              <a:rPr lang="en-US" altLang="ko-KR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(</a:t>
            </a:r>
            <a:r>
              <a:rPr lang="en-US" altLang="ko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Prison Epistles)</a:t>
            </a:r>
            <a:endParaRPr lang="ko" sz="3600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F7C09E8F-C241-2F75-70EA-32EC69551E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3995928"/>
            <a:ext cx="5321808" cy="82440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제 </a:t>
            </a:r>
            <a:r>
              <a:rPr lang="en-US" altLang="ko-KR" dirty="0">
                <a:latin typeface="Magic R" panose="02030504000101010101" pitchFamily="18" charset="-127"/>
                <a:ea typeface="Magic R" panose="02030504000101010101" pitchFamily="18" charset="-127"/>
              </a:rPr>
              <a:t>3</a:t>
            </a:r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강 </a:t>
            </a:r>
            <a:r>
              <a:rPr lang="en-US" altLang="ko-KR" dirty="0">
                <a:latin typeface="Magic R" panose="02030504000101010101" pitchFamily="18" charset="-127"/>
                <a:ea typeface="Magic R" panose="02030504000101010101" pitchFamily="18" charset="-127"/>
              </a:rPr>
              <a:t>– </a:t>
            </a:r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인간 바울</a:t>
            </a:r>
            <a:endParaRPr lang="ko" dirty="0"/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9318DF20-A4C4-3800-A69E-4E11F5A11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915117" y="3822700"/>
            <a:ext cx="532130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배지 12">
            <a:extLst>
              <a:ext uri="{FF2B5EF4-FFF2-40B4-BE49-F238E27FC236}">
                <a16:creationId xmlns:a16="http://schemas.microsoft.com/office/drawing/2014/main" id="{AC9EB422-5602-36FF-E543-5B0C70E56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4867" y="1269576"/>
            <a:ext cx="6781800" cy="4343824"/>
          </a:xfrm>
          <a:prstGeom prst="plaque">
            <a:avLst>
              <a:gd name="adj" fmla="val 7602"/>
            </a:avLst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053B63A-99EB-DBC1-DE80-E5E5214EF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728" y="3681876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59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초기 교회에 바울의 위상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AF416963-7635-AE31-511E-26B6E5CEE5B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5971" r="2597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73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위상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1669232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신약 저자들 중 가장 초기의 인물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초기 기독교 중요한 초창기 사건에 가장 근접했던 인물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이런 경험에 바울 신학 형성에 핵심적 역할을 함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3</a:t>
            </a:fld>
            <a:endParaRPr lang="en-US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36842CFD-09AA-8BA9-0A65-8B5516B3728F}"/>
              </a:ext>
            </a:extLst>
          </p:cNvPr>
          <p:cNvSpPr txBox="1">
            <a:spLocks/>
          </p:cNvSpPr>
          <p:nvPr/>
        </p:nvSpPr>
        <p:spPr>
          <a:xfrm>
            <a:off x="4863402" y="3305908"/>
            <a:ext cx="7328598" cy="1145512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이방인의 사도로 알려짐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유대교의 속박으로부터 이방인의 기독교를 자유롭게 함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2DB5C180-4E2B-B555-89BB-1D045B0FFBAD}"/>
              </a:ext>
            </a:extLst>
          </p:cNvPr>
          <p:cNvSpPr txBox="1">
            <a:spLocks/>
          </p:cNvSpPr>
          <p:nvPr/>
        </p:nvSpPr>
        <p:spPr>
          <a:xfrm>
            <a:off x="4863402" y="4551904"/>
            <a:ext cx="7328598" cy="250706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최초이자 최고의 기독교 신학자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기독교의 두 번째 설립자라고 불리기도 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기독교를 유대교의 분파에서 세계 종교로 변화시키는데 기여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820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build="p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바울의 외모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8BDDFED-65A0-3532-4265-5E93F57B531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31897" r="31897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652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외모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1669232"/>
          </a:xfrm>
          <a:noFill/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외모는 거의 알려져 있지 않고 추측만 가능함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스데반 순교시 청년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(18-30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세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으로 묘사됨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빌레몬서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9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절에서 자신을 나이 많다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(40-60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세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 묘사함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이러한 점으로 볼 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바울은 예수님보다 조금 젊은 나이였을 것임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5</a:t>
            </a:fld>
            <a:endParaRPr lang="en-US" dirty="0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A3E50D0A-175E-9A51-C2D4-664A77AD972F}"/>
              </a:ext>
            </a:extLst>
          </p:cNvPr>
          <p:cNvSpPr txBox="1">
            <a:spLocks/>
          </p:cNvSpPr>
          <p:nvPr/>
        </p:nvSpPr>
        <p:spPr>
          <a:xfrm>
            <a:off x="4863402" y="3295859"/>
            <a:ext cx="7328598" cy="135652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바울행전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세기 추정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 의하면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키가 작고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머리가 벗겨지고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다리가 휘고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피부색이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불그스름하고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미간에 주름이 있고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약간 긴 코라고 언급함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F2E92DF0-560A-2B0B-292B-23AC14B3E746}"/>
              </a:ext>
            </a:extLst>
          </p:cNvPr>
          <p:cNvSpPr txBox="1">
            <a:spLocks/>
          </p:cNvSpPr>
          <p:nvPr/>
        </p:nvSpPr>
        <p:spPr>
          <a:xfrm>
            <a:off x="4863402" y="4744128"/>
            <a:ext cx="7328598" cy="2113872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사도행전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14:8-18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 의하면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여기서 사람들은 바나바를 제우스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바울은 헤르메스로 불림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헤르메스는 제우스보다 하급신으로 이는 눈에 덜 띄는 신체적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조건을 가진 바울의 외모를 반영했다고 볼 수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4357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외모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135652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고린도후서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10:10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 의하면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글은 잘 쓰지만 외모가 인상적이지 않고 말도 잘하지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못했던 것으로 볼 수 있음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6</a:t>
            </a:fld>
            <a:endParaRPr lang="en-US" dirty="0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A3E50D0A-175E-9A51-C2D4-664A77AD972F}"/>
              </a:ext>
            </a:extLst>
          </p:cNvPr>
          <p:cNvSpPr txBox="1">
            <a:spLocks/>
          </p:cNvSpPr>
          <p:nvPr/>
        </p:nvSpPr>
        <p:spPr>
          <a:xfrm>
            <a:off x="4863402" y="2973106"/>
            <a:ext cx="7328598" cy="177102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갈라디아서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4:13-14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 의하면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육체의 질병을 가지고 있었던 것 같음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육체의 질병은 나쁜 시력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갈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4:15; 6:11)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이나 투옥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매 맞기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등으로 인한 약해진 건강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영적 무능력으로도 볼 수 있음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958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바울의 양육과 교육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713D71A-6FF9-3D4F-86F9-841EDC6738C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810" r="81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422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양육과 교육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1"/>
            <a:ext cx="7328598" cy="2915229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출생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길리기아의 다소에서 출생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21:39; 22:3) 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- 4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세기 교부인 히에로니무스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갈릴리의 기살랴에서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출생했고 아주 어릴 적에 바울의 부모가 다소로 옮겼다고 함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몇몇 학자들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바울이 다소에서 출생했다는 진술은 사도행전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외에는 없고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서신에도 그런 언급이 없다는 점을 들어서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바울이 다소에서 출생했다는 사실에 의문을 제기하기도 함 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99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양육과 교육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1"/>
            <a:ext cx="7328598" cy="2915229"/>
          </a:xfrm>
          <a:noFill/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다소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BC 3,000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년기 후반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BC 2,000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년기 초반에 세워짐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BC 333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 후퇴하는 페르시아 군인들이 다소를 파괴하려고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했지만 알렉산더 대왕이 구해줌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문화의 중심이자 바울의 출생 시 인구는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50,000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명 정도였음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알렉산드리아와 아테네에 버금가는 대학 도시였음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유명한 수사학자들과 철학자들이 다소에 모이기도 했음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97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양육과 교육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3886200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다소의 교육 시스템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 교육 시스템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첫 번째 과정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–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초등학교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노예를 포함한 낮은 계층을 위함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두 번째 과정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–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문법 수업과 수사학 훈련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상위 계층을 위함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상위 계층 사람들은 초등 교육에서 읽고 쓰는 법과 기본적인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수학을 배움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두 번째 과정에서 주요 고전과 기하학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음악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문법과 에세이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편지 쓰는 방법을 배움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두 번째 단계인 엘리트 교육은 김나지움에서 실시되었고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그 교육의 목적은 좋은 시민이 되는 것이었음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14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양육과 교육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4014216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교육 경험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바울이 다소에서 이 교육 시스템을 다 이수했는지 그렇지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않은지에 대해서는 학자들의 의견이 분분함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예루살렘에서 교육을 받았을 가능성도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예루살렘에서 그리스식 교육을 받았을 수도 있음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89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양육과 교육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4014216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유대교 교육 시스템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- 5-12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세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성경 공부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- 13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세 이후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법률 전통 공부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교육적으로 유망한 청소년들은 예루살렘으로 보내서 좀더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뛰어난 교사들에게 공부하도록 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바울이 예루살렘에서 교육 받았을 것이라고 주장하는 학자들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   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13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세 정도에 예루살렘에 가서 출가한 누이 집에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머물며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23:16)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가말리엘 문하에서 공부했을 것이라고 주장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32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양육과 교육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161751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사도행전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22:3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새번역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나는 길리기아의 다소에서 태어나서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 도시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        예루살렘에서 자랐고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가말리엘 선생의 문하에서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13</a:t>
            </a:fld>
            <a:endParaRPr lang="en-US" dirty="0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DB12F6DF-6CAE-1382-C5F1-09126F375994}"/>
              </a:ext>
            </a:extLst>
          </p:cNvPr>
          <p:cNvSpPr txBox="1">
            <a:spLocks/>
          </p:cNvSpPr>
          <p:nvPr/>
        </p:nvSpPr>
        <p:spPr>
          <a:xfrm>
            <a:off x="4863402" y="3153710"/>
            <a:ext cx="7328598" cy="370429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3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사도행전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22:3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해석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- 1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안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나는 길리기아의 다소에서 태어나서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 도시에서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     자랐고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가말리엘 선생의 문하에서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안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나는 길리기아의 다소에서 </a:t>
            </a:r>
            <a:r>
              <a:rPr lang="ko-KR" altLang="en-US" dirty="0">
                <a:solidFill>
                  <a:srgbClr val="FF0000"/>
                </a:solidFill>
                <a:latin typeface="Pyunji R" panose="02030504000101010101" pitchFamily="18" charset="-127"/>
                <a:ea typeface="Pyunji R" panose="02030504000101010101" pitchFamily="18" charset="-127"/>
              </a:rPr>
              <a:t>태어났지만</a:t>
            </a:r>
            <a:r>
              <a:rPr lang="en-US" altLang="ko-KR" dirty="0">
                <a:solidFill>
                  <a:srgbClr val="FF0000"/>
                </a:solidFill>
                <a:latin typeface="Pyunji R" panose="02030504000101010101" pitchFamily="18" charset="-127"/>
                <a:ea typeface="Pyunji R" panose="02030504000101010101" pitchFamily="18" charset="-127"/>
              </a:rPr>
              <a:t>,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 도시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     예루살렘에서 자랐고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가말리엘 선생의 문하에서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- 3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안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나는 길리기아의 다소에서 </a:t>
            </a:r>
            <a:r>
              <a:rPr lang="ko-KR" altLang="en-US" dirty="0">
                <a:solidFill>
                  <a:srgbClr val="FF0000"/>
                </a:solidFill>
                <a:latin typeface="Pyunji R" panose="02030504000101010101" pitchFamily="18" charset="-127"/>
                <a:ea typeface="Pyunji R" panose="02030504000101010101" pitchFamily="18" charset="-127"/>
              </a:rPr>
              <a:t>태어나서</a:t>
            </a:r>
            <a:r>
              <a:rPr lang="en-US" altLang="ko-KR" dirty="0">
                <a:solidFill>
                  <a:srgbClr val="FF0000"/>
                </a:solidFill>
                <a:latin typeface="Pyunji R" panose="02030504000101010101" pitchFamily="18" charset="-127"/>
                <a:ea typeface="Pyunji R" panose="02030504000101010101" pitchFamily="18" charset="-127"/>
              </a:rPr>
              <a:t>,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 도시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다소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에서 자랐고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가말리엘 선생의 문하에서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대부분 학자들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안 지지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바울은 정확히 몇 살에 예루살렘에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온지 알 수 없으나 예루살렘에서 자랐다는 주장 지지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 책의 저자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3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안 지지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“</a:t>
            </a:r>
            <a:r>
              <a:rPr lang="el-GR" altLang="ko-KR" dirty="0">
                <a:solidFill>
                  <a:srgbClr val="FF0000"/>
                </a:solidFill>
                <a:latin typeface="SBL Greek" panose="02000000000000000000" pitchFamily="2" charset="0"/>
                <a:ea typeface="SBL Greek" panose="02000000000000000000" pitchFamily="2" charset="0"/>
              </a:rPr>
              <a:t>δὲ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를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solidFill>
                  <a:srgbClr val="FF0000"/>
                </a:solidFill>
                <a:latin typeface="Pyunji R" panose="02030504000101010101" pitchFamily="18" charset="-127"/>
                <a:ea typeface="Pyunji R" panose="02030504000101010101" pitchFamily="18" charset="-127"/>
              </a:rPr>
              <a:t>그러나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 해석함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219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양육과 교육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성장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다소에서 태어났고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다소에서 자라면서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13-15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세 사이문법 교육을 받음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예루살렘 이주 후 가말리엘 문하에서 랍비 교육을 받음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가말리엘이 초기 기독교 운동에 관대했던 점에 반해 바울은</a:t>
            </a:r>
            <a:b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반기독교 운동에 열성적이었음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.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이게 가능한가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? 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식견의 차이였을 뿐으로 볼 수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바울이 핍박한 그룹과 가말리엘이 말하는 그룹과 다를 수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가말리엘의 심적인 변화 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42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양육과 교육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바울이 그리스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 교육을 받았다는 증거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서신은 그리스 편지 형식을 사용하고 있고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70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인역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구약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성경의 헬라어 번역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 대한 지식을 가지고 있었음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성경 이외의 저자들의 글을 인용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17:28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에서 아라투스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(BC4)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시 인용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딛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1:12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에서 에피메니데스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(BC6)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시 인용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15:32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에서 메난더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(BC3)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희극 인용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고전 수사학 형식 사용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갈라디아서는 데모스테네스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(BC4)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같은 법률적 수사의 형식을 인용하고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교육 수준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초등교육을 받은 것은 확실하고 문법학교에 입학했을 것임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수사학자로서 훈련 받지는 않았을 것임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다소에서 문법학교 교육의 기초적인 훈련을 받았을 것임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07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바울과 로마제국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9C6D789-2552-5577-F1C4-D172247BB99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8457" r="28457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275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바울과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로마제국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가족은 어떻게 로마 시민권을 가질 수 있었을까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?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배경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 시민권 확장 정책이 진행되어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BC1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세기 중반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이탈리아 반도 전체 인구가 로마 시민이 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AD1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세기 중반 제국 전반에 걸쳐 상당수 시민권자가 있었음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AD212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 제국의 모든 자유 거주민들을 시민으로 만드는 칙령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 시민권 취득방법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해방된 노예에게 지급됨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군복무나 기타 다른 형태로 제국에 공헌할 때 지급됨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많은 돈을 들여 구입할 수 있었음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시민권을 가진 아버지로부터 상속 받을 수 있었음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02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바울과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로마제국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가족이 로마 시민권을 가질 수 있었던 경우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아버지나 할아버지가 천막제작 사업을 통해 로마제국에 공헌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친척 가운데 한 명이 시민권을 구입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AD212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 제국의 모든 자유 거주민들을 시민으로 만드는 칙령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 시민의 특권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기소와 재판의 권리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십자가형을 포함한 형벌에서 면제 등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황제에게 항소할 수 있는 권리를 가짐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황제가 아니라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황제가 선임한 재판관이 대신했을 가능성이 큼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86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바울과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로마제국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가족이 로마 시민권을 가질 수 있었던 경우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아버지나 할아버지가 천막제작 사업을 통해 로마제국에 공헌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친척 가운데 한 명이 시민권을 구입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AD212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 제국의 모든 자유 거주민들을 시민으로 만드는 칙령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바울이 예루살렘으로 이주했던 이유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디아스포라 유대인들은 주변 종교와 문화 환경에 영향 받음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이들에게 유대교는 다양한 방식으로 변형됐고 다른 종교에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의해 영향을 받았을 것임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다소에 있는 유대인들의 도덕적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종교적 방종을 인지했을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것이고 이것 때문에 예루살렘으로 가서 가말리엘 문하에서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바리새인이 되는 훈현을 받게 되었을 것임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623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바울의 직업과 초기     그리스도인들 사회계층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AE47FD8-8865-C945-2950-0D84D6A3F7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8180" r="2818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067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 직업과 초기 그리스도인들 사회계층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직업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기능공이나 가죽 노동자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18:3;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4:12;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살전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2:9)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천막 뿐만 아니라 배의 돛이나 다양한 전투 장비도 만듬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기술자로서 육체 노동자보다는 상위 계층이었을 것임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기술을 배우는 것이 그리스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 전반에 걸쳐서 유대인들에게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일반적이었음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기술을 배우는 방법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실습생으로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2-3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년을 보내야 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성인 시절 내내 그 직업을 계속해나감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바울에게 있어서 기술은 물질적 필요를 제공해줄 뿐만 아니라 선교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전략에도 매우 유용했음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선교여행에서 자신을 유지하는 방법과 사도적 신뢰성을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유지하는 방식으로 사용했음 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24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 직업과 초기 그리스도인들 사회계층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초기 그리스도인들의 사회 계층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매우 작은 비율의 부자들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가장 높은 위치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가장 큰 그룹은 가난한 사람들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매일의 삶을 해결하기 위한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것이 충분치 않았고 가장 밑바닥이었음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기능공과 같은 중간 계층도 있었음 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00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바울의 종교 민족적 배경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515B6D7-FD3B-E1E6-C24A-CB236E5B73D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1662" r="1166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648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 종교 민족적 배경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배경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빌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3:5-6)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난 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8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일만에 할례를 받음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이스라엘 혈통을 가짐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베냐민 지파에 속함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히브리 사람 가운데서도 히브리 사람이라고 주장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그리스어를 말하는 팔레스타인 유대인들과 셈족 언어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  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시리아어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를 모국어로 말하고 히브리어로 예배를 드릴 수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  있는 사람을 의미함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바리새파라고 규정함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혈통 중에 바리새파 사람이 있거나 자신이 가말리엘의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학생이었음을 의미함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78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 종교 민족적 배경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배경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빌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3:5-6)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열성적으로 교회를 박해했다고 함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박해는 팔레스타인 유대인 그리스도인들이 아니라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스테반과 같은 헬라파 유대인 그리스도인들이 대상이었음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다마스쿠스로 갔던 것도 헬라파 유대인 그리스도인들을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핍박하기 위함이었을 것임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율법의 의로는 흠잡힐 데가 없다고 주장함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율법이 요구하는 것을 행했고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능동적으로 율법에 순종하기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위해 노력했다는 의미임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92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바울의 회심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D52088DD-3299-C8E0-1B1F-8D8122B594F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30249" r="3024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9757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 회심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회심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9:3-6; 22:6-11; 26:12-18;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갈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1:16;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15:8)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누가는 각각의 에피소드를 보완하기 위해 문학적 테크닉 사용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9:3-6: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다마스쿠스로 가는 길에 어떤 일이 있었는지 요약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22:6-11: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유대 군중에 말할 때로 유대교적 정체성 강조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26:12-18: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유대교와 바울의 선교 사이의 연속성 시사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바울이 이방인의 사도로서 소명을 받았다는 확신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부활하신 주님을 보았고 그 음성도 들었음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 사건은 바울의 선교 사역에 권위를 부여함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66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바울과 예수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C45FF58-94A7-4BEA-F0E0-84D4FA3BA29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7674" r="1767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9464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바울과 예수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바울이 예수님께서 승천하시기 전에 만났을 가능성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바울과 예수님의 교차하는 생애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바울이 의도적으로 예수님을 만나지 않았다고 해도 우연히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만났을 가능성은 있음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진술 중에는 예수님을 안다는 사실이 포함됨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회심 사건에서 바울은 예수님께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주님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이라고 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주님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el-GR" altLang="ko-KR" dirty="0">
                <a:latin typeface="SBL Greek" panose="02000000000000000000" pitchFamily="2" charset="0"/>
                <a:ea typeface="SBL Greek" panose="02000000000000000000" pitchFamily="2" charset="0"/>
              </a:rPr>
              <a:t>κύριος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선생님의 공손한 표현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;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주인님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;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초자연적 존재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바울이 엎드려서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주님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이라고 하는 것으로 보아 바울은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자신이 예수님께 말하고 있다는 것을 인지하고 있었을 것임 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46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바울과 예수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네가 왜 나를 핍박하느냐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?”(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9:4)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바울이 핍박하는 사람은 그리스도인이 아니라 예수님임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헬라어 원본에서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나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를 맨 앞에 두어서 강조하고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바울과 함께 있던 사람들은 소리를 듣기는 했지만 아무 것도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볼 수 없었다고 함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9:7)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이는 바울이 무엇인가를 보았다는 의미임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바울이 듣고 있는 것은 육체에서 분리된 목소리가 아니라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부활하신 예수님의 목소리였음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 질문의 초점은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나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는 부활하신 예수님이라는 것임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57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바울과 예수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주님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누구십니까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?”(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9:5)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자신이 누구에게 말하고 있다는 것을 인식하고 있었음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 질문은 바울이 언젠가 만났던 사람과 지금 이 사람이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어떤 관계인지를 확인하고 있는 것임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초기 교회에서 사도는 예수님이 사역하시는 동안 예수님과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함께했고 예수님의 부활을 목격한 사람이어야 한다는 믿음이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있었던 것으로 보임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예수님의 사역에 함께하지 않았지만 부활하신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예수님을 목격했다는 점에서 사도로서 최소한의 조건을 갖춤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결론적으로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과거에 예수님을 인간으로 알고 있었다면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이제는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새롭고 영적인 방식으로 예수님을 알게 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1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사도행전과 사도 바울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1263B668-E843-A3C8-71D3-EF3EAC0E139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32448" r="32448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3817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사도행전과 사도 바울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사도행전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vs.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사도 바울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사도행전에서 바울은 본인이 개척한 교회에 관심을 가지지만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서신을 보내지는 않음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사도행전에서 바울은 회당을 통해 도시 선교를 수행하지만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서신서에서는 이런 내용이 전혀 나오지 않음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사도행전에서 바울은 연설을 통해 청중을 설득하지만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서신서에서는 말 주변이 변변하지 않다고 함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10:10)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사도행전에서 바울은 로마 시민권을 중요한 시점에서 적절히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사용하지만 서신서에서는 로마 시민권을 전혀 언급하지 않음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사도행전에서 바울은 자신의 사도권에 대해 언급하지 않으나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고린도 교회와 관련해서 자신의 사도권을 강조함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363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사도행전과 사도 바울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사도행전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vs.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사도 바울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사도행전 저자는 바울을 기독교 운동의 최전선의 선교사라는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점에 중점을 두고 있지만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다양한 교회 회중에게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편지를 쓰기 때문에 더 목회자의 모습으로 나타나기 때문임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사도행전과 바울 서신의 강조점이 다름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사도행전에서 바울은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로마와 접촉하기 때문에 시민권을 언급하는 것이 자연스러움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/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사도의 소명을 부인하지 않지만 이는 강조점은 아님  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신학적으로 서로 다른 강조점 존재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사도행전에서 바울은 자연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신학을 바탕으로 주장함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/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율법주의적 의식을 행함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896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사용자 지정">
  <a:themeElements>
    <a:clrScheme name="Custom 20">
      <a:dk1>
        <a:srgbClr val="000000"/>
      </a:dk1>
      <a:lt1>
        <a:srgbClr val="FFFFFF"/>
      </a:lt1>
      <a:dk2>
        <a:srgbClr val="CAD8D6"/>
      </a:dk2>
      <a:lt2>
        <a:srgbClr val="E7E6E6"/>
      </a:lt2>
      <a:accent1>
        <a:srgbClr val="7E8679"/>
      </a:accent1>
      <a:accent2>
        <a:srgbClr val="72292A"/>
      </a:accent2>
      <a:accent3>
        <a:srgbClr val="4A3A1C"/>
      </a:accent3>
      <a:accent4>
        <a:srgbClr val="E47D60"/>
      </a:accent4>
      <a:accent5>
        <a:srgbClr val="CEBBAF"/>
      </a:accent5>
      <a:accent6>
        <a:srgbClr val="E8DAC4"/>
      </a:accent6>
      <a:hlink>
        <a:srgbClr val="3968F6"/>
      </a:hlink>
      <a:folHlink>
        <a:srgbClr val="954F72"/>
      </a:folHlink>
    </a:clrScheme>
    <a:fontScheme name="Custom 23">
      <a:majorFont>
        <a:latin typeface="Baskerville Old Face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6410444_Win32" id="{34DEFA57-BE01-41D1-8D04-06181E608829}" vid="{17C47AF8-AF87-4801-95A4-F74EC5AABFD8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384BFC8-02DA-464F-AE97-4951BE47415C}">
  <ds:schemaRefs>
    <ds:schemaRef ds:uri="http://www.w3.org/XML/1998/namespace"/>
    <ds:schemaRef ds:uri="http://schemas.microsoft.com/sharepoint/v3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230e9df3-be65-4c73-a93b-d1236ebd677e"/>
    <ds:schemaRef ds:uri="http://schemas.microsoft.com/office/2006/documentManagement/types"/>
    <ds:schemaRef ds:uri="http://purl.org/dc/dcmitype/"/>
    <ds:schemaRef ds:uri="71af3243-3dd4-4a8d-8c0d-dd76da1f02a5"/>
    <ds:schemaRef ds:uri="16c05727-aa75-4e4a-9b5f-8a80a1165891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1E6BC5B-F32E-483D-A6CB-100D6BCB78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9915FD3-F777-4046-A12C-BE3860E324B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{E7CF1A03-F90D-4D9B-98A9-6035A3A87A61}TF6ca04e33-feaa-4cf5-9b27-d56362f12ac01a81ad39_win32-0778a340a8b7</Template>
  <TotalTime>12842</TotalTime>
  <Words>2243</Words>
  <Application>Microsoft Office PowerPoint</Application>
  <PresentationFormat>Widescreen</PresentationFormat>
  <Paragraphs>257</Paragraphs>
  <Slides>34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5" baseType="lpstr">
      <vt:lpstr>HYPMokGak-Bold</vt:lpstr>
      <vt:lpstr>HYPost-Medium</vt:lpstr>
      <vt:lpstr>Magic R</vt:lpstr>
      <vt:lpstr>Malgun Gothic</vt:lpstr>
      <vt:lpstr>Pyunji R</vt:lpstr>
      <vt:lpstr>Yet R</vt:lpstr>
      <vt:lpstr>Arial</vt:lpstr>
      <vt:lpstr>Calibri</vt:lpstr>
      <vt:lpstr>Gill Sans Nova Light</vt:lpstr>
      <vt:lpstr>SBL Greek</vt:lpstr>
      <vt:lpstr>사용자 지정</vt:lpstr>
      <vt:lpstr>옥중서신 (Prison Epistles)</vt:lpstr>
      <vt:lpstr>초기 교회에 바울의 위상</vt:lpstr>
      <vt:lpstr>바울의 위상</vt:lpstr>
      <vt:lpstr>바울의 외모</vt:lpstr>
      <vt:lpstr>바울의 외모</vt:lpstr>
      <vt:lpstr>바울의 외모</vt:lpstr>
      <vt:lpstr>바울의 양육과 교육</vt:lpstr>
      <vt:lpstr>바울의 양육과 교육</vt:lpstr>
      <vt:lpstr>바울의 양육과 교육</vt:lpstr>
      <vt:lpstr>바울의 양육과 교육</vt:lpstr>
      <vt:lpstr>바울의 양육과 교육</vt:lpstr>
      <vt:lpstr>바울의 양육과 교육</vt:lpstr>
      <vt:lpstr>바울의 양육과 교육</vt:lpstr>
      <vt:lpstr>바울의 양육과 교육</vt:lpstr>
      <vt:lpstr>바울의 양육과 교육</vt:lpstr>
      <vt:lpstr>바울과 로마제국</vt:lpstr>
      <vt:lpstr>바울과 로마제국</vt:lpstr>
      <vt:lpstr>바울과 로마제국</vt:lpstr>
      <vt:lpstr>바울과 로마제국</vt:lpstr>
      <vt:lpstr>바울의 직업과 초기     그리스도인들 사회계층</vt:lpstr>
      <vt:lpstr>바울의 직업과 초기 그리스도인들 사회계층</vt:lpstr>
      <vt:lpstr>바울의 직업과 초기 그리스도인들 사회계층</vt:lpstr>
      <vt:lpstr>바울의 종교 민족적 배경</vt:lpstr>
      <vt:lpstr>바울의 종교 민족적 배경</vt:lpstr>
      <vt:lpstr>바울의 종교 민족적 배경</vt:lpstr>
      <vt:lpstr>바울의 회심</vt:lpstr>
      <vt:lpstr>바울의 회심</vt:lpstr>
      <vt:lpstr>바울과 예수</vt:lpstr>
      <vt:lpstr>바울과 예수</vt:lpstr>
      <vt:lpstr>바울과 예수</vt:lpstr>
      <vt:lpstr>바울과 예수</vt:lpstr>
      <vt:lpstr>사도행전과 사도 바울</vt:lpstr>
      <vt:lpstr>사도행전과 사도 바울</vt:lpstr>
      <vt:lpstr>사도행전과 사도 바울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Caleb Ann</dc:creator>
  <cp:lastModifiedBy>Caleb Ann</cp:lastModifiedBy>
  <cp:revision>18</cp:revision>
  <cp:lastPrinted>2026-06-10T19:50:56Z</cp:lastPrinted>
  <dcterms:created xsi:type="dcterms:W3CDTF">2026-06-05T11:27:37Z</dcterms:created>
  <dcterms:modified xsi:type="dcterms:W3CDTF">2026-06-20T22:53:17Z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