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53" r:id="rId5"/>
    <p:sldId id="329" r:id="rId6"/>
    <p:sldId id="357" r:id="rId7"/>
    <p:sldId id="358" r:id="rId8"/>
    <p:sldId id="331" r:id="rId9"/>
    <p:sldId id="345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8" r:id="rId19"/>
    <p:sldId id="369" r:id="rId20"/>
    <p:sldId id="347" r:id="rId21"/>
    <p:sldId id="352" r:id="rId22"/>
    <p:sldId id="370" r:id="rId23"/>
    <p:sldId id="371" r:id="rId24"/>
    <p:sldId id="372" r:id="rId25"/>
    <p:sldId id="373" r:id="rId26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9" autoAdjust="0"/>
    <p:restoredTop sz="94966" autoAdjust="0"/>
  </p:normalViewPr>
  <p:slideViewPr>
    <p:cSldViewPr snapToGrid="0">
      <p:cViewPr varScale="1">
        <p:scale>
          <a:sx n="95" d="100"/>
          <a:sy n="95" d="100"/>
        </p:scale>
        <p:origin x="66" y="1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2A5AE42-7DC1-8140-9B13-146984FDEF22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8F75F72-8950-AF4F-9381-1D26FB547EA1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910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69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34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19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584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71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8176" y="1463040"/>
            <a:ext cx="6327648" cy="2180543"/>
          </a:xfrm>
          <a:noFill/>
        </p:spPr>
        <p:txBody>
          <a:bodyPr rtlCol="0"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11096" y="3995928"/>
            <a:ext cx="5321808" cy="824404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>
            <a:lvl1pPr>
              <a:defRPr sz="40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32" name="내용 개체 틀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9048" y="2962656"/>
            <a:ext cx="5385816" cy="27066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buClr>
                <a:srgbClr val="73292A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rgbClr val="73292A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 descr="텍스트가 포함된 그림&#10;&#10;자동 생성된 설명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81912" y="2185416"/>
            <a:ext cx="9052560" cy="2487168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92" y="722376"/>
            <a:ext cx="6419088" cy="2350008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3" name="부제목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079" y="3931920"/>
            <a:ext cx="6419088" cy="1389888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텍스트가 포함된 그림&#10;&#10;자동 생성된 설명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래픽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724144" y="1536192"/>
            <a:ext cx="5696712" cy="3758184"/>
          </a:xfrm>
        </p:spPr>
        <p:txBody>
          <a:bodyPr rtlCol="0">
            <a:normAutofit/>
          </a:bodyPr>
          <a:lstStyle>
            <a:lvl1pPr>
              <a:spcAft>
                <a:spcPts val="600"/>
              </a:spcAft>
              <a:buClr>
                <a:schemeClr val="accent2"/>
              </a:buClr>
              <a:defRPr sz="22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>
              <a:buClr>
                <a:schemeClr val="accent2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>
              <a:buClr>
                <a:schemeClr val="accent2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>
              <a:buClr>
                <a:schemeClr val="accent2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>
              <a:buClr>
                <a:schemeClr val="accent2"/>
              </a:buClr>
              <a:defRPr sz="14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부제목이 있는 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7048" y="2276856"/>
            <a:ext cx="9144000" cy="1508760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7048" y="3858768"/>
            <a:ext cx="9144000" cy="841248"/>
          </a:xfrm>
          <a:noFill/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39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84264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래픽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1584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685800"/>
            <a:ext cx="5276088" cy="1563624"/>
          </a:xfrm>
        </p:spPr>
        <p:txBody>
          <a:bodyPr rtlCol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0" name="내용 개체 틀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2688" y="2697480"/>
            <a:ext cx="5276088" cy="348386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래픽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3792" y="557784"/>
            <a:ext cx="6419088" cy="1929384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93792" y="3328416"/>
            <a:ext cx="6419088" cy="2441448"/>
          </a:xfrm>
        </p:spPr>
        <p:txBody>
          <a:bodyPr rtlCol="0">
            <a:normAutofit/>
          </a:bodyPr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 descr="텍스트가 포함된 그림&#10;&#10;자동 생성된 설명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770632"/>
            <a:ext cx="2487168" cy="3502152"/>
          </a:xfrm>
        </p:spPr>
        <p:txBody>
          <a:bodyPr lIns="91440" rIns="91440" rtlCol="0">
            <a:normAutofit/>
          </a:bodyPr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5616" y="2770632"/>
            <a:ext cx="7571232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432304"/>
            <a:ext cx="6163056" cy="3739896"/>
          </a:xfrm>
        </p:spPr>
        <p:txBody>
          <a:bodyPr lIns="91440" rIns="91440" rtlCol="0">
            <a:normAutofit/>
          </a:bodyPr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424928" y="2441448"/>
            <a:ext cx="4169664" cy="3703320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1248" y="2770632"/>
            <a:ext cx="10515600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632" y="822960"/>
            <a:ext cx="6327648" cy="2221992"/>
          </a:xfrm>
          <a:noFill/>
        </p:spPr>
        <p:txBody>
          <a:bodyPr rtlCol="0"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rtlCol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altLang="ko-KR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Gill Sans Nova Light" panose="020F0302020204030204" pitchFamily="34" charset="0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6140" y="6356350"/>
            <a:ext cx="7848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76" r:id="rId4"/>
    <p:sldLayoutId id="2147483678" r:id="rId5"/>
    <p:sldLayoutId id="2147483684" r:id="rId6"/>
    <p:sldLayoutId id="2147483677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꽃다발">
            <a:extLst>
              <a:ext uri="{FF2B5EF4-FFF2-40B4-BE49-F238E27FC236}">
                <a16:creationId xmlns:a16="http://schemas.microsoft.com/office/drawing/2014/main" id="{2E09DD34-43D4-3713-535D-7E9D95D3F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333" y="1463040"/>
            <a:ext cx="6789334" cy="218054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옥중서신 </a:t>
            </a:r>
            <a:r>
              <a:rPr lang="en-US" altLang="ko-KR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(</a:t>
            </a:r>
            <a:r>
              <a:rPr lang="en-US" altLang="ko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Prison Epistles)</a:t>
            </a:r>
            <a:endParaRPr lang="ko" sz="3600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제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1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강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– 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자기 소개 및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Syllabus 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소개</a:t>
            </a:r>
            <a:r>
              <a:rPr lang="ko" dirty="0"/>
              <a:t>​</a:t>
            </a: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9318DF20-A4C4-3800-A69E-4E11F5A11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15117" y="3822700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배지 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053B63A-99EB-DBC1-DE80-E5E5214E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728" y="368187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자기소개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9048" y="2962656"/>
            <a:ext cx="5385816" cy="2706624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rtl="0"/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이    름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: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안광문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(Caleb Ann)</a:t>
            </a:r>
          </a:p>
          <a:p>
            <a:pPr rtl="0"/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 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생년월일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: 1966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년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3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월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14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일 </a:t>
            </a:r>
          </a:p>
          <a:p>
            <a:pPr rtl="0"/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 출생도시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: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대한민국 서울</a:t>
            </a:r>
          </a:p>
          <a:p>
            <a:pPr rtl="0"/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 가족사항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: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아내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정혜정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),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장녀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슬기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),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차녀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시온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 </a:t>
            </a:r>
          </a:p>
          <a:p>
            <a:pPr rtl="0"/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 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주    소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: 3300 </a:t>
            </a:r>
            <a:r>
              <a:rPr lang="en-US" altLang="ko-KR" dirty="0" err="1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Marilanda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 Rd. </a:t>
            </a:r>
            <a:r>
              <a:rPr lang="en-US" altLang="ko-KR" dirty="0" err="1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Mckinney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, TX 75071</a:t>
            </a:r>
          </a:p>
          <a:p>
            <a:pPr rtl="0"/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 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전화번호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: 469-684-0037</a:t>
            </a:r>
          </a:p>
          <a:p>
            <a:pPr rtl="0"/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 E-mail Address: calebann1111@gmail.com</a:t>
            </a:r>
            <a:endParaRPr lang="ko" dirty="0">
              <a:latin typeface="HYShortSamul-Medium" panose="02030600000101010101" pitchFamily="18" charset="-127"/>
              <a:ea typeface="HYShortSamul-Medium" panose="02030600000101010101" pitchFamily="18" charset="-127"/>
            </a:endParaRPr>
          </a:p>
          <a:p>
            <a:pPr rtl="0"/>
            <a:endParaRPr lang="en-US" dirty="0">
              <a:latin typeface="HYShortSamul-Medium" panose="02030600000101010101" pitchFamily="18" charset="-127"/>
              <a:ea typeface="HYShortSamul-Medium" panose="02030600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E1BC27E-ED02-E738-1B43-E66F422BD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>
              <a:latin typeface="HYPost-Medium" panose="02030600000101010101" pitchFamily="18" charset="-127"/>
              <a:ea typeface="HYPost-Medium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902A7C2-1D63-EFD6-869B-2F167F966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t>2</a:t>
            </a:fld>
            <a:endParaRPr lang="en-US" dirty="0"/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2EDF6B28-41D1-3F7E-93CA-DEA77AD635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4846" r="248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4599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자기소개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9048" y="2962656"/>
            <a:ext cx="5385816" cy="2706624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rtl="0"/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1985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년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2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월 숭문고등학교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서울 마포구 대흥동 소재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졸업</a:t>
            </a:r>
          </a:p>
          <a:p>
            <a:pPr rtl="0"/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1992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년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8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월 고려대학교 화학과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서울 성북구 안암동 소재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졸업</a:t>
            </a:r>
          </a:p>
          <a:p>
            <a:pPr rtl="0"/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2005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년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7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월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Oklahoma City University (Oklahoma City, Oklahoma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소재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 MBA (Finance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전공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과정 졸업</a:t>
            </a:r>
          </a:p>
          <a:p>
            <a:pPr rtl="0"/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2010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년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5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월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Southwestern Baptist Theological Seminary (Fort Worth, Texas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소재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목회학 석사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(M.Div.)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과정 졸업</a:t>
            </a:r>
            <a:endParaRPr lang="ko" dirty="0">
              <a:latin typeface="HYShortSamul-Medium" panose="02030600000101010101" pitchFamily="18" charset="-127"/>
              <a:ea typeface="HYShortSamul-Medium" panose="02030600000101010101" pitchFamily="18" charset="-127"/>
            </a:endParaRPr>
          </a:p>
          <a:p>
            <a:pPr rtl="0"/>
            <a:endParaRPr lang="en-US" dirty="0">
              <a:latin typeface="HYShortSamul-Medium" panose="02030600000101010101" pitchFamily="18" charset="-127"/>
              <a:ea typeface="HYShortSamul-Medium" panose="02030600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E1BC27E-ED02-E738-1B43-E66F422BD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>
              <a:latin typeface="HYPost-Medium" panose="02030600000101010101" pitchFamily="18" charset="-127"/>
              <a:ea typeface="HYPost-Medium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902A7C2-1D63-EFD6-869B-2F167F966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t>3</a:t>
            </a:fld>
            <a:endParaRPr lang="en-US" dirty="0"/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2EDF6B28-41D1-3F7E-93CA-DEA77AD635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4846" r="248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54324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자기소개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9048" y="2962656"/>
            <a:ext cx="5385816" cy="270662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rtl="0"/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2013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년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5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월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Dallas Baptist University (Dallas, Texas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소재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교육학 박사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(Ed. D.)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과정수료</a:t>
            </a:r>
          </a:p>
          <a:p>
            <a:pPr rtl="0"/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2023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년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12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월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Midwestern Baptist Theological Seminary (Kansas City, Missouri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소재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 Biblical Studies PhD.</a:t>
            </a:r>
          </a:p>
          <a:p>
            <a:pPr rtl="0"/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  [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논문 제목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: 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에베소서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2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장의 “하나님의 가족 </a:t>
            </a:r>
            <a:r>
              <a:rPr lang="en-US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(</a:t>
            </a:r>
            <a:r>
              <a:rPr lang="el-GR" altLang="ko-KR" dirty="0">
                <a:latin typeface="SBL Greek" panose="02000000000000000000" pitchFamily="2" charset="0"/>
                <a:ea typeface="SBL Greek" panose="02000000000000000000" pitchFamily="2" charset="0"/>
              </a:rPr>
              <a:t>οἰκεῖοι τοῦ Θεοῦ</a:t>
            </a:r>
            <a:r>
              <a:rPr lang="el-GR" altLang="ko-KR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)”</a:t>
            </a:r>
            <a:r>
              <a:rPr lang="ko-KR" altLang="en-US" dirty="0">
                <a:latin typeface="HYShortSamul-Medium" panose="02030600000101010101" pitchFamily="18" charset="-127"/>
                <a:ea typeface="HYShortSamul-Medium" panose="02030600000101010101" pitchFamily="18" charset="-127"/>
              </a:rPr>
              <a:t>으로서의 교회 본질 연구</a:t>
            </a:r>
            <a:endParaRPr lang="en-US" dirty="0">
              <a:latin typeface="HYShortSamul-Medium" panose="02030600000101010101" pitchFamily="18" charset="-127"/>
              <a:ea typeface="HYShortSamul-Medium" panose="02030600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E1BC27E-ED02-E738-1B43-E66F422BD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>
              <a:latin typeface="HYPost-Medium" panose="02030600000101010101" pitchFamily="18" charset="-127"/>
              <a:ea typeface="HYPost-Medium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902A7C2-1D63-EFD6-869B-2F167F966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t>4</a:t>
            </a:fld>
            <a:endParaRPr lang="en-US" dirty="0"/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2EDF6B28-41D1-3F7E-93CA-DEA77AD635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4846" r="248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8713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en-US" altLang="ko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Syllabus </a:t>
            </a:r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소개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B7E36BB0-CA4B-31A0-D486-AA83A202042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8457" r="2845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73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학과 설명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24144" y="1536192"/>
            <a:ext cx="5696712" cy="3758184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옥중서신은 사도 바울이 감옥에 갇힌 상황에서도 교회와 성도들을 향해 보낸 편지들로 고난 속에서도 복음의 소망과 신앙의 지혜를 전해 준다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과목은 에베소서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빌립보서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골로새서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빌레몬서를 중심으로 바울 신학과 목회적 메시지를 살펴보며 오늘의 신앙과 교회 생활에 적용하는 데 그 목적을 둔다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424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과목 목표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24144" y="1536192"/>
            <a:ext cx="5696712" cy="3758184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학생들이 바울 사상과 바울 서신의 핵심주제를 정리할 수 있도록 돕는다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 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학생들이 옥중서신을 구성하는 에베소서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빌립보서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골로새서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빌레몬서에 대해서 유기적으로 연결할 수 있도록 돕는다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학생들이 옥중서신의 각 서신서에 대해 학습하고 이를 적용할 수 있도록 돕는다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</a:t>
            </a:r>
          </a:p>
          <a:p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204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도서 소개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07233F48-21B5-57E2-15ED-D26EA13BC03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6898" r="689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85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DF328A4-F363-B6A4-C628-6816AA611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11" y="0"/>
            <a:ext cx="4437889" cy="6858000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24144" y="1536192"/>
            <a:ext cx="5696712" cy="3758184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ko-KR" altLang="en-US" sz="4400" dirty="0">
                <a:latin typeface="Yet R" panose="02030504000101010101" pitchFamily="18" charset="-127"/>
                <a:ea typeface="Yet R" panose="02030504000101010101" pitchFamily="18" charset="-127"/>
              </a:rPr>
              <a:t>필수 도서</a:t>
            </a:r>
            <a:endParaRPr lang="en-US" altLang="ko-KR" sz="4400" dirty="0">
              <a:latin typeface="Yet R" panose="02030504000101010101" pitchFamily="18" charset="-127"/>
              <a:ea typeface="Yet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Porter, Stanley E.,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「바울 서신 연구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 바울의 생애와 사상」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임재승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조명훈 역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서울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새물결플러스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2023).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680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24144" y="1536192"/>
            <a:ext cx="5696712" cy="3758184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ko-KR" altLang="en-US" sz="4400" dirty="0">
                <a:latin typeface="Yet R" panose="02030504000101010101" pitchFamily="18" charset="-127"/>
                <a:ea typeface="Yet R" panose="02030504000101010101" pitchFamily="18" charset="-127"/>
              </a:rPr>
              <a:t>참고 도서</a:t>
            </a:r>
            <a:endParaRPr lang="en-US" altLang="ko-KR" sz="4400" dirty="0">
              <a:latin typeface="Yet R" panose="02030504000101010101" pitchFamily="18" charset="-127"/>
              <a:ea typeface="Yet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김수흥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「옥중서신 주해」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파주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도서출판 언약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2024).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10</a:t>
            </a:fld>
            <a:endParaRPr lang="en-US" dirty="0"/>
          </a:p>
        </p:txBody>
      </p:sp>
      <p:pic>
        <p:nvPicPr>
          <p:cNvPr id="3074" name="Picture 2" descr="옥중서신 주해">
            <a:extLst>
              <a:ext uri="{FF2B5EF4-FFF2-40B4-BE49-F238E27FC236}">
                <a16:creationId xmlns:a16="http://schemas.microsoft.com/office/drawing/2014/main" id="{E0C9F753-FD9A-6BD3-F247-25C7D249B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5" y="-13716"/>
            <a:ext cx="4714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310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24144" y="1536192"/>
            <a:ext cx="5696712" cy="3758184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ko-KR" altLang="en-US" sz="4400" dirty="0">
                <a:latin typeface="Yet R" panose="02030504000101010101" pitchFamily="18" charset="-127"/>
                <a:ea typeface="Yet R" panose="02030504000101010101" pitchFamily="18" charset="-127"/>
              </a:rPr>
              <a:t>참고 도서</a:t>
            </a:r>
            <a:endParaRPr lang="en-US" altLang="ko-KR" sz="4400" dirty="0">
              <a:latin typeface="Yet R" panose="02030504000101010101" pitchFamily="18" charset="-127"/>
              <a:ea typeface="Yet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류호정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 에베소서 빌립보서 골로새서 빌레몬서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(NIV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성경전문해설서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」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서울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도서출판 영성네트워크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2013).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11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86FE9F-7471-F7C6-52E1-99C08B19D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31" y="242887"/>
            <a:ext cx="436245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861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24144" y="1536192"/>
            <a:ext cx="5696712" cy="3758184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ko-KR" altLang="en-US" sz="4400" dirty="0">
                <a:latin typeface="Yet R" panose="02030504000101010101" pitchFamily="18" charset="-127"/>
                <a:ea typeface="Yet R" panose="02030504000101010101" pitchFamily="18" charset="-127"/>
              </a:rPr>
              <a:t>참고 도서</a:t>
            </a:r>
            <a:endParaRPr lang="en-US" altLang="ko-KR" sz="4400" dirty="0">
              <a:latin typeface="Yet R" panose="02030504000101010101" pitchFamily="18" charset="-127"/>
              <a:ea typeface="Yet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Gorman, Michael J.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「신학적 방법을 적용한 새로운 바울연구개론」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소기천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심상법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윤철원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장동수 역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서울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대한기독교서회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2015).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B3B555-EAA7-DA06-C39B-1690E496E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914"/>
            <a:ext cx="4828032" cy="627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17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24144" y="1536192"/>
            <a:ext cx="5696712" cy="3758184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ko-KR" altLang="en-US" sz="4400" dirty="0">
                <a:latin typeface="Yet R" panose="02030504000101010101" pitchFamily="18" charset="-127"/>
                <a:ea typeface="Yet R" panose="02030504000101010101" pitchFamily="18" charset="-127"/>
              </a:rPr>
              <a:t>참고 도서</a:t>
            </a:r>
            <a:endParaRPr lang="en-US" altLang="ko-KR" sz="4400" dirty="0">
              <a:latin typeface="Yet R" panose="02030504000101010101" pitchFamily="18" charset="-127"/>
              <a:ea typeface="Yet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Schreiner, Thomas R.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「바울 서신 석의 방법론」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이승호 역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서울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기독교문서선교회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2017).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13</a:t>
            </a:fld>
            <a:endParaRPr lang="en-US" dirty="0"/>
          </a:p>
        </p:txBody>
      </p:sp>
      <p:pic>
        <p:nvPicPr>
          <p:cNvPr id="6146" name="Picture 2" descr="바울서신 석의 방법론">
            <a:extLst>
              <a:ext uri="{FF2B5EF4-FFF2-40B4-BE49-F238E27FC236}">
                <a16:creationId xmlns:a16="http://schemas.microsoft.com/office/drawing/2014/main" id="{D4F24A5C-0254-C322-8667-788F3A413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3" y="-13716"/>
            <a:ext cx="4678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144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평가 및 과제물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D5778413-6FBA-877C-3BD2-3343DE7179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6327" r="1632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69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출석 및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 수업참여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(40%)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24144" y="1536192"/>
            <a:ext cx="5696712" cy="3758184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수업 시간의 모든 강의와 알림 사항 모두를 잘 숙지하고 이행해야 한다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 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출석과 학습 토론에 적극적으로 참여한 학생은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40%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까지 성적을 받을 수 있다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03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학기말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과제 발표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(60%)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24144" y="1536192"/>
            <a:ext cx="5696712" cy="3758184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학기말 과제 발표는 아래의 주제 중에서 하나를 선택해서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Power Point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를 사용해서 준비하고 발표한다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 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주관적인 논증을 피하고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논증의 근거를 교과서나 참고 문헌을 사용하여 논리적으로 설명해야 한다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주제는 아래와 같다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.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332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8270AC-601F-D537-3460-3FE09CC6A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학기말 과제발표 주제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4593D07-3857-8A04-606E-258D1E9908D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7" y="2523744"/>
            <a:ext cx="9829097" cy="3083236"/>
          </a:xfrm>
        </p:spPr>
        <p:txBody>
          <a:bodyPr rtlCol="0">
            <a:noAutofit/>
          </a:bodyPr>
          <a:lstStyle/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ko-KR" altLang="en-US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옥중서신 전체에 나타나는 “고난과 기쁨”의 신학 비교 정리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ko-KR" altLang="en-US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옥중서신에서 바울의 “연합” 사상의 전개 및 발전 비교 정리  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ko-KR" altLang="en-US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옥중서신에 나타난 기도문 분석을 통한 그 신학적 특징과 현대 신앙생활에 적용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ko-KR" altLang="en-US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에베소서에 나타난 “교회론”의 핵심 개념과 오늘날 교회에 주는 적용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ko-KR" altLang="en-US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빌립보서 </a:t>
            </a:r>
            <a:r>
              <a:rPr lang="en-US" altLang="ko-KR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2</a:t>
            </a:r>
            <a:r>
              <a:rPr lang="ko-KR" altLang="en-US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장의 “그리스도의 찬가”가 기독론에 미치는 신학적 의미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ko-KR" altLang="en-US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골로새서에서 나오는 “그리스도의 탁월성”을 통한 당시 이단 사상에 대한 대응 분석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ko-KR" altLang="en-US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빌레몬서를 통한 초기 교회의 사회적 관계 </a:t>
            </a:r>
            <a:r>
              <a:rPr lang="en-US" altLang="ko-KR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특히 노예제도</a:t>
            </a:r>
            <a:r>
              <a:rPr lang="en-US" altLang="ko-KR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r>
              <a:rPr lang="ko-KR" altLang="en-US" sz="2200" dirty="0">
                <a:latin typeface="Pyunji R" panose="02030504000101010101" pitchFamily="18" charset="-127"/>
                <a:ea typeface="Pyunji R" panose="02030504000101010101" pitchFamily="18" charset="-127"/>
              </a:rPr>
              <a:t>에 대한 복음적 접근</a:t>
            </a:r>
            <a:endParaRPr lang="en-US" sz="2200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D66D170-AC52-72BE-0CB6-F9F504A3D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ko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746466F-9F24-C34E-BBA6-2CB9430552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343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FE0DBD-0B2D-6832-A30D-1A7031851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solidFill>
                  <a:schemeClr val="bg1"/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학점 평가</a:t>
            </a:r>
            <a:endParaRPr lang="en-US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55A5A04-AC5B-B4F0-7404-47D8B3C743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ko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F5138A-B125-D716-1DF1-A12D0FBDFA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18</a:t>
            </a:fld>
            <a:endParaRPr lang="en-US" dirty="0"/>
          </a:p>
        </p:txBody>
      </p:sp>
      <p:graphicFrame>
        <p:nvGraphicFramePr>
          <p:cNvPr id="6" name="표 개체 틀 3">
            <a:extLst>
              <a:ext uri="{FF2B5EF4-FFF2-40B4-BE49-F238E27FC236}">
                <a16:creationId xmlns:a16="http://schemas.microsoft.com/office/drawing/2014/main" id="{FCA28DE6-C101-C79F-9EA4-ADCD87209AD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35147163"/>
              </p:ext>
            </p:extLst>
          </p:nvPr>
        </p:nvGraphicFramePr>
        <p:xfrm>
          <a:off x="1082535" y="2770188"/>
          <a:ext cx="9719443" cy="1697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5811">
                  <a:extLst>
                    <a:ext uri="{9D8B030D-6E8A-4147-A177-3AD203B41FA5}">
                      <a16:colId xmlns:a16="http://schemas.microsoft.com/office/drawing/2014/main" val="2382218087"/>
                    </a:ext>
                  </a:extLst>
                </a:gridCol>
                <a:gridCol w="2245355">
                  <a:extLst>
                    <a:ext uri="{9D8B030D-6E8A-4147-A177-3AD203B41FA5}">
                      <a16:colId xmlns:a16="http://schemas.microsoft.com/office/drawing/2014/main" val="3953468724"/>
                    </a:ext>
                  </a:extLst>
                </a:gridCol>
                <a:gridCol w="3798277">
                  <a:extLst>
                    <a:ext uri="{9D8B030D-6E8A-4147-A177-3AD203B41FA5}">
                      <a16:colId xmlns:a16="http://schemas.microsoft.com/office/drawing/2014/main" val="4277526474"/>
                    </a:ext>
                  </a:extLst>
                </a:gridCol>
              </a:tblGrid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평가 항목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배점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참고사항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7107962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출석과 수업참여도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40%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질문 및 토론에 적극 참여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1386868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학기말 과제 발표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60%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가이드 참조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26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775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FE0DBD-0B2D-6832-A30D-1A7031851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solidFill>
                  <a:schemeClr val="bg1"/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학업 일정</a:t>
            </a:r>
            <a:endParaRPr lang="en-US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55A5A04-AC5B-B4F0-7404-47D8B3C743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ko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F5138A-B125-D716-1DF1-A12D0FBDFA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19</a:t>
            </a:fld>
            <a:endParaRPr lang="en-US" dirty="0"/>
          </a:p>
        </p:txBody>
      </p:sp>
      <p:graphicFrame>
        <p:nvGraphicFramePr>
          <p:cNvPr id="6" name="표 개체 틀 3">
            <a:extLst>
              <a:ext uri="{FF2B5EF4-FFF2-40B4-BE49-F238E27FC236}">
                <a16:creationId xmlns:a16="http://schemas.microsoft.com/office/drawing/2014/main" id="{FCA28DE6-C101-C79F-9EA4-ADCD87209AD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7903738"/>
              </p:ext>
            </p:extLst>
          </p:nvPr>
        </p:nvGraphicFramePr>
        <p:xfrm>
          <a:off x="1082535" y="2770188"/>
          <a:ext cx="9719443" cy="2829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5210">
                  <a:extLst>
                    <a:ext uri="{9D8B030D-6E8A-4147-A177-3AD203B41FA5}">
                      <a16:colId xmlns:a16="http://schemas.microsoft.com/office/drawing/2014/main" val="2382218087"/>
                    </a:ext>
                  </a:extLst>
                </a:gridCol>
                <a:gridCol w="3315956">
                  <a:extLst>
                    <a:ext uri="{9D8B030D-6E8A-4147-A177-3AD203B41FA5}">
                      <a16:colId xmlns:a16="http://schemas.microsoft.com/office/drawing/2014/main" val="3953468724"/>
                    </a:ext>
                  </a:extLst>
                </a:gridCol>
                <a:gridCol w="3798277">
                  <a:extLst>
                    <a:ext uri="{9D8B030D-6E8A-4147-A177-3AD203B41FA5}">
                      <a16:colId xmlns:a16="http://schemas.microsoft.com/office/drawing/2014/main" val="4277526474"/>
                    </a:ext>
                  </a:extLst>
                </a:gridCol>
              </a:tblGrid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수업 일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학습 내용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비고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7107962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1 (08/24)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자기 소개 및 </a:t>
                      </a:r>
                      <a:r>
                        <a:rPr lang="en-US" altLang="ko-KR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Syllabus </a:t>
                      </a:r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설명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1386868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2 (08/31)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성경의 구조 및 옥중서신의 위치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26418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3 (09/07)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NA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- Labor Day </a:t>
                      </a:r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휴강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3220134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4 (09/14)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바울의 사역 연대기와 투옥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0495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982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FE0DBD-0B2D-6832-A30D-1A7031851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solidFill>
                  <a:schemeClr val="bg1"/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학업 일정</a:t>
            </a:r>
            <a:endParaRPr lang="en-US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55A5A04-AC5B-B4F0-7404-47D8B3C743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ko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F5138A-B125-D716-1DF1-A12D0FBDFA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20</a:t>
            </a:fld>
            <a:endParaRPr lang="en-US" dirty="0"/>
          </a:p>
        </p:txBody>
      </p:sp>
      <p:graphicFrame>
        <p:nvGraphicFramePr>
          <p:cNvPr id="6" name="표 개체 틀 3">
            <a:extLst>
              <a:ext uri="{FF2B5EF4-FFF2-40B4-BE49-F238E27FC236}">
                <a16:creationId xmlns:a16="http://schemas.microsoft.com/office/drawing/2014/main" id="{FCA28DE6-C101-C79F-9EA4-ADCD87209AD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41283589"/>
              </p:ext>
            </p:extLst>
          </p:nvPr>
        </p:nvGraphicFramePr>
        <p:xfrm>
          <a:off x="1082535" y="2770188"/>
          <a:ext cx="9719443" cy="2829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5210">
                  <a:extLst>
                    <a:ext uri="{9D8B030D-6E8A-4147-A177-3AD203B41FA5}">
                      <a16:colId xmlns:a16="http://schemas.microsoft.com/office/drawing/2014/main" val="2382218087"/>
                    </a:ext>
                  </a:extLst>
                </a:gridCol>
                <a:gridCol w="3315956">
                  <a:extLst>
                    <a:ext uri="{9D8B030D-6E8A-4147-A177-3AD203B41FA5}">
                      <a16:colId xmlns:a16="http://schemas.microsoft.com/office/drawing/2014/main" val="3953468724"/>
                    </a:ext>
                  </a:extLst>
                </a:gridCol>
                <a:gridCol w="3798277">
                  <a:extLst>
                    <a:ext uri="{9D8B030D-6E8A-4147-A177-3AD203B41FA5}">
                      <a16:colId xmlns:a16="http://schemas.microsoft.com/office/drawing/2014/main" val="4277526474"/>
                    </a:ext>
                  </a:extLst>
                </a:gridCol>
              </a:tblGrid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수업 일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학습 내용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비고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7107962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5 (09/21)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NA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- Vietnam Class</a:t>
                      </a:r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로 날짜 변경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1386868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6 (09/28)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바울의 사상과 서신서의 핵심주제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26418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7 (10/05)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바울서신 양식 및 정경 형성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3220134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8 (10/12)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에베소서 배경 및 석의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0495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8378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FE0DBD-0B2D-6832-A30D-1A7031851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solidFill>
                  <a:schemeClr val="bg1"/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학업 일정</a:t>
            </a:r>
            <a:endParaRPr lang="en-US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55A5A04-AC5B-B4F0-7404-47D8B3C743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ko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F5138A-B125-D716-1DF1-A12D0FBDFA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21</a:t>
            </a:fld>
            <a:endParaRPr lang="en-US" dirty="0"/>
          </a:p>
        </p:txBody>
      </p:sp>
      <p:graphicFrame>
        <p:nvGraphicFramePr>
          <p:cNvPr id="6" name="표 개체 틀 3">
            <a:extLst>
              <a:ext uri="{FF2B5EF4-FFF2-40B4-BE49-F238E27FC236}">
                <a16:creationId xmlns:a16="http://schemas.microsoft.com/office/drawing/2014/main" id="{FCA28DE6-C101-C79F-9EA4-ADCD87209AD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83763070"/>
              </p:ext>
            </p:extLst>
          </p:nvPr>
        </p:nvGraphicFramePr>
        <p:xfrm>
          <a:off x="1082535" y="2770188"/>
          <a:ext cx="9719443" cy="2829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5210">
                  <a:extLst>
                    <a:ext uri="{9D8B030D-6E8A-4147-A177-3AD203B41FA5}">
                      <a16:colId xmlns:a16="http://schemas.microsoft.com/office/drawing/2014/main" val="2382218087"/>
                    </a:ext>
                  </a:extLst>
                </a:gridCol>
                <a:gridCol w="3315956">
                  <a:extLst>
                    <a:ext uri="{9D8B030D-6E8A-4147-A177-3AD203B41FA5}">
                      <a16:colId xmlns:a16="http://schemas.microsoft.com/office/drawing/2014/main" val="3953468724"/>
                    </a:ext>
                  </a:extLst>
                </a:gridCol>
                <a:gridCol w="3798277">
                  <a:extLst>
                    <a:ext uri="{9D8B030D-6E8A-4147-A177-3AD203B41FA5}">
                      <a16:colId xmlns:a16="http://schemas.microsoft.com/office/drawing/2014/main" val="4277526474"/>
                    </a:ext>
                  </a:extLst>
                </a:gridCol>
              </a:tblGrid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수업 일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학습 내용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비고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7107962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9 (10/19)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에베소서 석의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1386868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10 (10/26)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골로새서 배경 및 석의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26418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11 (11/02)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골로새서 석의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3220134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12 (11/09)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빌립보서 배경 및 석의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0495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768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FE0DBD-0B2D-6832-A30D-1A7031851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solidFill>
                  <a:schemeClr val="bg1"/>
                </a:solidFill>
                <a:latin typeface="Yet R" panose="02030504000101010101" pitchFamily="18" charset="-127"/>
                <a:ea typeface="Yet R" panose="02030504000101010101" pitchFamily="18" charset="-127"/>
              </a:rPr>
              <a:t>학업 일정</a:t>
            </a:r>
            <a:endParaRPr lang="en-US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55A5A04-AC5B-B4F0-7404-47D8B3C743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ko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F5138A-B125-D716-1DF1-A12D0FBDFA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22</a:t>
            </a:fld>
            <a:endParaRPr lang="en-US" dirty="0"/>
          </a:p>
        </p:txBody>
      </p:sp>
      <p:graphicFrame>
        <p:nvGraphicFramePr>
          <p:cNvPr id="6" name="표 개체 틀 3">
            <a:extLst>
              <a:ext uri="{FF2B5EF4-FFF2-40B4-BE49-F238E27FC236}">
                <a16:creationId xmlns:a16="http://schemas.microsoft.com/office/drawing/2014/main" id="{FCA28DE6-C101-C79F-9EA4-ADCD87209AD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5448657"/>
              </p:ext>
            </p:extLst>
          </p:nvPr>
        </p:nvGraphicFramePr>
        <p:xfrm>
          <a:off x="1082535" y="2770188"/>
          <a:ext cx="9719443" cy="2829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5210">
                  <a:extLst>
                    <a:ext uri="{9D8B030D-6E8A-4147-A177-3AD203B41FA5}">
                      <a16:colId xmlns:a16="http://schemas.microsoft.com/office/drawing/2014/main" val="2382218087"/>
                    </a:ext>
                  </a:extLst>
                </a:gridCol>
                <a:gridCol w="3315956">
                  <a:extLst>
                    <a:ext uri="{9D8B030D-6E8A-4147-A177-3AD203B41FA5}">
                      <a16:colId xmlns:a16="http://schemas.microsoft.com/office/drawing/2014/main" val="3953468724"/>
                    </a:ext>
                  </a:extLst>
                </a:gridCol>
                <a:gridCol w="3798277">
                  <a:extLst>
                    <a:ext uri="{9D8B030D-6E8A-4147-A177-3AD203B41FA5}">
                      <a16:colId xmlns:a16="http://schemas.microsoft.com/office/drawing/2014/main" val="4277526474"/>
                    </a:ext>
                  </a:extLst>
                </a:gridCol>
              </a:tblGrid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수업 일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학습 내용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Post-Medium" panose="02030600000101010101" pitchFamily="18" charset="-127"/>
                          <a:ea typeface="HYPost-Medium" panose="02030600000101010101" pitchFamily="18" charset="-127"/>
                        </a:rPr>
                        <a:t>비고</a:t>
                      </a:r>
                      <a:endParaRPr lang="ko" dirty="0">
                        <a:latin typeface="HYPost-Medium" panose="02030600000101010101" pitchFamily="18" charset="-127"/>
                        <a:ea typeface="HYPost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7107962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13 (11/16)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빌립보서 석의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1386868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14 (11/23)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ko-KR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NA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altLang="ko-KR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- </a:t>
                      </a:r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추수감사주간 휴강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26418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15 (11/30)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빌레몬서 배경 및 석의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3220134"/>
                  </a:ext>
                </a:extLst>
              </a:tr>
              <a:tr h="565981">
                <a:tc>
                  <a:txBody>
                    <a:bodyPr/>
                    <a:lstStyle/>
                    <a:p>
                      <a:pPr algn="ctr" rtl="0"/>
                      <a:r>
                        <a:rPr lang="en-US" altLang="ko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16 (12/07)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과제 발표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altLang="ko-KR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- </a:t>
                      </a:r>
                      <a:r>
                        <a:rPr lang="ko-KR" altLang="en-US" dirty="0">
                          <a:latin typeface="HYShortSamul-Medium" panose="02030600000101010101" pitchFamily="18" charset="-127"/>
                          <a:ea typeface="HYShortSamul-Medium" panose="02030600000101010101" pitchFamily="18" charset="-127"/>
                        </a:rPr>
                        <a:t>학기말 과제 제출</a:t>
                      </a:r>
                      <a:endParaRPr lang="ko" dirty="0">
                        <a:latin typeface="HYShortSamul-Medium" panose="02030600000101010101" pitchFamily="18" charset="-127"/>
                        <a:ea typeface="HYShortSamul-Mediu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0495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764122"/>
      </p:ext>
    </p:extLst>
  </p:cSld>
  <p:clrMapOvr>
    <a:masterClrMapping/>
  </p:clrMapOvr>
</p:sld>
</file>

<file path=ppt/theme/theme1.xml><?xml version="1.0" encoding="utf-8"?>
<a:theme xmlns:a="http://schemas.openxmlformats.org/drawingml/2006/main" name="사용자 지정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410444_Win32" id="{34DEFA57-BE01-41D1-8D04-06181E608829}" vid="{17C47AF8-AF87-4801-95A4-F74EC5AABFD8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84BFC8-02DA-464F-AE97-4951BE47415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{E7CF1A03-F90D-4D9B-98A9-6035A3A87A61}TF6ca04e33-feaa-4cf5-9b27-d56362f12ac01a81ad39_win32-0778a340a8b7</Template>
  <TotalTime>131</TotalTime>
  <Words>900</Words>
  <Application>Microsoft Office PowerPoint</Application>
  <PresentationFormat>Widescreen</PresentationFormat>
  <Paragraphs>160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HYPMokGak-Bold</vt:lpstr>
      <vt:lpstr>HYPost-Medium</vt:lpstr>
      <vt:lpstr>HYShortSamul-Medium</vt:lpstr>
      <vt:lpstr>Magic R</vt:lpstr>
      <vt:lpstr>Malgun Gothic</vt:lpstr>
      <vt:lpstr>Pyunji R</vt:lpstr>
      <vt:lpstr>Yet R</vt:lpstr>
      <vt:lpstr>Arial</vt:lpstr>
      <vt:lpstr>Calibri</vt:lpstr>
      <vt:lpstr>Gill Sans Nova Light</vt:lpstr>
      <vt:lpstr>SBL Greek</vt:lpstr>
      <vt:lpstr>사용자 지정</vt:lpstr>
      <vt:lpstr>옥중서신 (Prison Epistles)</vt:lpstr>
      <vt:lpstr>자기소개</vt:lpstr>
      <vt:lpstr>자기소개</vt:lpstr>
      <vt:lpstr>자기소개</vt:lpstr>
      <vt:lpstr>Syllabus 소개</vt:lpstr>
      <vt:lpstr>학과 설명</vt:lpstr>
      <vt:lpstr>과목 목표</vt:lpstr>
      <vt:lpstr>도서 소개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평가 및 과제물</vt:lpstr>
      <vt:lpstr>출석 및  수업참여 (40%)</vt:lpstr>
      <vt:lpstr>학기말 과제 발표 (60%)</vt:lpstr>
      <vt:lpstr>학기말 과제발표 주제</vt:lpstr>
      <vt:lpstr>학점 평가</vt:lpstr>
      <vt:lpstr>학업 일정</vt:lpstr>
      <vt:lpstr>학업 일정</vt:lpstr>
      <vt:lpstr>학업 일정</vt:lpstr>
      <vt:lpstr>학업 일정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Caleb Ann</dc:creator>
  <cp:lastModifiedBy>Caleb Ann</cp:lastModifiedBy>
  <cp:revision>4</cp:revision>
  <dcterms:created xsi:type="dcterms:W3CDTF">2026-06-05T11:27:37Z</dcterms:created>
  <dcterms:modified xsi:type="dcterms:W3CDTF">2026-06-05T13:38:41Z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