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93" r:id="rId3"/>
    <p:sldId id="330" r:id="rId4"/>
    <p:sldId id="527" r:id="rId5"/>
    <p:sldId id="528" r:id="rId6"/>
    <p:sldId id="333" r:id="rId7"/>
    <p:sldId id="451" r:id="rId8"/>
    <p:sldId id="529" r:id="rId9"/>
    <p:sldId id="603" r:id="rId10"/>
    <p:sldId id="602" r:id="rId11"/>
    <p:sldId id="604" r:id="rId12"/>
    <p:sldId id="605" r:id="rId13"/>
    <p:sldId id="606" r:id="rId14"/>
    <p:sldId id="608" r:id="rId15"/>
    <p:sldId id="607" r:id="rId16"/>
    <p:sldId id="609" r:id="rId17"/>
    <p:sldId id="610" r:id="rId18"/>
    <p:sldId id="611" r:id="rId19"/>
    <p:sldId id="612" r:id="rId20"/>
    <p:sldId id="613" r:id="rId21"/>
    <p:sldId id="614" r:id="rId22"/>
    <p:sldId id="615" r:id="rId23"/>
    <p:sldId id="616" r:id="rId24"/>
    <p:sldId id="617" r:id="rId25"/>
    <p:sldId id="618" r:id="rId26"/>
    <p:sldId id="619" r:id="rId27"/>
    <p:sldId id="620" r:id="rId28"/>
    <p:sldId id="621" r:id="rId29"/>
    <p:sldId id="622" r:id="rId30"/>
    <p:sldId id="623" r:id="rId31"/>
    <p:sldId id="624" r:id="rId32"/>
    <p:sldId id="625" r:id="rId33"/>
    <p:sldId id="626" r:id="rId34"/>
    <p:sldId id="627" r:id="rId35"/>
    <p:sldId id="628" r:id="rId36"/>
    <p:sldId id="629" r:id="rId37"/>
    <p:sldId id="630" r:id="rId38"/>
    <p:sldId id="631" r:id="rId39"/>
    <p:sldId id="632" r:id="rId40"/>
    <p:sldId id="633" r:id="rId41"/>
    <p:sldId id="634" r:id="rId42"/>
    <p:sldId id="635" r:id="rId43"/>
    <p:sldId id="636" r:id="rId44"/>
    <p:sldId id="637" r:id="rId45"/>
    <p:sldId id="638" r:id="rId46"/>
    <p:sldId id="639" r:id="rId47"/>
    <p:sldId id="640" r:id="rId48"/>
    <p:sldId id="641" r:id="rId49"/>
    <p:sldId id="642" r:id="rId50"/>
    <p:sldId id="643" r:id="rId51"/>
    <p:sldId id="644" r:id="rId52"/>
    <p:sldId id="645" r:id="rId53"/>
    <p:sldId id="646" r:id="rId54"/>
    <p:sldId id="647" r:id="rId55"/>
    <p:sldId id="648" r:id="rId56"/>
    <p:sldId id="649" r:id="rId57"/>
    <p:sldId id="650" r:id="rId58"/>
    <p:sldId id="651" r:id="rId59"/>
    <p:sldId id="652" r:id="rId60"/>
    <p:sldId id="653" r:id="rId61"/>
    <p:sldId id="654" r:id="rId62"/>
    <p:sldId id="655" r:id="rId63"/>
    <p:sldId id="656" r:id="rId64"/>
    <p:sldId id="657" r:id="rId65"/>
    <p:sldId id="658" r:id="rId66"/>
    <p:sldId id="660" r:id="rId67"/>
    <p:sldId id="659" r:id="rId68"/>
    <p:sldId id="661" r:id="rId69"/>
    <p:sldId id="662" r:id="rId70"/>
    <p:sldId id="663" r:id="rId71"/>
    <p:sldId id="664" r:id="rId72"/>
    <p:sldId id="665" r:id="rId73"/>
    <p:sldId id="666" r:id="rId74"/>
    <p:sldId id="667" r:id="rId75"/>
    <p:sldId id="668" r:id="rId76"/>
    <p:sldId id="669" r:id="rId77"/>
    <p:sldId id="670" r:id="rId78"/>
    <p:sldId id="671" r:id="rId79"/>
    <p:sldId id="672" r:id="rId80"/>
    <p:sldId id="673" r:id="rId81"/>
    <p:sldId id="674" r:id="rId82"/>
    <p:sldId id="675" r:id="rId83"/>
    <p:sldId id="676" r:id="rId84"/>
    <p:sldId id="677" r:id="rId8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974" autoAdjust="0"/>
    <p:restoredTop sz="94675" autoAdjust="0"/>
  </p:normalViewPr>
  <p:slideViewPr>
    <p:cSldViewPr snapToGrid="0">
      <p:cViewPr varScale="1">
        <p:scale>
          <a:sx n="92" d="100"/>
          <a:sy n="92" d="100"/>
        </p:scale>
        <p:origin x="114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48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1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9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3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0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6/25/2024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797DE200-F624-F987-D673-62149D873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7" b="1013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FC4BB-0D04-07AA-938B-75AECFAFD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1322616"/>
            <a:ext cx="10905059" cy="26512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개관 </a:t>
            </a:r>
            <a:r>
              <a:rPr lang="en-US" altLang="ko-K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(Overview of Ephesians)</a:t>
            </a:r>
            <a:endParaRPr lang="ko-KR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gok Kim Yeongbun" panose="020B0503020000020004" pitchFamily="18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1D2B7-DA89-B146-1987-1459E6423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0087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9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강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– 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에베소서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5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장 연구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09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" name="Rectangle 3071">
            <a:extLst>
              <a:ext uri="{FF2B5EF4-FFF2-40B4-BE49-F238E27FC236}">
                <a16:creationId xmlns:a16="http://schemas.microsoft.com/office/drawing/2014/main" id="{457344D1-E597-42B3-8E85-6D7036E54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5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장 단락</a:t>
            </a:r>
            <a:endParaRPr lang="ko-KR" altLang="en-US" dirty="0"/>
          </a:p>
        </p:txBody>
      </p:sp>
      <p:pic>
        <p:nvPicPr>
          <p:cNvPr id="3196" name="Picture 3195" descr="아후 통가리키의 15구 모아이 - 이스터섬">
            <a:extLst>
              <a:ext uri="{FF2B5EF4-FFF2-40B4-BE49-F238E27FC236}">
                <a16:creationId xmlns:a16="http://schemas.microsoft.com/office/drawing/2014/main" id="{56D63B89-D672-A685-1C63-7B1DAEF2E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480" b="11910"/>
          <a:stretch/>
        </p:blipFill>
        <p:spPr>
          <a:xfrm>
            <a:off x="20" y="-1"/>
            <a:ext cx="12191980" cy="4408344"/>
          </a:xfrm>
          <a:custGeom>
            <a:avLst/>
            <a:gdLst/>
            <a:ahLst/>
            <a:cxnLst/>
            <a:rect l="l" t="t" r="r" b="b"/>
            <a:pathLst>
              <a:path w="12192000" h="4408344">
                <a:moveTo>
                  <a:pt x="0" y="0"/>
                </a:moveTo>
                <a:lnTo>
                  <a:pt x="12192000" y="0"/>
                </a:lnTo>
                <a:lnTo>
                  <a:pt x="12192000" y="4381821"/>
                </a:lnTo>
                <a:lnTo>
                  <a:pt x="11986461" y="4386473"/>
                </a:lnTo>
                <a:cubicBezTo>
                  <a:pt x="11912297" y="4385498"/>
                  <a:pt x="11838168" y="4381870"/>
                  <a:pt x="11764214" y="4375593"/>
                </a:cubicBezTo>
                <a:cubicBezTo>
                  <a:pt x="11656850" y="4367589"/>
                  <a:pt x="11548596" y="4356535"/>
                  <a:pt x="11441995" y="4376864"/>
                </a:cubicBezTo>
                <a:cubicBezTo>
                  <a:pt x="11324975" y="4399353"/>
                  <a:pt x="11208081" y="4399480"/>
                  <a:pt x="11090044" y="4393763"/>
                </a:cubicBezTo>
                <a:cubicBezTo>
                  <a:pt x="10989160" y="4388935"/>
                  <a:pt x="10888657" y="4363523"/>
                  <a:pt x="10787011" y="4390332"/>
                </a:cubicBezTo>
                <a:cubicBezTo>
                  <a:pt x="10776897" y="4391806"/>
                  <a:pt x="10766592" y="4391374"/>
                  <a:pt x="10756643" y="4389062"/>
                </a:cubicBezTo>
                <a:cubicBezTo>
                  <a:pt x="10645468" y="4373688"/>
                  <a:pt x="10533530" y="4386266"/>
                  <a:pt x="10421973" y="4381946"/>
                </a:cubicBezTo>
                <a:cubicBezTo>
                  <a:pt x="10370515" y="4379913"/>
                  <a:pt x="10318040" y="4381057"/>
                  <a:pt x="10267216" y="4375593"/>
                </a:cubicBezTo>
                <a:cubicBezTo>
                  <a:pt x="10150577" y="4363142"/>
                  <a:pt x="10034192" y="4356535"/>
                  <a:pt x="9918824" y="4385885"/>
                </a:cubicBezTo>
                <a:cubicBezTo>
                  <a:pt x="9885153" y="4393801"/>
                  <a:pt x="9850745" y="4398057"/>
                  <a:pt x="9816160" y="4398591"/>
                </a:cubicBezTo>
                <a:cubicBezTo>
                  <a:pt x="9703206" y="4402657"/>
                  <a:pt x="9590632" y="4394906"/>
                  <a:pt x="9478059" y="4388553"/>
                </a:cubicBezTo>
                <a:cubicBezTo>
                  <a:pt x="9399918" y="4384106"/>
                  <a:pt x="9321904" y="4374450"/>
                  <a:pt x="9243637" y="4382582"/>
                </a:cubicBezTo>
                <a:cubicBezTo>
                  <a:pt x="9198150" y="4387283"/>
                  <a:pt x="9152282" y="4387283"/>
                  <a:pt x="9106795" y="4382582"/>
                </a:cubicBezTo>
                <a:cubicBezTo>
                  <a:pt x="9022962" y="4372760"/>
                  <a:pt x="8938380" y="4370930"/>
                  <a:pt x="8854204" y="4377118"/>
                </a:cubicBezTo>
                <a:cubicBezTo>
                  <a:pt x="8728543" y="4387918"/>
                  <a:pt x="8603010" y="4396939"/>
                  <a:pt x="8476969" y="4379786"/>
                </a:cubicBezTo>
                <a:cubicBezTo>
                  <a:pt x="8405486" y="4368554"/>
                  <a:pt x="8332808" y="4367233"/>
                  <a:pt x="8260970" y="4375848"/>
                </a:cubicBezTo>
                <a:cubicBezTo>
                  <a:pt x="8089823" y="4399862"/>
                  <a:pt x="7918295" y="4392111"/>
                  <a:pt x="7746767" y="4382201"/>
                </a:cubicBezTo>
                <a:cubicBezTo>
                  <a:pt x="7632160" y="4375466"/>
                  <a:pt x="7517046" y="4363142"/>
                  <a:pt x="7402693" y="4379405"/>
                </a:cubicBezTo>
                <a:cubicBezTo>
                  <a:pt x="7256831" y="4399734"/>
                  <a:pt x="7110841" y="4393000"/>
                  <a:pt x="6964597" y="4387029"/>
                </a:cubicBezTo>
                <a:cubicBezTo>
                  <a:pt x="6857233" y="4382582"/>
                  <a:pt x="6749742" y="4369113"/>
                  <a:pt x="6642124" y="4385758"/>
                </a:cubicBezTo>
                <a:cubicBezTo>
                  <a:pt x="6631045" y="4387270"/>
                  <a:pt x="6619775" y="4386139"/>
                  <a:pt x="6609216" y="4382455"/>
                </a:cubicBezTo>
                <a:cubicBezTo>
                  <a:pt x="6568379" y="4369012"/>
                  <a:pt x="6524595" y="4367208"/>
                  <a:pt x="6482793" y="4377245"/>
                </a:cubicBezTo>
                <a:cubicBezTo>
                  <a:pt x="6405669" y="4394144"/>
                  <a:pt x="6328672" y="4401513"/>
                  <a:pt x="6250150" y="4386139"/>
                </a:cubicBezTo>
                <a:cubicBezTo>
                  <a:pt x="6217254" y="4379253"/>
                  <a:pt x="6183521" y="4377245"/>
                  <a:pt x="6150028" y="4380168"/>
                </a:cubicBezTo>
                <a:cubicBezTo>
                  <a:pt x="6020175" y="4393128"/>
                  <a:pt x="5890068" y="4388045"/>
                  <a:pt x="5760087" y="4385504"/>
                </a:cubicBezTo>
                <a:cubicBezTo>
                  <a:pt x="5521345" y="4381057"/>
                  <a:pt x="5282477" y="4385504"/>
                  <a:pt x="5044242" y="4362761"/>
                </a:cubicBezTo>
                <a:cubicBezTo>
                  <a:pt x="4979506" y="4356599"/>
                  <a:pt x="4914326" y="4352659"/>
                  <a:pt x="4849272" y="4353438"/>
                </a:cubicBezTo>
                <a:cubicBezTo>
                  <a:pt x="4784218" y="4354216"/>
                  <a:pt x="4719291" y="4359711"/>
                  <a:pt x="4655063" y="4372417"/>
                </a:cubicBezTo>
                <a:cubicBezTo>
                  <a:pt x="4447578" y="4412694"/>
                  <a:pt x="4239457" y="4415236"/>
                  <a:pt x="4029811" y="4398972"/>
                </a:cubicBezTo>
                <a:cubicBezTo>
                  <a:pt x="3943792" y="4392238"/>
                  <a:pt x="3857774" y="4381057"/>
                  <a:pt x="3771375" y="4383217"/>
                </a:cubicBezTo>
                <a:cubicBezTo>
                  <a:pt x="3623225" y="4387156"/>
                  <a:pt x="3474948" y="4379151"/>
                  <a:pt x="3326672" y="4381184"/>
                </a:cubicBezTo>
                <a:cubicBezTo>
                  <a:pt x="3322669" y="4381756"/>
                  <a:pt x="3318578" y="4381222"/>
                  <a:pt x="3314855" y="4379659"/>
                </a:cubicBezTo>
                <a:cubicBezTo>
                  <a:pt x="3278008" y="4354375"/>
                  <a:pt x="3237604" y="4364158"/>
                  <a:pt x="3199487" y="4370765"/>
                </a:cubicBezTo>
                <a:cubicBezTo>
                  <a:pt x="3072810" y="4392746"/>
                  <a:pt x="2946260" y="4403546"/>
                  <a:pt x="2817550" y="4386520"/>
                </a:cubicBezTo>
                <a:cubicBezTo>
                  <a:pt x="2694647" y="4368694"/>
                  <a:pt x="2569990" y="4366471"/>
                  <a:pt x="2446541" y="4379913"/>
                </a:cubicBezTo>
                <a:cubicBezTo>
                  <a:pt x="2276791" y="4399734"/>
                  <a:pt x="2107677" y="4395541"/>
                  <a:pt x="1938308" y="4379913"/>
                </a:cubicBezTo>
                <a:cubicBezTo>
                  <a:pt x="1869570" y="4373561"/>
                  <a:pt x="1799815" y="4362761"/>
                  <a:pt x="1731712" y="4378643"/>
                </a:cubicBezTo>
                <a:cubicBezTo>
                  <a:pt x="1647854" y="4398083"/>
                  <a:pt x="1564250" y="4391730"/>
                  <a:pt x="1480137" y="4387410"/>
                </a:cubicBezTo>
                <a:cubicBezTo>
                  <a:pt x="1373663" y="4381819"/>
                  <a:pt x="1267442" y="4365683"/>
                  <a:pt x="1160586" y="4378389"/>
                </a:cubicBezTo>
                <a:cubicBezTo>
                  <a:pt x="1111161" y="4384233"/>
                  <a:pt x="1062116" y="4393509"/>
                  <a:pt x="1012055" y="4391095"/>
                </a:cubicBezTo>
                <a:cubicBezTo>
                  <a:pt x="873562" y="4384742"/>
                  <a:pt x="735196" y="4377245"/>
                  <a:pt x="596449" y="4378389"/>
                </a:cubicBezTo>
                <a:cubicBezTo>
                  <a:pt x="538383" y="4378770"/>
                  <a:pt x="480699" y="4380676"/>
                  <a:pt x="422887" y="4384869"/>
                </a:cubicBezTo>
                <a:cubicBezTo>
                  <a:pt x="315015" y="4392746"/>
                  <a:pt x="207524" y="4382073"/>
                  <a:pt x="100033" y="4378262"/>
                </a:cubicBezTo>
                <a:lnTo>
                  <a:pt x="0" y="4382743"/>
                </a:lnTo>
                <a:close/>
              </a:path>
            </a:pathLst>
          </a:custGeom>
        </p:spPr>
      </p:pic>
      <p:sp>
        <p:nvSpPr>
          <p:cNvPr id="3201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5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3-14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빛의 자녀들의 삶</a:t>
            </a:r>
            <a:endParaRPr lang="en-US" altLang="ko-KR" sz="3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15-21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지혜로운 삶과 성령에 의한 충만</a:t>
            </a:r>
            <a:endParaRPr lang="en-US" altLang="ko-KR" sz="3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22-33</a:t>
            </a:r>
            <a:r>
              <a:rPr lang="ko-KR" altLang="en-US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남편과 아내</a:t>
            </a:r>
            <a:endParaRPr lang="en-US" altLang="ko-KR" sz="36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04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98" name="Rectangle 3197">
            <a:extLst>
              <a:ext uri="{FF2B5EF4-FFF2-40B4-BE49-F238E27FC236}">
                <a16:creationId xmlns:a16="http://schemas.microsoft.com/office/drawing/2014/main" id="{7922DF80-3FE8-4AAB-BB6B-A60F8EA9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자녀들의 삶</a:t>
            </a:r>
            <a:endParaRPr lang="ko-KR" altLang="en-US" sz="4400" dirty="0"/>
          </a:p>
        </p:txBody>
      </p:sp>
      <p:pic>
        <p:nvPicPr>
          <p:cNvPr id="3194" name="Picture 3193" descr="청진기와 컴퓨터 키보드가 놓인 책상">
            <a:extLst>
              <a:ext uri="{FF2B5EF4-FFF2-40B4-BE49-F238E27FC236}">
                <a16:creationId xmlns:a16="http://schemas.microsoft.com/office/drawing/2014/main" id="{15359FE5-A5EA-7E6D-8C63-0C41B841E6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35" r="-1" b="30248"/>
          <a:stretch/>
        </p:blipFill>
        <p:spPr>
          <a:xfrm>
            <a:off x="20" y="10"/>
            <a:ext cx="12188932" cy="4402950"/>
          </a:xfrm>
          <a:custGeom>
            <a:avLst/>
            <a:gdLst/>
            <a:ahLst/>
            <a:cxnLst/>
            <a:rect l="l" t="t" r="r" b="b"/>
            <a:pathLst>
              <a:path w="12188952" h="4402960">
                <a:moveTo>
                  <a:pt x="0" y="0"/>
                </a:moveTo>
                <a:lnTo>
                  <a:pt x="12188952" y="0"/>
                </a:lnTo>
                <a:lnTo>
                  <a:pt x="12188952" y="4383485"/>
                </a:lnTo>
                <a:lnTo>
                  <a:pt x="12117797" y="4389494"/>
                </a:lnTo>
                <a:cubicBezTo>
                  <a:pt x="12016287" y="4394565"/>
                  <a:pt x="11914724" y="4390309"/>
                  <a:pt x="11813161" y="4387264"/>
                </a:cubicBezTo>
                <a:cubicBezTo>
                  <a:pt x="11682966" y="4383459"/>
                  <a:pt x="11552772" y="4372046"/>
                  <a:pt x="11422323" y="4386249"/>
                </a:cubicBezTo>
                <a:cubicBezTo>
                  <a:pt x="11347341" y="4394987"/>
                  <a:pt x="11271530" y="4393872"/>
                  <a:pt x="11196840" y="4382952"/>
                </a:cubicBezTo>
                <a:cubicBezTo>
                  <a:pt x="11127169" y="4373365"/>
                  <a:pt x="11056721" y="4370613"/>
                  <a:pt x="10986516" y="4374709"/>
                </a:cubicBezTo>
                <a:cubicBezTo>
                  <a:pt x="10853647" y="4380289"/>
                  <a:pt x="10719631" y="4383713"/>
                  <a:pt x="10586124" y="4379402"/>
                </a:cubicBezTo>
                <a:cubicBezTo>
                  <a:pt x="10380386" y="4372807"/>
                  <a:pt x="10174649" y="4366719"/>
                  <a:pt x="9968783" y="4379402"/>
                </a:cubicBezTo>
                <a:cubicBezTo>
                  <a:pt x="9815914" y="4388532"/>
                  <a:pt x="9663043" y="4389673"/>
                  <a:pt x="9510173" y="4384981"/>
                </a:cubicBezTo>
                <a:cubicBezTo>
                  <a:pt x="9357303" y="4380289"/>
                  <a:pt x="9204433" y="4370777"/>
                  <a:pt x="9051563" y="4379402"/>
                </a:cubicBezTo>
                <a:cubicBezTo>
                  <a:pt x="8873214" y="4389547"/>
                  <a:pt x="8694866" y="4387771"/>
                  <a:pt x="8516518" y="4385996"/>
                </a:cubicBezTo>
                <a:cubicBezTo>
                  <a:pt x="8344285" y="4384220"/>
                  <a:pt x="8172433" y="4375090"/>
                  <a:pt x="8000328" y="4384220"/>
                </a:cubicBezTo>
                <a:cubicBezTo>
                  <a:pt x="7926058" y="4388152"/>
                  <a:pt x="7851661" y="4384094"/>
                  <a:pt x="7777264" y="4380796"/>
                </a:cubicBezTo>
                <a:cubicBezTo>
                  <a:pt x="7657197" y="4374049"/>
                  <a:pt x="7536799" y="4375876"/>
                  <a:pt x="7417000" y="4386249"/>
                </a:cubicBezTo>
                <a:cubicBezTo>
                  <a:pt x="7345087" y="4395115"/>
                  <a:pt x="7272347" y="4395115"/>
                  <a:pt x="7200434" y="4386249"/>
                </a:cubicBezTo>
                <a:cubicBezTo>
                  <a:pt x="7018596" y="4361875"/>
                  <a:pt x="6834858" y="4354443"/>
                  <a:pt x="6651632" y="4364056"/>
                </a:cubicBezTo>
                <a:cubicBezTo>
                  <a:pt x="6437868" y="4373440"/>
                  <a:pt x="6224614" y="4392845"/>
                  <a:pt x="6010724" y="4398170"/>
                </a:cubicBezTo>
                <a:cubicBezTo>
                  <a:pt x="5875179" y="4401595"/>
                  <a:pt x="5738614" y="4410853"/>
                  <a:pt x="5604853" y="4388152"/>
                </a:cubicBezTo>
                <a:cubicBezTo>
                  <a:pt x="5468418" y="4364817"/>
                  <a:pt x="5333255" y="4375723"/>
                  <a:pt x="5197200" y="4382445"/>
                </a:cubicBezTo>
                <a:cubicBezTo>
                  <a:pt x="5095413" y="4389750"/>
                  <a:pt x="4993247" y="4389750"/>
                  <a:pt x="4891459" y="4382445"/>
                </a:cubicBezTo>
                <a:cubicBezTo>
                  <a:pt x="4767750" y="4370042"/>
                  <a:pt x="4643314" y="4366440"/>
                  <a:pt x="4519095" y="4371666"/>
                </a:cubicBezTo>
                <a:cubicBezTo>
                  <a:pt x="4370684" y="4379402"/>
                  <a:pt x="4222017" y="4387264"/>
                  <a:pt x="4073222" y="4384347"/>
                </a:cubicBezTo>
                <a:cubicBezTo>
                  <a:pt x="4023412" y="4383459"/>
                  <a:pt x="3973602" y="4378006"/>
                  <a:pt x="3923793" y="4386123"/>
                </a:cubicBezTo>
                <a:cubicBezTo>
                  <a:pt x="3869166" y="4393453"/>
                  <a:pt x="3813841" y="4394011"/>
                  <a:pt x="3759075" y="4387771"/>
                </a:cubicBezTo>
                <a:cubicBezTo>
                  <a:pt x="3703277" y="4383079"/>
                  <a:pt x="3647607" y="4375723"/>
                  <a:pt x="3591682" y="4373060"/>
                </a:cubicBezTo>
                <a:cubicBezTo>
                  <a:pt x="3349688" y="4359706"/>
                  <a:pt x="3107046" y="4363257"/>
                  <a:pt x="2865549" y="4383713"/>
                </a:cubicBezTo>
                <a:cubicBezTo>
                  <a:pt x="2661378" y="4401621"/>
                  <a:pt x="2456048" y="4402203"/>
                  <a:pt x="2251775" y="4385489"/>
                </a:cubicBezTo>
                <a:cubicBezTo>
                  <a:pt x="2200819" y="4381557"/>
                  <a:pt x="2149862" y="4371412"/>
                  <a:pt x="2098906" y="4378767"/>
                </a:cubicBezTo>
                <a:cubicBezTo>
                  <a:pt x="2025044" y="4387810"/>
                  <a:pt x="1950494" y="4390016"/>
                  <a:pt x="1876224" y="4385362"/>
                </a:cubicBezTo>
                <a:cubicBezTo>
                  <a:pt x="1700042" y="4378387"/>
                  <a:pt x="1523986" y="4369129"/>
                  <a:pt x="1347676" y="4371666"/>
                </a:cubicBezTo>
                <a:cubicBezTo>
                  <a:pt x="1064484" y="4375597"/>
                  <a:pt x="781420" y="4389673"/>
                  <a:pt x="498101" y="4379274"/>
                </a:cubicBezTo>
                <a:cubicBezTo>
                  <a:pt x="364340" y="4374328"/>
                  <a:pt x="230579" y="4369953"/>
                  <a:pt x="96817" y="4375137"/>
                </a:cubicBezTo>
                <a:lnTo>
                  <a:pt x="0" y="4381436"/>
                </a:lnTo>
                <a:lnTo>
                  <a:pt x="0" y="2050299"/>
                </a:lnTo>
                <a:close/>
              </a:path>
            </a:pathLst>
          </a:custGeom>
        </p:spPr>
      </p:pic>
      <p:sp>
        <p:nvSpPr>
          <p:cNvPr id="3072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3-7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음행과 탐욕에 관한 경고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8-14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빛의 자녀들을 위한 권고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7" name="Rectangle 3216">
            <a:extLst>
              <a:ext uri="{FF2B5EF4-FFF2-40B4-BE49-F238E27FC236}">
                <a16:creationId xmlns:a16="http://schemas.microsoft.com/office/drawing/2014/main" id="{457344D1-E597-42B3-8E85-6D7036E54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4777739"/>
            <a:ext cx="3716169" cy="141211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15-21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삶과 성령에 의한 충만</a:t>
            </a:r>
            <a:endParaRPr lang="ko-KR" altLang="en-US" sz="4400" dirty="0"/>
          </a:p>
        </p:txBody>
      </p:sp>
      <p:pic>
        <p:nvPicPr>
          <p:cNvPr id="3212" name="Picture 3211" descr="명중한 세 개의 화살">
            <a:extLst>
              <a:ext uri="{FF2B5EF4-FFF2-40B4-BE49-F238E27FC236}">
                <a16:creationId xmlns:a16="http://schemas.microsoft.com/office/drawing/2014/main" id="{1E43CAD2-24D3-2891-3436-7E4577A2A8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797"/>
          <a:stretch/>
        </p:blipFill>
        <p:spPr>
          <a:xfrm>
            <a:off x="20" y="-1"/>
            <a:ext cx="12191980" cy="4408344"/>
          </a:xfrm>
          <a:custGeom>
            <a:avLst/>
            <a:gdLst/>
            <a:ahLst/>
            <a:cxnLst/>
            <a:rect l="l" t="t" r="r" b="b"/>
            <a:pathLst>
              <a:path w="12192000" h="4408344">
                <a:moveTo>
                  <a:pt x="0" y="0"/>
                </a:moveTo>
                <a:lnTo>
                  <a:pt x="12192000" y="0"/>
                </a:lnTo>
                <a:lnTo>
                  <a:pt x="12192000" y="4381821"/>
                </a:lnTo>
                <a:lnTo>
                  <a:pt x="11986461" y="4386473"/>
                </a:lnTo>
                <a:cubicBezTo>
                  <a:pt x="11912297" y="4385498"/>
                  <a:pt x="11838168" y="4381870"/>
                  <a:pt x="11764214" y="4375593"/>
                </a:cubicBezTo>
                <a:cubicBezTo>
                  <a:pt x="11656850" y="4367589"/>
                  <a:pt x="11548596" y="4356535"/>
                  <a:pt x="11441995" y="4376864"/>
                </a:cubicBezTo>
                <a:cubicBezTo>
                  <a:pt x="11324975" y="4399353"/>
                  <a:pt x="11208081" y="4399480"/>
                  <a:pt x="11090044" y="4393763"/>
                </a:cubicBezTo>
                <a:cubicBezTo>
                  <a:pt x="10989160" y="4388935"/>
                  <a:pt x="10888657" y="4363523"/>
                  <a:pt x="10787011" y="4390332"/>
                </a:cubicBezTo>
                <a:cubicBezTo>
                  <a:pt x="10776897" y="4391806"/>
                  <a:pt x="10766592" y="4391374"/>
                  <a:pt x="10756643" y="4389062"/>
                </a:cubicBezTo>
                <a:cubicBezTo>
                  <a:pt x="10645468" y="4373688"/>
                  <a:pt x="10533530" y="4386266"/>
                  <a:pt x="10421973" y="4381946"/>
                </a:cubicBezTo>
                <a:cubicBezTo>
                  <a:pt x="10370515" y="4379913"/>
                  <a:pt x="10318040" y="4381057"/>
                  <a:pt x="10267216" y="4375593"/>
                </a:cubicBezTo>
                <a:cubicBezTo>
                  <a:pt x="10150577" y="4363142"/>
                  <a:pt x="10034192" y="4356535"/>
                  <a:pt x="9918824" y="4385885"/>
                </a:cubicBezTo>
                <a:cubicBezTo>
                  <a:pt x="9885153" y="4393801"/>
                  <a:pt x="9850745" y="4398057"/>
                  <a:pt x="9816160" y="4398591"/>
                </a:cubicBezTo>
                <a:cubicBezTo>
                  <a:pt x="9703206" y="4402657"/>
                  <a:pt x="9590632" y="4394906"/>
                  <a:pt x="9478059" y="4388553"/>
                </a:cubicBezTo>
                <a:cubicBezTo>
                  <a:pt x="9399918" y="4384106"/>
                  <a:pt x="9321904" y="4374450"/>
                  <a:pt x="9243637" y="4382582"/>
                </a:cubicBezTo>
                <a:cubicBezTo>
                  <a:pt x="9198150" y="4387283"/>
                  <a:pt x="9152282" y="4387283"/>
                  <a:pt x="9106795" y="4382582"/>
                </a:cubicBezTo>
                <a:cubicBezTo>
                  <a:pt x="9022962" y="4372760"/>
                  <a:pt x="8938380" y="4370930"/>
                  <a:pt x="8854204" y="4377118"/>
                </a:cubicBezTo>
                <a:cubicBezTo>
                  <a:pt x="8728543" y="4387918"/>
                  <a:pt x="8603010" y="4396939"/>
                  <a:pt x="8476969" y="4379786"/>
                </a:cubicBezTo>
                <a:cubicBezTo>
                  <a:pt x="8405486" y="4368554"/>
                  <a:pt x="8332808" y="4367233"/>
                  <a:pt x="8260970" y="4375848"/>
                </a:cubicBezTo>
                <a:cubicBezTo>
                  <a:pt x="8089823" y="4399862"/>
                  <a:pt x="7918295" y="4392111"/>
                  <a:pt x="7746767" y="4382201"/>
                </a:cubicBezTo>
                <a:cubicBezTo>
                  <a:pt x="7632160" y="4375466"/>
                  <a:pt x="7517046" y="4363142"/>
                  <a:pt x="7402693" y="4379405"/>
                </a:cubicBezTo>
                <a:cubicBezTo>
                  <a:pt x="7256831" y="4399734"/>
                  <a:pt x="7110841" y="4393000"/>
                  <a:pt x="6964597" y="4387029"/>
                </a:cubicBezTo>
                <a:cubicBezTo>
                  <a:pt x="6857233" y="4382582"/>
                  <a:pt x="6749742" y="4369113"/>
                  <a:pt x="6642124" y="4385758"/>
                </a:cubicBezTo>
                <a:cubicBezTo>
                  <a:pt x="6631045" y="4387270"/>
                  <a:pt x="6619775" y="4386139"/>
                  <a:pt x="6609216" y="4382455"/>
                </a:cubicBezTo>
                <a:cubicBezTo>
                  <a:pt x="6568379" y="4369012"/>
                  <a:pt x="6524595" y="4367208"/>
                  <a:pt x="6482793" y="4377245"/>
                </a:cubicBezTo>
                <a:cubicBezTo>
                  <a:pt x="6405669" y="4394144"/>
                  <a:pt x="6328672" y="4401513"/>
                  <a:pt x="6250150" y="4386139"/>
                </a:cubicBezTo>
                <a:cubicBezTo>
                  <a:pt x="6217254" y="4379253"/>
                  <a:pt x="6183521" y="4377245"/>
                  <a:pt x="6150028" y="4380168"/>
                </a:cubicBezTo>
                <a:cubicBezTo>
                  <a:pt x="6020175" y="4393128"/>
                  <a:pt x="5890068" y="4388045"/>
                  <a:pt x="5760087" y="4385504"/>
                </a:cubicBezTo>
                <a:cubicBezTo>
                  <a:pt x="5521345" y="4381057"/>
                  <a:pt x="5282477" y="4385504"/>
                  <a:pt x="5044242" y="4362761"/>
                </a:cubicBezTo>
                <a:cubicBezTo>
                  <a:pt x="4979506" y="4356599"/>
                  <a:pt x="4914326" y="4352659"/>
                  <a:pt x="4849272" y="4353438"/>
                </a:cubicBezTo>
                <a:cubicBezTo>
                  <a:pt x="4784218" y="4354216"/>
                  <a:pt x="4719291" y="4359711"/>
                  <a:pt x="4655063" y="4372417"/>
                </a:cubicBezTo>
                <a:cubicBezTo>
                  <a:pt x="4447578" y="4412694"/>
                  <a:pt x="4239457" y="4415236"/>
                  <a:pt x="4029811" y="4398972"/>
                </a:cubicBezTo>
                <a:cubicBezTo>
                  <a:pt x="3943792" y="4392238"/>
                  <a:pt x="3857774" y="4381057"/>
                  <a:pt x="3771375" y="4383217"/>
                </a:cubicBezTo>
                <a:cubicBezTo>
                  <a:pt x="3623225" y="4387156"/>
                  <a:pt x="3474948" y="4379151"/>
                  <a:pt x="3326672" y="4381184"/>
                </a:cubicBezTo>
                <a:cubicBezTo>
                  <a:pt x="3322669" y="4381756"/>
                  <a:pt x="3318578" y="4381222"/>
                  <a:pt x="3314855" y="4379659"/>
                </a:cubicBezTo>
                <a:cubicBezTo>
                  <a:pt x="3278008" y="4354375"/>
                  <a:pt x="3237604" y="4364158"/>
                  <a:pt x="3199487" y="4370765"/>
                </a:cubicBezTo>
                <a:cubicBezTo>
                  <a:pt x="3072810" y="4392746"/>
                  <a:pt x="2946260" y="4403546"/>
                  <a:pt x="2817550" y="4386520"/>
                </a:cubicBezTo>
                <a:cubicBezTo>
                  <a:pt x="2694647" y="4368694"/>
                  <a:pt x="2569990" y="4366471"/>
                  <a:pt x="2446541" y="4379913"/>
                </a:cubicBezTo>
                <a:cubicBezTo>
                  <a:pt x="2276791" y="4399734"/>
                  <a:pt x="2107677" y="4395541"/>
                  <a:pt x="1938308" y="4379913"/>
                </a:cubicBezTo>
                <a:cubicBezTo>
                  <a:pt x="1869570" y="4373561"/>
                  <a:pt x="1799815" y="4362761"/>
                  <a:pt x="1731712" y="4378643"/>
                </a:cubicBezTo>
                <a:cubicBezTo>
                  <a:pt x="1647854" y="4398083"/>
                  <a:pt x="1564250" y="4391730"/>
                  <a:pt x="1480137" y="4387410"/>
                </a:cubicBezTo>
                <a:cubicBezTo>
                  <a:pt x="1373663" y="4381819"/>
                  <a:pt x="1267442" y="4365683"/>
                  <a:pt x="1160586" y="4378389"/>
                </a:cubicBezTo>
                <a:cubicBezTo>
                  <a:pt x="1111161" y="4384233"/>
                  <a:pt x="1062116" y="4393509"/>
                  <a:pt x="1012055" y="4391095"/>
                </a:cubicBezTo>
                <a:cubicBezTo>
                  <a:pt x="873562" y="4384742"/>
                  <a:pt x="735196" y="4377245"/>
                  <a:pt x="596449" y="4378389"/>
                </a:cubicBezTo>
                <a:cubicBezTo>
                  <a:pt x="538383" y="4378770"/>
                  <a:pt x="480699" y="4380676"/>
                  <a:pt x="422887" y="4384869"/>
                </a:cubicBezTo>
                <a:cubicBezTo>
                  <a:pt x="315015" y="4392746"/>
                  <a:pt x="207524" y="4382073"/>
                  <a:pt x="100033" y="4378262"/>
                </a:cubicBezTo>
                <a:lnTo>
                  <a:pt x="0" y="4382743"/>
                </a:lnTo>
                <a:close/>
              </a:path>
            </a:pathLst>
          </a:custGeom>
        </p:spPr>
      </p:pic>
      <p:sp>
        <p:nvSpPr>
          <p:cNvPr id="3219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15-17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지혜로운 삶의 촉구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18-21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의한 충만과 그 결과</a:t>
            </a:r>
          </a:p>
        </p:txBody>
      </p:sp>
    </p:spTree>
    <p:extLst>
      <p:ext uri="{BB962C8B-B14F-4D97-AF65-F5344CB8AC3E}">
        <p14:creationId xmlns:p14="http://schemas.microsoft.com/office/powerpoint/2010/main" val="384547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1" name="Rectangle 3110">
            <a:extLst>
              <a:ext uri="{FF2B5EF4-FFF2-40B4-BE49-F238E27FC236}">
                <a16:creationId xmlns:a16="http://schemas.microsoft.com/office/drawing/2014/main" id="{7922DF80-3FE8-4AAB-BB6B-A60F8EA9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22-33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남편과 아내</a:t>
            </a:r>
            <a:endParaRPr lang="ko-KR" altLang="en-US" sz="4400" dirty="0"/>
          </a:p>
        </p:txBody>
      </p:sp>
      <p:pic>
        <p:nvPicPr>
          <p:cNvPr id="3107" name="Picture 3106" descr="귀여운 로봇 두 개">
            <a:extLst>
              <a:ext uri="{FF2B5EF4-FFF2-40B4-BE49-F238E27FC236}">
                <a16:creationId xmlns:a16="http://schemas.microsoft.com/office/drawing/2014/main" id="{19F45ABB-34BB-2B6B-BACF-D45BC5EA7D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255" r="-1" b="7526"/>
          <a:stretch/>
        </p:blipFill>
        <p:spPr>
          <a:xfrm>
            <a:off x="20" y="10"/>
            <a:ext cx="12188932" cy="4402950"/>
          </a:xfrm>
          <a:custGeom>
            <a:avLst/>
            <a:gdLst/>
            <a:ahLst/>
            <a:cxnLst/>
            <a:rect l="l" t="t" r="r" b="b"/>
            <a:pathLst>
              <a:path w="12188952" h="4402960">
                <a:moveTo>
                  <a:pt x="0" y="0"/>
                </a:moveTo>
                <a:lnTo>
                  <a:pt x="12188952" y="0"/>
                </a:lnTo>
                <a:lnTo>
                  <a:pt x="12188952" y="4383485"/>
                </a:lnTo>
                <a:lnTo>
                  <a:pt x="12117797" y="4389494"/>
                </a:lnTo>
                <a:cubicBezTo>
                  <a:pt x="12016287" y="4394565"/>
                  <a:pt x="11914724" y="4390309"/>
                  <a:pt x="11813161" y="4387264"/>
                </a:cubicBezTo>
                <a:cubicBezTo>
                  <a:pt x="11682966" y="4383459"/>
                  <a:pt x="11552772" y="4372046"/>
                  <a:pt x="11422323" y="4386249"/>
                </a:cubicBezTo>
                <a:cubicBezTo>
                  <a:pt x="11347341" y="4394987"/>
                  <a:pt x="11271530" y="4393872"/>
                  <a:pt x="11196840" y="4382952"/>
                </a:cubicBezTo>
                <a:cubicBezTo>
                  <a:pt x="11127169" y="4373365"/>
                  <a:pt x="11056721" y="4370613"/>
                  <a:pt x="10986516" y="4374709"/>
                </a:cubicBezTo>
                <a:cubicBezTo>
                  <a:pt x="10853647" y="4380289"/>
                  <a:pt x="10719631" y="4383713"/>
                  <a:pt x="10586124" y="4379402"/>
                </a:cubicBezTo>
                <a:cubicBezTo>
                  <a:pt x="10380386" y="4372807"/>
                  <a:pt x="10174649" y="4366719"/>
                  <a:pt x="9968783" y="4379402"/>
                </a:cubicBezTo>
                <a:cubicBezTo>
                  <a:pt x="9815914" y="4388532"/>
                  <a:pt x="9663043" y="4389673"/>
                  <a:pt x="9510173" y="4384981"/>
                </a:cubicBezTo>
                <a:cubicBezTo>
                  <a:pt x="9357303" y="4380289"/>
                  <a:pt x="9204433" y="4370777"/>
                  <a:pt x="9051563" y="4379402"/>
                </a:cubicBezTo>
                <a:cubicBezTo>
                  <a:pt x="8873214" y="4389547"/>
                  <a:pt x="8694866" y="4387771"/>
                  <a:pt x="8516518" y="4385996"/>
                </a:cubicBezTo>
                <a:cubicBezTo>
                  <a:pt x="8344285" y="4384220"/>
                  <a:pt x="8172433" y="4375090"/>
                  <a:pt x="8000328" y="4384220"/>
                </a:cubicBezTo>
                <a:cubicBezTo>
                  <a:pt x="7926058" y="4388152"/>
                  <a:pt x="7851661" y="4384094"/>
                  <a:pt x="7777264" y="4380796"/>
                </a:cubicBezTo>
                <a:cubicBezTo>
                  <a:pt x="7657197" y="4374049"/>
                  <a:pt x="7536799" y="4375876"/>
                  <a:pt x="7417000" y="4386249"/>
                </a:cubicBezTo>
                <a:cubicBezTo>
                  <a:pt x="7345087" y="4395115"/>
                  <a:pt x="7272347" y="4395115"/>
                  <a:pt x="7200434" y="4386249"/>
                </a:cubicBezTo>
                <a:cubicBezTo>
                  <a:pt x="7018596" y="4361875"/>
                  <a:pt x="6834858" y="4354443"/>
                  <a:pt x="6651632" y="4364056"/>
                </a:cubicBezTo>
                <a:cubicBezTo>
                  <a:pt x="6437868" y="4373440"/>
                  <a:pt x="6224614" y="4392845"/>
                  <a:pt x="6010724" y="4398170"/>
                </a:cubicBezTo>
                <a:cubicBezTo>
                  <a:pt x="5875179" y="4401595"/>
                  <a:pt x="5738614" y="4410853"/>
                  <a:pt x="5604853" y="4388152"/>
                </a:cubicBezTo>
                <a:cubicBezTo>
                  <a:pt x="5468418" y="4364817"/>
                  <a:pt x="5333255" y="4375723"/>
                  <a:pt x="5197200" y="4382445"/>
                </a:cubicBezTo>
                <a:cubicBezTo>
                  <a:pt x="5095413" y="4389750"/>
                  <a:pt x="4993247" y="4389750"/>
                  <a:pt x="4891459" y="4382445"/>
                </a:cubicBezTo>
                <a:cubicBezTo>
                  <a:pt x="4767750" y="4370042"/>
                  <a:pt x="4643314" y="4366440"/>
                  <a:pt x="4519095" y="4371666"/>
                </a:cubicBezTo>
                <a:cubicBezTo>
                  <a:pt x="4370684" y="4379402"/>
                  <a:pt x="4222017" y="4387264"/>
                  <a:pt x="4073222" y="4384347"/>
                </a:cubicBezTo>
                <a:cubicBezTo>
                  <a:pt x="4023412" y="4383459"/>
                  <a:pt x="3973602" y="4378006"/>
                  <a:pt x="3923793" y="4386123"/>
                </a:cubicBezTo>
                <a:cubicBezTo>
                  <a:pt x="3869166" y="4393453"/>
                  <a:pt x="3813841" y="4394011"/>
                  <a:pt x="3759075" y="4387771"/>
                </a:cubicBezTo>
                <a:cubicBezTo>
                  <a:pt x="3703277" y="4383079"/>
                  <a:pt x="3647607" y="4375723"/>
                  <a:pt x="3591682" y="4373060"/>
                </a:cubicBezTo>
                <a:cubicBezTo>
                  <a:pt x="3349688" y="4359706"/>
                  <a:pt x="3107046" y="4363257"/>
                  <a:pt x="2865549" y="4383713"/>
                </a:cubicBezTo>
                <a:cubicBezTo>
                  <a:pt x="2661378" y="4401621"/>
                  <a:pt x="2456048" y="4402203"/>
                  <a:pt x="2251775" y="4385489"/>
                </a:cubicBezTo>
                <a:cubicBezTo>
                  <a:pt x="2200819" y="4381557"/>
                  <a:pt x="2149862" y="4371412"/>
                  <a:pt x="2098906" y="4378767"/>
                </a:cubicBezTo>
                <a:cubicBezTo>
                  <a:pt x="2025044" y="4387810"/>
                  <a:pt x="1950494" y="4390016"/>
                  <a:pt x="1876224" y="4385362"/>
                </a:cubicBezTo>
                <a:cubicBezTo>
                  <a:pt x="1700042" y="4378387"/>
                  <a:pt x="1523986" y="4369129"/>
                  <a:pt x="1347676" y="4371666"/>
                </a:cubicBezTo>
                <a:cubicBezTo>
                  <a:pt x="1064484" y="4375597"/>
                  <a:pt x="781420" y="4389673"/>
                  <a:pt x="498101" y="4379274"/>
                </a:cubicBezTo>
                <a:cubicBezTo>
                  <a:pt x="364340" y="4374328"/>
                  <a:pt x="230579" y="4369953"/>
                  <a:pt x="96817" y="4375137"/>
                </a:cubicBezTo>
                <a:lnTo>
                  <a:pt x="0" y="4381436"/>
                </a:lnTo>
                <a:lnTo>
                  <a:pt x="0" y="2050299"/>
                </a:lnTo>
                <a:close/>
              </a:path>
            </a:pathLst>
          </a:custGeom>
        </p:spPr>
      </p:pic>
      <p:sp>
        <p:nvSpPr>
          <p:cNvPr id="3113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22-24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아내들을 위한 권면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25-32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남편들을 위한 권면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33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결론적 권면</a:t>
            </a:r>
            <a:endParaRPr lang="ko-KR" altLang="en-US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457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7" name="Rectangle 3246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29" name="Picture 3228" descr="검정 우선 천지에 노란 우산 하나">
            <a:extLst>
              <a:ext uri="{FF2B5EF4-FFF2-40B4-BE49-F238E27FC236}">
                <a16:creationId xmlns:a16="http://schemas.microsoft.com/office/drawing/2014/main" id="{99B3EC34-3B5F-FBA4-E6CF-BB849425D3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자녀들의 삶</a:t>
            </a:r>
            <a:endParaRPr lang="ko-KR" altLang="en-US" sz="7200" dirty="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 단락에서는 빛과 어두움의 이미지를 사용하여 믿지 않는 사람들이 행하는 악한 일들에 대해서 성도들이 취해야 할 태도를 제시함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 안에서 빛이 된 성도들은 믿지 않는 이방인들의 부끄러운 일에 동참하지 않아야 하고 빛의 자녀들 답게 모든 선함과 의로움과 진실함의 열매를 맺어야 함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크게 두 부분으로 나눌 수 있음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249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55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24" name="Rectangle 3223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06" name="Picture 3205" descr="호텔 복도에 있는 소화기와 호스 감개">
            <a:extLst>
              <a:ext uri="{FF2B5EF4-FFF2-40B4-BE49-F238E27FC236}">
                <a16:creationId xmlns:a16="http://schemas.microsoft.com/office/drawing/2014/main" id="{F2755C2F-988E-43AB-B829-1EC2636DF8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7094" b="8637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3-7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음행과 탐욕에 관한 경고</a:t>
            </a:r>
            <a:endParaRPr lang="ko-KR" altLang="en-US" sz="6600" dirty="0"/>
          </a:p>
        </p:txBody>
      </p:sp>
      <p:sp>
        <p:nvSpPr>
          <p:cNvPr id="3226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성적인 부도덕과 탐욕에 관한 경고와 함께 언어 생활에 관한 권면을 다룸</a:t>
            </a:r>
            <a:endParaRPr lang="en-US" altLang="ko-KR" sz="3200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음행과 온갖 더러운 것들과 탐욕은 그 이름조차 부르지 말라고 경고</a:t>
            </a:r>
            <a:r>
              <a:rPr lang="en-US" altLang="ko-KR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 err="1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음행하는</a:t>
            </a:r>
            <a:r>
              <a:rPr lang="ko-KR" altLang="en-US" sz="3200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자들과 행실이 더러운 자들과 탐욕스러운 자들은 하나님 나라에서 기업을 얻지 못하기 때문임 </a:t>
            </a:r>
            <a:endParaRPr lang="en-US" altLang="ko-KR" sz="3200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718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1" name="Rectangle 31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음행과 탐욕에 관한 경고</a:t>
            </a:r>
            <a:endParaRPr lang="ko-KR" altLang="en-US" sz="5600"/>
          </a:p>
        </p:txBody>
      </p:sp>
      <p:pic>
        <p:nvPicPr>
          <p:cNvPr id="3117" name="Picture 3116" descr="어두운 창고 내부">
            <a:extLst>
              <a:ext uri="{FF2B5EF4-FFF2-40B4-BE49-F238E27FC236}">
                <a16:creationId xmlns:a16="http://schemas.microsoft.com/office/drawing/2014/main" id="{6531A3FC-2BEB-3B82-3C75-D9D618CC54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54" r="28807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음행과 탐욕에 관한 경고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음행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Πορνεία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(Sexual immorality):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일반적인 성적 부도덕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특히 간음과 매춘을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더러운 행위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ἀκαθαρσία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(impurity):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성적인 부도덕과 관련하여 사용되는 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모든 종류의 부도덕한 행동을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탐욕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πλεονεξία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(covetousness):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성적인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욕망뿐만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자기만족을 추구하는 모든 육체적 욕망을 가리킴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믿지 않는 이방인의 중요한 특성 가운데 하나님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040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음행과 탐욕에 관한 경고</a:t>
            </a:r>
            <a:endParaRPr lang="ko-KR" altLang="en-US" sz="5600"/>
          </a:p>
        </p:txBody>
      </p:sp>
      <p:pic>
        <p:nvPicPr>
          <p:cNvPr id="3091" name="Picture 3090" descr="검은색 배경의 추상적인 노란색 분진 폭발">
            <a:extLst>
              <a:ext uri="{FF2B5EF4-FFF2-40B4-BE49-F238E27FC236}">
                <a16:creationId xmlns:a16="http://schemas.microsoft.com/office/drawing/2014/main" id="{32A38258-C28A-E7D2-1EB3-BE6A71174B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27" r="4202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음행과 탐욕에 관한 경고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음행과 더러운 것과 탐욕을 생각하고 입에 올리다 보면 자기도 모르게 이런 죄를 가볍게 여기고 이런 죄를 지을 가능성이 높아짐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이런 것들을 언급조차 하지 말아야 하는 이유는 하나님께서 거룩하고 흠이 없는 존재가 되게 하려고 부르셨기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성도들에게 음행과 더러운 것들과 탐욕은 전혀 어울리지 않고 이름조차 입에 올리지 않는 것이 합당함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878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음행과 탐욕에 관한 경고</a:t>
            </a:r>
            <a:endParaRPr lang="ko-KR" altLang="en-US" sz="5600"/>
          </a:p>
        </p:txBody>
      </p:sp>
      <p:pic>
        <p:nvPicPr>
          <p:cNvPr id="3106" name="Picture 3105" descr="삼목 게임용 금속 조각">
            <a:extLst>
              <a:ext uri="{FF2B5EF4-FFF2-40B4-BE49-F238E27FC236}">
                <a16:creationId xmlns:a16="http://schemas.microsoft.com/office/drawing/2014/main" id="{FED19057-FC89-B416-644B-327E1C270C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57" r="34624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음행과 탐욕에 관한 경고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더러운 말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αἰσχρότης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(filthiness):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일반적으로 음란이나 추잡함을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음탕한 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이라고 번역할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어리석은 말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μωρολογία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(foolish talking):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문자적으로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바보들의 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의미하지만 여기서는 공동체를 세우는 데 아무런 유익이 없는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어리석은 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상스러운 농담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εὐτραπελία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(crude joking):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원래는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재치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뜻하는 좋은 뜻으로 사용되지만 여기서는 다른 사람을 깎아내리고 당황하게 만드는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상스러운 농담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뜻함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17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61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2" name="Rectangle 313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음행과 탐욕에 관한 경고</a:t>
            </a:r>
            <a:endParaRPr lang="ko-KR" altLang="en-US" sz="5600"/>
          </a:p>
        </p:txBody>
      </p:sp>
      <p:pic>
        <p:nvPicPr>
          <p:cNvPr id="3121" name="Picture 3120" descr="미개봉 알약 갑 클로즈업">
            <a:extLst>
              <a:ext uri="{FF2B5EF4-FFF2-40B4-BE49-F238E27FC236}">
                <a16:creationId xmlns:a16="http://schemas.microsoft.com/office/drawing/2014/main" id="{525AF84A-8100-D5A0-705D-B5784AC838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00" r="27547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97583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음행과 탐욕에 관한 경고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감사에 찬 말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εὐχαριστία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(thanksgiving):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이는 하나님께서 하신 일을 인정하고 하나님께 감사를 표하는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음행하는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자나 행실이 더러운 자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아무런 부끄러움이나 뉘우침도 없이 음란하고 방탕한 생활양식에 자신을 내맡기는 사람을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탐욕을 부리는 자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πλεονέκτης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(covetous man):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육체의 욕심을 따라 자기만족을 위해 쾌락을 추구하는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우상숭배자라고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골로새서에서는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탐욕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=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우상숭배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라고 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3:5):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탐욕의 대상은 삶의 중심을 차지하고 하나님 대신에 숭배를 받기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841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9" name="Rectangle 314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음행과 탐욕에 관한 경고</a:t>
            </a:r>
            <a:endParaRPr lang="ko-KR" altLang="en-US" sz="5600"/>
          </a:p>
        </p:txBody>
      </p:sp>
      <p:pic>
        <p:nvPicPr>
          <p:cNvPr id="3136" name="Picture 3135" descr="땅에서 분출해 나오는 용해된 용암">
            <a:extLst>
              <a:ext uri="{FF2B5EF4-FFF2-40B4-BE49-F238E27FC236}">
                <a16:creationId xmlns:a16="http://schemas.microsoft.com/office/drawing/2014/main" id="{AB6DEAD3-3DBD-316D-49E4-B3CFC7B2A9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69" r="24187" b="-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음행과 탐욕에 관한 경고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하나님의 나라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τῇ βασιλείᾳ τοῦ Χριστοῦ καὶ θεοῦ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(the kingdom of Christ and of God):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이는 하나님 나라가 하나님과 그리스도에 속한 것이라는 의미임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그리스도인들은 하나님 나라에서 이미 기업을 받아 누리고 있음을 암시함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음행과 더러운 것을 행하며 탐욕을 부리는 사람들은 비록 스스로 그리스도인이라고 주장하더라도 하나님 나라에서 기업을 누릴 수 없다고 경고함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665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음행과 탐욕에 관한 경고</a:t>
            </a:r>
            <a:endParaRPr lang="ko-KR" altLang="en-US" sz="5600"/>
          </a:p>
        </p:txBody>
      </p:sp>
      <p:pic>
        <p:nvPicPr>
          <p:cNvPr id="3091" name="Picture 3090" descr="바다에 떠 있는 구명 부이">
            <a:extLst>
              <a:ext uri="{FF2B5EF4-FFF2-40B4-BE49-F238E27FC236}">
                <a16:creationId xmlns:a16="http://schemas.microsoft.com/office/drawing/2014/main" id="{63F7F9C0-D107-628D-526F-526957C516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48" r="4320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진노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짝하지 마십시오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συμμέτοχοι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(partakers):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단어는 신약 성경에서 여기와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에서만 나옴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다른 사람과 소유물이나 관계를 공유하는 사람을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 받은 성도들은 믿지 않는 이방인들과 어울려서 함께 죄짓는 일에 동참하지 말아야 한다는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843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6" name="Rectangle 3245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28" name="Picture 3227" descr="스코틀랜드 스털링의 월리스 기념비">
            <a:extLst>
              <a:ext uri="{FF2B5EF4-FFF2-40B4-BE49-F238E27FC236}">
                <a16:creationId xmlns:a16="http://schemas.microsoft.com/office/drawing/2014/main" id="{029F9877-DA70-BED0-03D0-2F3BEC10E8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8-14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자녀들을 위한 권고</a:t>
            </a:r>
            <a:endParaRPr lang="ko-KR" altLang="en-US" sz="6600" dirty="0"/>
          </a:p>
        </p:txBody>
      </p:sp>
      <p:sp>
        <p:nvSpPr>
          <p:cNvPr id="3248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여기에서는 빛과 어두움의 이미지로 그리스도인의 모습을 묘사함</a:t>
            </a:r>
            <a:endParaRPr lang="en-US" altLang="ko-KR" kern="10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8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절을 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γάρ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(for)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시작하는 것으로 보면 이 부분은 앞에서 에베소 교회 성도들이 믿지 않는 이방인들과 함께하면서 죄를 짓지 말아야 하는 이유를 설명하는 것임</a:t>
            </a:r>
            <a:endParaRPr lang="en-US" altLang="ko-KR" kern="10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빛이라는 표현을 사용하는 것은 이방인들이 하나님의 새 백성이 되었음을 의미함</a:t>
            </a:r>
            <a:endParaRPr lang="en-US" altLang="ko-KR" kern="10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 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주님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예수 그리스도를 의미하며 예수 그리스도은 모든 사람을 비추는 참빛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세상의 빛이심 </a:t>
            </a:r>
            <a:endParaRPr lang="en-US" altLang="ko-KR" kern="10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9022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자녀들을 위한 권고</a:t>
            </a:r>
            <a:endParaRPr lang="ko-KR" altLang="en-US" sz="5600"/>
          </a:p>
        </p:txBody>
      </p:sp>
      <p:pic>
        <p:nvPicPr>
          <p:cNvPr id="3106" name="Picture 3105" descr="그릇에 담긴 신선한 귤">
            <a:extLst>
              <a:ext uri="{FF2B5EF4-FFF2-40B4-BE49-F238E27FC236}">
                <a16:creationId xmlns:a16="http://schemas.microsoft.com/office/drawing/2014/main" id="{925A29D9-E8D8-F6F6-75B8-A581378774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01" r="1135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빛의 자녀들처럼 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자녀답게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τέκνα φωτὸς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(children of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light):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불순종의 자식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(2:2),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진노의 자식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(2:3)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강한 대조를 이룸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과거에 불순종의 자식이었고 진노의 자식이었지만 현재는 빛의 자녀가 되었음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빛의 열매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 안에서 빛이 된 성도들의 삶에서 구체적으로 나타나야 하는 행실이나 행동을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δικαιοσύνῃ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(righteousness):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창조하신 새 사람의 성품이고 하나님께서 믿는 성도들에게 부여하신 의의 선물임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불의를 버리고 하나님의 의로운 뜻을 따르는 행실을 가리킴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321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자녀들을 위한 권고</a:t>
            </a:r>
            <a:endParaRPr lang="ko-KR" altLang="en-US" sz="5600"/>
          </a:p>
        </p:txBody>
      </p:sp>
      <p:pic>
        <p:nvPicPr>
          <p:cNvPr id="3121" name="Picture 3120" descr="달력">
            <a:extLst>
              <a:ext uri="{FF2B5EF4-FFF2-40B4-BE49-F238E27FC236}">
                <a16:creationId xmlns:a16="http://schemas.microsoft.com/office/drawing/2014/main" id="{AEE7D789-24F0-8320-7F4D-487A415F79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51" r="3760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23341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빛의 자녀들처럼 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ἀληθείᾳ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(truth):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 단어는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복음의 진리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(1:13; 4:21; 6:14)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진실한 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(4:25)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가리키는데 사용되었음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거짓이 없는 진실한 행실을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빛의 자녀가 된 성도들은 성령의 능력을 힘입어서 모든 선과 의와 진실함의 열매를 맺음으로써 이 세상에서 선과 의와 진실한 사람으로 나타나야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그리스도인들에게 가장 중요한 기준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주님의 영광과 기쁨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사람들이 보기에 아무리 좋은 것이라도 주님을 기쁘게 해드릴 수 없는 것이면 하지 말아야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758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자녀들을 위한 권고</a:t>
            </a:r>
            <a:endParaRPr lang="ko-KR" altLang="en-US" sz="5600"/>
          </a:p>
        </p:txBody>
      </p:sp>
      <p:pic>
        <p:nvPicPr>
          <p:cNvPr id="3091" name="Picture 3090" descr="삼목 게임용 금속 조각">
            <a:extLst>
              <a:ext uri="{FF2B5EF4-FFF2-40B4-BE49-F238E27FC236}">
                <a16:creationId xmlns:a16="http://schemas.microsoft.com/office/drawing/2014/main" id="{8FF3050C-7F8E-EF5A-8154-A2872226BD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57" r="34624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빛의 자녀들처럼 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분별하십시오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δοκιμάζοντες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(discerning):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무엇이 참인지 결정하기 위해 시험하거나 조사한다는 의미임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이를 위해서는 무엇보다 마음이 성령으로 새로워져야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사람은 언제나 자기중심적으로 생각하고 행동하며 자기 유익이나 기쁨을 먼저 고려하기 때문에 성령으로 마음이 새로워지지 않으면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자기중심적인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성향과 욕심에서 자유로울 수 없음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마음이 욕심으로 어두워진 사람은 절대로 주님의 뜻을 인식할 수 없고 주님을 기쁘게 해드릴 수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성령으로 마음이 새롭게 되어 변화를 받아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자기중심적인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성향을 벗어버리고 하나님의 영광을 먼저 구하며 자기 유익보다 교회와 이웃의 유익을 먼저 고려해야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857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자녀들을 위한 권고</a:t>
            </a:r>
            <a:endParaRPr lang="ko-KR" altLang="en-US" sz="5600"/>
          </a:p>
        </p:txBody>
      </p:sp>
      <p:pic>
        <p:nvPicPr>
          <p:cNvPr id="3106" name="Picture 3105" descr="부서진 아이섀도우 가루와 브러시">
            <a:extLst>
              <a:ext uri="{FF2B5EF4-FFF2-40B4-BE49-F238E27FC236}">
                <a16:creationId xmlns:a16="http://schemas.microsoft.com/office/drawing/2014/main" id="{3BF55E10-0D60-0356-58D6-D565BD1D88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76" r="2387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어두움의 일들을 폭로하라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열매 없는 어둠의 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믿지 않는 이방인들의 더럽고 부끄러운 행위들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어둠의 일에 끼어들지 않는 것만으로는 부족하고 적극적으로 그런 일들을 폭로해야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세상의 죄와 불의에 대해 성도들은 무관심하거나 수수방관하지 말고 그것들에 담대히 맞서야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폭로하십시오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ἐλέγχετε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(expose):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책망하다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폭로하다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번역할 수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문장에서 목적어가 사람이 아닌 사물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어두움의 일들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이기 때문에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책망하다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보다는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폭로하다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번역하는 것이 좋음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471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7" name="Rectangle 313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자녀들을 위한 권고</a:t>
            </a:r>
            <a:endParaRPr lang="ko-KR" altLang="en-US" sz="5600"/>
          </a:p>
        </p:txBody>
      </p:sp>
      <p:pic>
        <p:nvPicPr>
          <p:cNvPr id="3132" name="Picture 3131" descr="오래된 목재 배경 테이블">
            <a:extLst>
              <a:ext uri="{FF2B5EF4-FFF2-40B4-BE49-F238E27FC236}">
                <a16:creationId xmlns:a16="http://schemas.microsoft.com/office/drawing/2014/main" id="{B1ECBDCE-42EB-F3D9-6580-946E221B4D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27" r="3322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어두움의 일들을 폭로하라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어둠의 일을 하는 사람들을 책망하는 것이 아니라 그들이 하는 어두움의 일들을 폭로하는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그런 일을 하는 사람들이 어두움의 일들의 실상을 깨닫고 거기서 돌이키게 하는 데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어두움의 일을 폭로하기 위해서는 사람들에게 경건한 행실을 보여줄 뿐만 아니라 복음의 진리를 알려주고 그들의 잘못이 무엇인지 말해줘야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그들의 더러운 행실을 지적하고 드러내야 하지만 도덕적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우월감에서가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겸손과 자비로운 마음으로 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751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8" name="Rectangle 315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자녀들을 위한 권고</a:t>
            </a:r>
            <a:endParaRPr lang="ko-KR" altLang="en-US" sz="5600"/>
          </a:p>
        </p:txBody>
      </p:sp>
      <p:pic>
        <p:nvPicPr>
          <p:cNvPr id="3153" name="Picture 3152" descr="장난감 플라스틱 숫자">
            <a:extLst>
              <a:ext uri="{FF2B5EF4-FFF2-40B4-BE49-F238E27FC236}">
                <a16:creationId xmlns:a16="http://schemas.microsoft.com/office/drawing/2014/main" id="{2E227F14-B58D-AE3F-9C02-E6CB3E181B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99" r="3335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6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어두움의 일들을 폭로하라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어두움은 죄의 추한 특성을 감추지만 빛은 그것들을 밝히 드러냄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믿지 않는 사람들이 은밀히 행하는 부끄러운 일들을 지적하고 폭로하면 그 일들이 밝히 드러나게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빛은 죄를 폭로하는 역할을 할 뿐만 아니라 변화를 일으키는 긍정적인 역할도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자연의 빛을 받은 물체는 빛이 될 수 없지만 진리의 빛을 받은 사람은 빛이 될 수 있다는 의미임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 안에서 빛이 된 성도들을 통해 나타나는 진리의 빛은 죄의 어두움을 걷어 내어 죄를 드러낼 뿐만 아니라 죄를 범한 사람을 변화시키는 작용을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614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6" name="Rectangle 316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자녀들을 위한 권고</a:t>
            </a:r>
            <a:endParaRPr lang="ko-KR" altLang="en-US" sz="5600"/>
          </a:p>
        </p:txBody>
      </p:sp>
      <p:pic>
        <p:nvPicPr>
          <p:cNvPr id="3162" name="Picture 3161" descr="피아노">
            <a:extLst>
              <a:ext uri="{FF2B5EF4-FFF2-40B4-BE49-F238E27FC236}">
                <a16:creationId xmlns:a16="http://schemas.microsoft.com/office/drawing/2014/main" id="{A146247D-17BE-18A8-1128-B21DB79C67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51" r="38205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6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자는 자여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깨어라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14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인용문은 아마 초기 교회의 누군가가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이사야서의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본문을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염두해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두고 창작한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시와 찬미와 신령한 노래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(5:19)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가운데 하나였을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Lincoln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이 노래는 초기 기독교의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침례식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찬송의 일부라고 주장함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새로운 회심자가 물에 잠겼다가 올라올 때 회중들이 이 찬송을 불렀을 것이라고 추정함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잠자는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죽은 사람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그리스도를 믿기 이전 상태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영적으로 죽은 상태를 의미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일어나라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일어서라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명령형 동사로서 영적으로 죽은 사람들을 죄와 죽음의 자리에서 벗어나서 생명의 자리로 나오라고 부르는 것임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203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3" name="Rectangle 318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자녀들을 위한 권고</a:t>
            </a:r>
            <a:endParaRPr lang="ko-KR" altLang="en-US" sz="5600"/>
          </a:p>
        </p:txBody>
      </p:sp>
      <p:pic>
        <p:nvPicPr>
          <p:cNvPr id="3170" name="Picture 3169" descr="빨간색 조각 한 개가 있는 흰색 퍼즐">
            <a:extLst>
              <a:ext uri="{FF2B5EF4-FFF2-40B4-BE49-F238E27FC236}">
                <a16:creationId xmlns:a16="http://schemas.microsoft.com/office/drawing/2014/main" id="{66B29D2B-5E25-EDDA-28A4-BDDA6C93A5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62" r="32599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8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자는 자여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깨어라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초기 교회의 침례 찬송을 인용한 이유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과거에 에베소 교회 성도들이 받은 침례와 빛이신 그리스도의 능력을 생각나게 하기 위함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침례는 회심자가 그리스도와 함께 죽고 다시 사는 것을 형상화한 것이므로 과거에 에베소 교회의 이방인 성도들은 바울이 전해준 복음을 통해 열적인 죽음에서 깨어 일어나라는 하나님의 음성을 들었을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가사는 에베소 교회 성도들에게 회심과 침례를 기억하게 할 뿐만 아니라 자신들을 변화시킨 그리스도의 빛이 다른 사람들의 삶도 변화시킬 수 있음을 확신하게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923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" name="Rectangle 307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자녀들을 위한 권고</a:t>
            </a:r>
            <a:endParaRPr lang="ko-KR" altLang="en-US" sz="5600"/>
          </a:p>
        </p:txBody>
      </p:sp>
      <p:pic>
        <p:nvPicPr>
          <p:cNvPr id="3187" name="Picture 3186" descr="성 이삭 성당">
            <a:extLst>
              <a:ext uri="{FF2B5EF4-FFF2-40B4-BE49-F238E27FC236}">
                <a16:creationId xmlns:a16="http://schemas.microsoft.com/office/drawing/2014/main" id="{06B5168A-C9E5-D3C5-B690-BB5E543617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77" r="39550" b="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0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자는 자여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깨어라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성도들의 말과 행실 자체는 큰 능력이 없을지라도 성령을 통해 함께하시는 그리스도는 빛의 원천이시면 사람들을 능히 살리고 변화시키는 만물의 주님이심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더욱 담대히 거룩한 행실과 복음의 진리로 어두움의 일들을 폭로해야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침례 찬송을 인용한 것은 어두움의 일에 동참한 일부 에베소 성도들을 회복하는 것은 물론이고 믿지 않는 사람들의 어두움의 일을 폭로하도록 도전하기 위한 것임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580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4" name="Rectangle 3213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6" name="Rectangle 3215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자녀들의 삶</a:t>
            </a:r>
            <a:endParaRPr lang="ko-KR" altLang="en-US" sz="5600"/>
          </a:p>
        </p:txBody>
      </p:sp>
      <p:sp>
        <p:nvSpPr>
          <p:cNvPr id="321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주 안에서 빛임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그리스도를 주로 믿고 그분 안에 거하는 사람들은 누구나 빛임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한국교회의 문제는 많은 그리스도인들이 주 안에서 빛이라는 사실을 분명히 인식하지 못하고 있다는 점임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자신을 교인이라고 생각하지만 주 안에서 빛이라는 사실을 확신하지 못함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더 이상 어두움이 아니라 주 안에서 빛이다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!”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하나님의 선언 앞에서 우리는 이를 믿음으로 듣고 마음으로 받아들여야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03" name="Picture 3202" descr="우향 화살표">
            <a:extLst>
              <a:ext uri="{FF2B5EF4-FFF2-40B4-BE49-F238E27FC236}">
                <a16:creationId xmlns:a16="http://schemas.microsoft.com/office/drawing/2014/main" id="{DE20909D-1009-7CC5-B7B1-24CBD761F9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77" r="49264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03670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24" name="Rectangle 3223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6" name="Rectangle 3225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자녀들의 삶</a:t>
            </a:r>
            <a:endParaRPr lang="ko-KR" altLang="en-US" sz="5600"/>
          </a:p>
        </p:txBody>
      </p:sp>
      <p:sp>
        <p:nvSpPr>
          <p:cNvPr id="322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빛의 자녀들처럼 살고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세상이 아무리 깊은 어둠에 빠져 있을 지라도 성도들은 선하고 의롭고 진실하게 살 수 있고 또한 그렇게 살아야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성도들은 세상에서 손해를 보고 조롱을 받는다 하더라도 선하고 의롭고 진실하게 사는 삶을 결코 포기하지 말아야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달라스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위라드는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최대한 많은 사람들에게 죽어서 천국 갈 준비를 시키는 것을 기본 목표로 삼는 것이 미국 보수주의 교회의 근본적인 과오라고 함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20" name="Picture 3219" descr="수중 거품과 햇빛">
            <a:extLst>
              <a:ext uri="{FF2B5EF4-FFF2-40B4-BE49-F238E27FC236}">
                <a16:creationId xmlns:a16="http://schemas.microsoft.com/office/drawing/2014/main" id="{A689125F-9F4B-DEE1-8982-111E2F5D24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61" r="39684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0064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3" name="Rectangle 3242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5" name="Rectangle 3244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자녀들의 삶</a:t>
            </a:r>
            <a:endParaRPr lang="ko-KR" altLang="en-US" sz="5600"/>
          </a:p>
        </p:txBody>
      </p:sp>
      <p:sp>
        <p:nvSpPr>
          <p:cNvPr id="324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23341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빛의 자녀들처럼 살고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교회 역시 전도를 교회의 일차 목표로 삼고 거기에 집중하다가 그리스도의 성품을 입고 살도록 성도들 개개인을 훈련하는 일을 제대로 하지 못하였음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전도가 교회의 본질적인 과제 중 하나라는 것에 이견이 있을 수 없지만 어두운 세상에서 빛의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자녀답게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살 수 있도록 성도 개개인을 훈련하는 사역 또한 전도 못지 않게 중요함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성도들이 그리스도의 성품을 입고 살아가도록 부단히 가르치고 훈련시켜야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30" name="Picture 3229" descr="옷장에 걸린 여러 색상의 셔츠">
            <a:extLst>
              <a:ext uri="{FF2B5EF4-FFF2-40B4-BE49-F238E27FC236}">
                <a16:creationId xmlns:a16="http://schemas.microsoft.com/office/drawing/2014/main" id="{3BFFD54D-C199-2819-FF04-80770939FB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85" r="50109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1884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60" name="Rectangle 3259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2" name="Rectangle 3261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자녀들의 삶</a:t>
            </a:r>
            <a:endParaRPr lang="ko-KR" altLang="en-US" sz="5600"/>
          </a:p>
        </p:txBody>
      </p:sp>
      <p:sp>
        <p:nvSpPr>
          <p:cNvPr id="307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어두움의 일들을 폭로하라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 시대에 인구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만의 거대 도시 에베소에서 얼마 되지 않는 성도들이 믿지 않는 이방인들의 죄를 폭로하는 것은 무모하고 위험한 일이었음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죄를 폭로하다가 배척 받을 뿐만 아니라 목숨이 위태할 수도 있었을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소수의 그리스도인들이 경건한 삶을 살면서 진리의 복음으로 죄를 폭로하는 일이 거대 도시 에베소 전체에 미치는 영향은 매우 미미했을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소수의 무리였던 에베소 교회 성도들이 믿지 않는 이방인들의 부끄럽고 악한 행실을 폭로해야 했다면 한국 교회는 말할 나위가 없음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49" name="Picture 3248" descr="여러 가지 색상의 주택">
            <a:extLst>
              <a:ext uri="{FF2B5EF4-FFF2-40B4-BE49-F238E27FC236}">
                <a16:creationId xmlns:a16="http://schemas.microsoft.com/office/drawing/2014/main" id="{7F5B57A9-953F-EC04-DFF2-5250C725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18" r="32193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5276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4" name="Rectangle 3273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6" name="Rectangle 3275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자녀들의 삶</a:t>
            </a:r>
            <a:endParaRPr lang="ko-KR" altLang="en-US" sz="5600"/>
          </a:p>
        </p:txBody>
      </p:sp>
      <p:sp>
        <p:nvSpPr>
          <p:cNvPr id="327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어두움의 일들을 폭로하라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오늘날 한국 그리스도인들의 문제는 믿지 않는 사람들이 범한 부끄러운 죄를 폭로할 수 있는 도덕적 우위에 있지 않다는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세습과 재정 비리와 음행 문제 때문에 세상의 손가락질을 받고 있는 것이 부정할 수 없는 현실임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복음의 본질을 깨닫지 못한 채 진실한 그리스도인의 삶을 살기보다 하나님의 능력을 빌려 세속적 성공을 추구하기에 바쁜 것은 아닌가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섬기는 게 아니라 자신의 욕망을 섬기는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이게 바로 우상숭배임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사회의 구성원들이 이성과 정신의 건강을 회복할 수 있도록 해야 할 교회가 오히려 천박한 자본주의의 노예가 되어 물신숭배에 빠진 모습임 </a:t>
            </a:r>
            <a:r>
              <a:rPr lang="ko-KR" altLang="en-US" sz="1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sz="1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73" name="Picture 3072" descr="디지털 디스플레이의 주식 수치">
            <a:extLst>
              <a:ext uri="{FF2B5EF4-FFF2-40B4-BE49-F238E27FC236}">
                <a16:creationId xmlns:a16="http://schemas.microsoft.com/office/drawing/2014/main" id="{D4FA79B0-9B15-7463-01BD-BC4CE1ECAB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67" r="21402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32585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91" name="Rectangle 3290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3" name="Rectangle 3292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빛의 자녀들의 삶</a:t>
            </a:r>
            <a:endParaRPr lang="ko-KR" altLang="en-US" sz="5600"/>
          </a:p>
        </p:txBody>
      </p:sp>
      <p:sp>
        <p:nvSpPr>
          <p:cNvPr id="329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교회여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죄의 잠에서 깨어 일어나라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!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무엇보다 먼저 하나님의 심판이 교회 안에서 시작된다는 사실을 인식하고 두렵고 떨리는 마음으로 우리 자신을 돌아보아야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세상의 어두움을 지적하고 세상을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변화시키기는커녕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세상의 어두움에 오염되어 세속적 성공과 번영을 추구하던 잘못을 철저히 회개해야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만물을 충만하게 하시는 그리스도께서 우리에게 빛을 비추어 주실 것이므로 희망을 가져야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80" name="Picture 3279" descr="피아노 건반">
            <a:extLst>
              <a:ext uri="{FF2B5EF4-FFF2-40B4-BE49-F238E27FC236}">
                <a16:creationId xmlns:a16="http://schemas.microsoft.com/office/drawing/2014/main" id="{AF562CBC-4065-A622-A831-B03E963850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65" r="25181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006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집 열쇠">
            <a:extLst>
              <a:ext uri="{FF2B5EF4-FFF2-40B4-BE49-F238E27FC236}">
                <a16:creationId xmlns:a16="http://schemas.microsoft.com/office/drawing/2014/main" id="{A32BD3A4-20EB-110F-C175-AC97ACC1D1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0413" b="5318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15-21</a:t>
            </a:r>
            <a:r>
              <a:rPr lang="ko-KR" alt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삶과 성령에 의한 충만</a:t>
            </a:r>
            <a:endParaRPr lang="ko-KR" altLang="en-US" sz="670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 가정의 구성원들이 지켜야 할 가정 준칙을 제시하는 다음 단락을 연결하는 역할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연결고리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순종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개념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순종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다음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단라겡서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가정 구성원들의 관계에 적용됨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구문적으로 볼 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시작된 문장의 종속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분사절이고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 등장하는 다른 분사절들과 마찬가지로 성령에 의해 충만하게 된 상태나 결과를 의미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04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62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실외 창고">
            <a:extLst>
              <a:ext uri="{FF2B5EF4-FFF2-40B4-BE49-F238E27FC236}">
                <a16:creationId xmlns:a16="http://schemas.microsoft.com/office/drawing/2014/main" id="{34DD5436-CF3C-69FD-A0A7-A93AD7314C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413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15-17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삶의 촉구</a:t>
            </a:r>
            <a:endParaRPr lang="ko-KR" altLang="en-US" sz="6600" dirty="0"/>
          </a:p>
        </p:txBody>
      </p:sp>
      <p:sp>
        <p:nvSpPr>
          <p:cNvPr id="3104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15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οὖν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(therefore)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περιπατεῖτε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(you walk)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사용해서 다시 권면을 시작함 </a:t>
            </a:r>
            <a:endParaRPr lang="en-US" altLang="ko-KR" kern="10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어떻게 살아야 할 지 </a:t>
            </a:r>
            <a:r>
              <a:rPr lang="en-US" altLang="ko-KR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(15</a:t>
            </a:r>
            <a:r>
              <a:rPr lang="ko-KR" altLang="en-US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>
                <a:solidFill>
                  <a:schemeClr val="bg1"/>
                </a:solidFill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περιπατεῖτε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(you walk)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윤리적 권면 부분에서 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</a:t>
            </a: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번 나옴</a:t>
            </a:r>
            <a:endParaRPr lang="en-US" altLang="ko-KR" kern="10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143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4" name="Rectangle 321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삶의 촉구</a:t>
            </a:r>
            <a:endParaRPr lang="ko-KR" altLang="en-US" sz="5600"/>
          </a:p>
        </p:txBody>
      </p:sp>
      <p:pic>
        <p:nvPicPr>
          <p:cNvPr id="3203" name="Picture 3202" descr="빛을 향한 화살표">
            <a:extLst>
              <a:ext uri="{FF2B5EF4-FFF2-40B4-BE49-F238E27FC236}">
                <a16:creationId xmlns:a16="http://schemas.microsoft.com/office/drawing/2014/main" id="{27CAF961-1273-7293-B575-6237FEF7F8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35" r="5022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1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시간을 선용하라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지혜로운 사람들의 중요한 특징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시간에 대해서 올바른 태도를 취함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시간을 허비하지 않고 선용함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아끼십시오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ἐξαγοραζόμενοι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(redeeming):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상업적인 용어로서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매점하다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의미임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대가를 지불하고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구해내다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해방하다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자유롭게 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뜻함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마치 숨겨진 보화나 진주를 사듯이 시간을 사야 한다는 의미임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374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31" name="Rectangle 323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삶의 촉구</a:t>
            </a:r>
            <a:endParaRPr lang="ko-KR" altLang="en-US" sz="5600"/>
          </a:p>
        </p:txBody>
      </p:sp>
      <p:pic>
        <p:nvPicPr>
          <p:cNvPr id="3218" name="Picture 3217" descr="모래시계와 달력">
            <a:extLst>
              <a:ext uri="{FF2B5EF4-FFF2-40B4-BE49-F238E27FC236}">
                <a16:creationId xmlns:a16="http://schemas.microsoft.com/office/drawing/2014/main" id="{FC7572DA-524D-7262-30A7-99F5370EE1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47" r="7262" b="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3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23341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시간을 선용하라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καιρόν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(time):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시간으로 제공되는 모든 기회를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ἡμέραι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(days):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사록 있는 현시대를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현시대는 불순종의 자식들 가운데 역사하는 악한 영의 지배 아래 있기 때문에 악함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이런 악한 시대에 성도들이 빛의 자녀들로서 사명을 감당하려고 주를 기쁘시게 하는 삶을 살려면 주어진 모든 기회를 선용해야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주의 뜻을 행하고 선한 일들을 할 수 있는 기회를 허비하거나 놓쳐서는 안 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5900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6" name="Rectangle 324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삶의 촉구</a:t>
            </a:r>
            <a:endParaRPr lang="ko-KR" altLang="en-US" sz="5600"/>
          </a:p>
        </p:txBody>
      </p:sp>
      <p:pic>
        <p:nvPicPr>
          <p:cNvPr id="3235" name="Picture 3234" descr="흰색 배경에 놓인 청진기">
            <a:extLst>
              <a:ext uri="{FF2B5EF4-FFF2-40B4-BE49-F238E27FC236}">
                <a16:creationId xmlns:a16="http://schemas.microsoft.com/office/drawing/2014/main" id="{08C9FB89-28C1-488B-B23C-9E99FA58C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6" r="56435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4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주의 뜻을 이해하라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어리석은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ἄφρονες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(foolish):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어리석은 사람들은 주의 뜻을 알지 못하고 이해하지 못하기 때문에 육체의 욕심을 따라 살며 육체와 마음이 바라는 것을 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(2:3)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구원받은 성도들도 육체의 욕심에 이끌려 눈이 어두워지면 주님의 뜻을 잊어버리게 되고 결국 어리석은 사람들처럼 행동할 수밖에 없음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깨달으십시오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συνίετε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(understand):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이해력을 사용해서 사물이나 사실에 대한 깊은 통찰을 얻는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8716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6" name="Rectangle 324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15-17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삶의 촉구</a:t>
            </a:r>
            <a:endParaRPr lang="ko-KR" altLang="en-US" sz="5600"/>
          </a:p>
        </p:txBody>
      </p:sp>
      <p:pic>
        <p:nvPicPr>
          <p:cNvPr id="3235" name="Picture 3234" descr="추상적인 흐릿한 공공 도서관의 책꽃이">
            <a:extLst>
              <a:ext uri="{FF2B5EF4-FFF2-40B4-BE49-F238E27FC236}">
                <a16:creationId xmlns:a16="http://schemas.microsoft.com/office/drawing/2014/main" id="{B507BF33-2381-9F23-62BA-1A602EC822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09" r="4144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4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주의 뜻을 이해하라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주의 뜻을 이해하려면 복음의 진리가 의미하는 바를 깊이 생각해야 하고 그리스도의 말씀과 경건에 관한 교훈을 잘 알아야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지속적으로 성경을 읽고 그리스도께서 세우신 사역자들에게 부지런히 배워야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주의 뜻을 이해할 수 있는 신령한 지혜와 총명을 주시도록 기도해야 하며 반드시 주께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합당히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행하여 범사에 그분을 기쁘게 해드리는 삶으로 모든 선함과 의로움과 진실함의 열매를 맺는 삶으로 이어져야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2769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06" name="Picture 3105" descr="문서의 그래프와 펜">
            <a:extLst>
              <a:ext uri="{FF2B5EF4-FFF2-40B4-BE49-F238E27FC236}">
                <a16:creationId xmlns:a16="http://schemas.microsoft.com/office/drawing/2014/main" id="{3D2631DF-4449-3B6C-CD0F-4F0622DEC7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415" b="1431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6600" dirty="0"/>
          </a:p>
        </p:txBody>
      </p:sp>
      <p:sp>
        <p:nvSpPr>
          <p:cNvPr id="3119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 번째로 부정과 긍정의 대조를 사용해서 술 취하지 말고 성령에 위해 충만하게 되라고 권고함</a:t>
            </a:r>
            <a:endParaRPr lang="en-US" altLang="ko-KR" kern="10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악한 영들이 활동하는 악한 시대에 성도들이 주의 뜻을 이해하고 그 뜻에 따라 지혜롭게 살려면 반드시 성령에 의해 충만하게 되어야 함</a:t>
            </a:r>
            <a:r>
              <a:rPr lang="en-US" altLang="ko-KR" kern="10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kern="10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7265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9" name="Rectangle 310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091" name="Picture 3090" descr="스케치된 광선과 코드가 있는 노란색 배경의 전구">
            <a:extLst>
              <a:ext uri="{FF2B5EF4-FFF2-40B4-BE49-F238E27FC236}">
                <a16:creationId xmlns:a16="http://schemas.microsoft.com/office/drawing/2014/main" id="{BE5D631E-2761-3969-4CC4-8BD4CFBACD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55" r="9404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되어라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 πνεύματι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(with Spirit):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 안에서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성령으로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라고 번역할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마치 술을 마시는 사람들이 술로 채워지듯이 성도들이 성령으로 충만하게 채워진다는 의미임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일반적으로 충만하게 채우는 내용을 가리킬 때는 여격 형태의 명사가 아닌 속격 형태의 명사를 사용함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 πνεύματι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충만하게 채우는 내용이 아니라 충만하게 채우는 수단이나 도구를 나타내는 표현으로 번역해야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by means of the Sprit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295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4" name="Rectangle 312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113" name="Picture 3112" descr="오스트리아 할슈타트 - 호수와 산 사이에 자리잡은 소도시">
            <a:extLst>
              <a:ext uri="{FF2B5EF4-FFF2-40B4-BE49-F238E27FC236}">
                <a16:creationId xmlns:a16="http://schemas.microsoft.com/office/drawing/2014/main" id="{87FC75FD-BE02-615E-2873-6E667897BF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52" r="-1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되어라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성령 자신이 성도 개인이나 교회 안에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충만히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임하셔서 영향력을 행사하시는 것도 사실임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성도들을 충만하게 하는 수단이면서 동시에 성도들을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충만히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채우는 내용 자체이기도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성령께서 성도 개인이나 교회 안에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충만히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임하여 영향력을 행사하면서 다스리고 인도하시는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된 사람들은 마음과 지성과 의지가 모두 성령의 감화를 받게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62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9" name="Rectangle 313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128" name="Picture 3127" descr="신경외과 두뇌 검사 결과지">
            <a:extLst>
              <a:ext uri="{FF2B5EF4-FFF2-40B4-BE49-F238E27FC236}">
                <a16:creationId xmlns:a16="http://schemas.microsoft.com/office/drawing/2014/main" id="{13BB13F1-7494-3309-4139-0D980AC0FF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80" r="300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4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되어라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된다는 것은 성령의 임재와 영향력을 통해 궁극적으로 성도 개인이나 교회가 하나님의 모든 충만의 정도까지 충만하게 되는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또한 그리스도의 충만의 장성한 분량에까지 이르는 것을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John Stott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음주는 술 취한 사람을 억제되지 않는 비이성적인 상태로 몰고가지만 성령의 충만은 절제되고 이성적인 도덕적 품행으로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끌어감으로써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그리스도인을 그리스도의 형상으로 변화시킨다고 함</a:t>
            </a:r>
          </a:p>
        </p:txBody>
      </p:sp>
    </p:spTree>
    <p:extLst>
      <p:ext uri="{BB962C8B-B14F-4D97-AF65-F5344CB8AC3E}">
        <p14:creationId xmlns:p14="http://schemas.microsoft.com/office/powerpoint/2010/main" val="40122824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4" name="Rectangle 315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143" name="Picture 3142" descr="여러 색의 나무 막대기 조각들">
            <a:extLst>
              <a:ext uri="{FF2B5EF4-FFF2-40B4-BE49-F238E27FC236}">
                <a16:creationId xmlns:a16="http://schemas.microsoft.com/office/drawing/2014/main" id="{7367B51F-429A-A056-CA02-5E37D58616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83" r="3379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3"/>
            <a:ext cx="7116994" cy="4151377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되어라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성령의 임재와 능력 가운데 다스림과 인도함을 받을 때 하나님의 새로운 인류의 영광과 능력을 온 세상에 드러낼 수 있으며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정사들과 권세들에게 하나님의 무궁하고 다채로운 지혜를 알게 하는 도구로 쓰임 받을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되라는 권면은 본 단락의 중심에 위치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앞부분과는 지혜의 개념과 연결되고 뒷부분과는 예배와 교제의 개념과 연결됨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성도의 일상과 공동체의 예배와 교제에 필요한 영적 능력을 제공해 주심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성도들의 마음의 눈을 밝혀 하나님께서 주신 신령한 복을 깨닫게 하심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성도의 속사람을 하나님의 능력으로 강건하게 하심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ko-KR" altLang="en-US" sz="15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6607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091" name="Picture 3090" descr="웅장한 도시 건물의 현관 입구와 기둥">
            <a:extLst>
              <a:ext uri="{FF2B5EF4-FFF2-40B4-BE49-F238E27FC236}">
                <a16:creationId xmlns:a16="http://schemas.microsoft.com/office/drawing/2014/main" id="{C43FE1AC-71E1-9C18-3853-332D8A3256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91" r="2616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되어라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되는 것과 교제와 예배의 관계는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개의 종속 분사절로 구성된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19-21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잘 드러남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19-21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성령에 의해 충만하게 된 상태나 결과를 묘사함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부분은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명령형 동사에 종속된 것이므로 명령형으로 번역할 수 있지만 실제로 이 명령이 담고 있는 약속으로 볼 수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성령에 의해 충만하게 되면 결과적으로 시와 찬미와 신령한 노래로 서로 화답하고 마음으로 주께 노래하고 찬송하며 모든 일에 항상 하나님 아버지께 감사하고 그리스도를 경외함으로 서로 순종할 수 있다는 의미임  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ko-KR" altLang="en-US" sz="17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2050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106" name="Picture 3105" descr="공중의 대규모 스카이다이빙 그룹">
            <a:extLst>
              <a:ext uri="{FF2B5EF4-FFF2-40B4-BE49-F238E27FC236}">
                <a16:creationId xmlns:a16="http://schemas.microsoft.com/office/drawing/2014/main" id="{371E9EA0-BC2F-DB9A-91D0-B24C4C7F4A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52" r="3035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되어라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이러한 것들은 궁극적인 목표가 아니고 궁극적으로는 하나님의 모든 충만의 분량까지 충만하게 만드는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성령께서는 성도들에게 지속적으로 임재하여 영향력을 행사하면서 서로 화답하고 찬송하고 감사하며 피차 순종하게 하고 주의 뜻을 이해하여 마침내 하나님의 충만과 그리스도의 충만의 분량에까지 이르게 하심 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ko-KR" altLang="en-US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4897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2" name="Rectangle 314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129" name="Picture 3128" descr="흰색 종이배와 이들을 이끄는 노란색 종이배">
            <a:extLst>
              <a:ext uri="{FF2B5EF4-FFF2-40B4-BE49-F238E27FC236}">
                <a16:creationId xmlns:a16="http://schemas.microsoft.com/office/drawing/2014/main" id="{0B507F16-FFD6-6ACF-7B4D-DE05AC2D10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68" r="1648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4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찬송과 감사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화답하며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λαλοῦντες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(speaking):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단어는 문자적으로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말하다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뜻임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시와 찬미와 신령한 노래를 서로 말하는 것은 공적인 예배나 다른 모임에서 성도들이 서로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교창하는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것을 가리킴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성도들이 찬양을 통해 서로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교훈하고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권면하는 것에 강조점이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ψαλμοῖς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(psalms):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초기 교회 공동체가 예배 중에 인용한 구약의 시편을 가리킬 수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초기 교회는 구약 시대나 유대교의 관례대로 현악기의 반주에 맞춰 시편이나 찬송시로 하나님을 찬양함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이 말은 하나님을 찬양하는 모든 종류의 노래를 의미할 수 있음 </a:t>
            </a:r>
          </a:p>
        </p:txBody>
      </p:sp>
    </p:spTree>
    <p:extLst>
      <p:ext uri="{BB962C8B-B14F-4D97-AF65-F5344CB8AC3E}">
        <p14:creationId xmlns:p14="http://schemas.microsoft.com/office/powerpoint/2010/main" val="13712273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0" name="Rectangle 314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146" name="Picture 3145" descr="악보">
            <a:extLst>
              <a:ext uri="{FF2B5EF4-FFF2-40B4-BE49-F238E27FC236}">
                <a16:creationId xmlns:a16="http://schemas.microsoft.com/office/drawing/2014/main" id="{BC3CE97B-7190-4983-79C2-7F676A7EA2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55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09651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찬송과 감사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찬미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ὕμνοις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(hymns):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단어는 신약 성경에서 여기와 골로새서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3:16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에만 나옴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안에서 하나님께서 이루신 구원에 관한 노래일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노래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ᾠδαῖς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(songs):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요한계시록에서 승리를 거두신 하나님의 어린양을 찬양하는 노래를 가리킴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이 용어는 모든 종류의 노래를 포괄하는 일반적인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이상의 세 용어는 각각 다른 종류의 찬송이 아니라 모두 하나님과 그리스도를 찬양하는 노래를 가리킴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이렇게 유사한 용어를 중복하는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것는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에베소서의 특징 중 하나임</a:t>
            </a:r>
          </a:p>
        </p:txBody>
      </p:sp>
    </p:spTree>
    <p:extLst>
      <p:ext uri="{BB962C8B-B14F-4D97-AF65-F5344CB8AC3E}">
        <p14:creationId xmlns:p14="http://schemas.microsoft.com/office/powerpoint/2010/main" val="29026453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091" name="Picture 3090" descr="안개 낀 산">
            <a:extLst>
              <a:ext uri="{FF2B5EF4-FFF2-40B4-BE49-F238E27FC236}">
                <a16:creationId xmlns:a16="http://schemas.microsoft.com/office/drawing/2014/main" id="{95C77DDA-D940-CA79-D72E-84212A4505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92" r="2246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찬송과 감사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노래하며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찬송하십시오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분리된 개념이 아니라 한 개념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성령에 의해 충만하게 된 성도들의 마음에서는 기쁨의 찬양이 흘러나오고 공중 예배에서는 하나님의 큰일에 대한 감격 어린 찬양이 넘치게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전반부는 성도들이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교창하면서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서로 가르치고 권면하는 것이지만 후반부는 주님께 노래하고 찬송하는 것을 말함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시와 찬미와 신령한 노래로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교창할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때 그리스도 예수 안에서 하나님께서 이루신 큰일을 서로 상기시키며 공동체에 속한 사람들을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교훈하고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세워 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찬송의 수평적이고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공동체적인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차원을 말하는 것임 </a:t>
            </a:r>
          </a:p>
        </p:txBody>
      </p:sp>
    </p:spTree>
    <p:extLst>
      <p:ext uri="{BB962C8B-B14F-4D97-AF65-F5344CB8AC3E}">
        <p14:creationId xmlns:p14="http://schemas.microsoft.com/office/powerpoint/2010/main" val="29038367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108" name="Picture 3107" descr="탁상 달력">
            <a:extLst>
              <a:ext uri="{FF2B5EF4-FFF2-40B4-BE49-F238E27FC236}">
                <a16:creationId xmlns:a16="http://schemas.microsoft.com/office/drawing/2014/main" id="{7A9EF2E4-28F4-440C-1741-405DD5AFD6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43" r="4911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찬송과 감사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이에 반해 주께 노래하고 찬송하는 것은 찬송의 수직적이며 개인적인 차원을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된 성도들은 마음을 다해 진심으로 주님을 찬양함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찬송은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주님에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대한 찬양과 성도들을 위한 교훈이라는 이중적인 기능과 목적을 가지고 있음  </a:t>
            </a:r>
          </a:p>
        </p:txBody>
      </p:sp>
    </p:spTree>
    <p:extLst>
      <p:ext uri="{BB962C8B-B14F-4D97-AF65-F5344CB8AC3E}">
        <p14:creationId xmlns:p14="http://schemas.microsoft.com/office/powerpoint/2010/main" val="32565679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123" name="Picture 3122" descr="해 뜰 무렵 고요한 호수의 구부러진 돌길">
            <a:extLst>
              <a:ext uri="{FF2B5EF4-FFF2-40B4-BE49-F238E27FC236}">
                <a16:creationId xmlns:a16="http://schemas.microsoft.com/office/drawing/2014/main" id="{AFC80553-16AD-631F-5778-3DCB3E430E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77" r="3457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찬송과 감사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모든 일에 언제나 감사한다는 것은 기쁘고 즐거울 때는 물론이고 시련과 고통이 있을 때에도 감사할 수 있는 것은 하나님께서 자기를 사랑하는 사람들에게 가장 좋은 것을 주신다는 것을 믿고 겸허하게 모든 것을 하나님께 맡기기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감사의 대상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 아버지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예수 그리스도를 통해 우리를 자기 아들로 삼아 주시고 기꺼이 우리 아버지가 되신 분이심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자녀들에게 가장 자비로우시면 각양 좋은 은사와 온전한 선물을 주시기를 기뻐하심</a:t>
            </a:r>
          </a:p>
        </p:txBody>
      </p:sp>
    </p:spTree>
    <p:extLst>
      <p:ext uri="{BB962C8B-B14F-4D97-AF65-F5344CB8AC3E}">
        <p14:creationId xmlns:p14="http://schemas.microsoft.com/office/powerpoint/2010/main" val="14462827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9" name="Rectangle 314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138" name="Picture 3137" descr="검은색 배경의 여러 물음표">
            <a:extLst>
              <a:ext uri="{FF2B5EF4-FFF2-40B4-BE49-F238E27FC236}">
                <a16:creationId xmlns:a16="http://schemas.microsoft.com/office/drawing/2014/main" id="{B050A5B8-96EB-B46A-B902-98F6AEFD29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61" r="1293" b="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순종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충만하게 된 성도의 중요한 특징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그리스도를 경외함으로 서로 순종하는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순종하십시오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Ὑποτασσόμενοι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(Be submitting yourselves):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밑에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뜻을 가진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ὑπο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배열하다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정렬하다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의미의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τάσσω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합성어임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문자적 의미는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아래에 배열하다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인데 지휘관의 명령에 따라 정렬한 군인들을 연상시킴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단어는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복종하게 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의미로도 쓰임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3:21):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수동태는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복종하다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굴복하다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순종하다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성경에는 이 단어의 중간태형이 자주 등장하며 자발적인 순종의 개념을 나타냄  </a:t>
            </a:r>
          </a:p>
        </p:txBody>
      </p:sp>
    </p:spTree>
    <p:extLst>
      <p:ext uri="{BB962C8B-B14F-4D97-AF65-F5344CB8AC3E}">
        <p14:creationId xmlns:p14="http://schemas.microsoft.com/office/powerpoint/2010/main" val="7392447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091" name="Picture 3090" descr="누워 있는 압정 사이에 서 있는 압정 하나">
            <a:extLst>
              <a:ext uri="{FF2B5EF4-FFF2-40B4-BE49-F238E27FC236}">
                <a16:creationId xmlns:a16="http://schemas.microsoft.com/office/drawing/2014/main" id="{626A1166-6B85-17F3-6D69-957513A8FF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42" r="32403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순종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여기서는 공동체 안에서 공동체 안에서 특별한 권위를 가진 지도자들에게 순종하는 것이 아니라 모든 구성원들이 서로에게 복종하는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현대 사회는 평등을 중요한 가치로 간주하고 강조하지만 서로 순종은 평등보다 훨씬 더 높은 개념임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순종하는 것은 자기 권리를 포기하고 다른 사람을 섬기는 것이므로 공동체를 세울 수 있을 뿐만 아니라 공동체의 평화를 이룩할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공동체 안에서 서로 순종할 수 있게 하시는 분은 성령임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순종하기 위해서는 성령에 의해 충만하게 되어야 함</a:t>
            </a:r>
          </a:p>
        </p:txBody>
      </p:sp>
    </p:spTree>
    <p:extLst>
      <p:ext uri="{BB962C8B-B14F-4D97-AF65-F5344CB8AC3E}">
        <p14:creationId xmlns:p14="http://schemas.microsoft.com/office/powerpoint/2010/main" val="14732207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108" name="Picture 3107" descr="흰색 전구들 사이에 눈에 띄는 노란색 전구">
            <a:extLst>
              <a:ext uri="{FF2B5EF4-FFF2-40B4-BE49-F238E27FC236}">
                <a16:creationId xmlns:a16="http://schemas.microsoft.com/office/drawing/2014/main" id="{A73966AD-BD7C-0C74-9E3F-D67761E479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86" r="2727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순종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 충만으로 이루어지는 서로 순종은 나이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성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지위에 관계없이 기꺼이 서로 배우고 서로를 섬기고 거로 잘못된 것을 바로잡는 것으로 나타남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성도들의 공동체 아네 연합과 평화와 기쁨의 교제가 유지될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순종은 그리스도를 경외하는 가운데 이루어질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314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18-21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성령에 의한 충만과 그 결과</a:t>
            </a:r>
            <a:endParaRPr lang="ko-KR" altLang="en-US" sz="5600"/>
          </a:p>
        </p:txBody>
      </p:sp>
      <p:pic>
        <p:nvPicPr>
          <p:cNvPr id="3108" name="Picture 3107" descr="녹색 파스텔색 배경에 표시된 물음표">
            <a:extLst>
              <a:ext uri="{FF2B5EF4-FFF2-40B4-BE49-F238E27FC236}">
                <a16:creationId xmlns:a16="http://schemas.microsoft.com/office/drawing/2014/main" id="{7EFA8ACD-FC0B-8E8B-2940-7D7F98282D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46" r="793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순종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 성경에서 삶의 중요한 원리가 하나님을 경외하는 것인 것처럼 신약 시대에는 예수 그리스도를 경외하는 것이 중요한 원리가 되어야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경외는 두려움이나 존경이 아니라 그리스도를 만물 위에 계신 머리요 심판주로 인정하고 깊은 경의와 두려워하는 마음을 가지는 것을 의미함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그리스도를 경외하는 것은 그리스도인의 순종의 토대임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머리이신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그리스도를 배제한 성도들의 서로 순종이란 있을 수 없음  </a:t>
            </a:r>
          </a:p>
        </p:txBody>
      </p:sp>
    </p:spTree>
    <p:extLst>
      <p:ext uri="{BB962C8B-B14F-4D97-AF65-F5344CB8AC3E}">
        <p14:creationId xmlns:p14="http://schemas.microsoft.com/office/powerpoint/2010/main" val="1005575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6" name="Rectangle 3135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삶과 성령에 의한 충만</a:t>
            </a:r>
            <a:endParaRPr lang="ko-KR" altLang="en-US" sz="5600"/>
          </a:p>
        </p:txBody>
      </p:sp>
      <p:sp>
        <p:nvSpPr>
          <p:cNvPr id="313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31236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어떻게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살고 있는지 주의 깊게 살피고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교회는 성도들이 살아내야 할 합당한 삶의 양식을 제대로 가르치지 않았음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성경 말씀에 비추어 자신들의 삶을 깊이 성찰하라고 촉구하지도 않았음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그저 교인으로서 교회 안에서 행해야 할 의무만 강조하였음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복잡하기 짝이 없는 세상에서 성도들이 어떻게 살아야 하는지에 대한 메시지도 없음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교회 밖에서 어떻게 사는지에 대해서는 별로 관심이 없고 교회생활을 열심히 하고 목회자를 잘 섬기면 그것으로 만족함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그리스도인의 삶은 하나님 앞에서 그리고 말씀 앞에서 자신이 처한 상황과 행동을 돌아보는 것이며 또한 어떻게 사는 것이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옳은지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스스로 판단하고 자신의 행동에 책임을 지는 것임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ko-KR" altLang="en-US" sz="1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23" name="Picture 3122" descr="성 이삭 성당">
            <a:extLst>
              <a:ext uri="{FF2B5EF4-FFF2-40B4-BE49-F238E27FC236}">
                <a16:creationId xmlns:a16="http://schemas.microsoft.com/office/drawing/2014/main" id="{699BF533-7274-FA82-28E4-5C33F3EA7F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73" r="39547" b="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66909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3" name="Rectangle 3152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5" name="Rectangle 3154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삶과 성령에 의한 충만</a:t>
            </a:r>
            <a:endParaRPr lang="ko-KR" altLang="en-US" sz="5600"/>
          </a:p>
        </p:txBody>
      </p:sp>
      <p:sp>
        <p:nvSpPr>
          <p:cNvPr id="315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지속적으로 충만해지고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그동안 한국 교회는 대체로 교회 성장을 위해 성령 충만을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강조해왔음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성령충만을 받으면 방언이나 신유와 같은 은사를 체험할 수 있고 인생의 어려운 문제를 해결할 수 있고 능력 있게 전도할 수 있다고 가르쳐 왔음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 충만을 복을 받는 비결이나 전도의 비결로 가르침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많은 성도들이 성령의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은사적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체험을 갈망하고 성령을 질병이나 인생의 문제를 해결해주는 존재로 이해함</a:t>
            </a:r>
          </a:p>
        </p:txBody>
      </p:sp>
      <p:pic>
        <p:nvPicPr>
          <p:cNvPr id="3140" name="Picture 3139" descr="여러 개의 검정색 연필 사이에 눈에 띄는 주황색 연필">
            <a:extLst>
              <a:ext uri="{FF2B5EF4-FFF2-40B4-BE49-F238E27FC236}">
                <a16:creationId xmlns:a16="http://schemas.microsoft.com/office/drawing/2014/main" id="{5C2DF570-83CD-D9D3-F37F-25464A2BAC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79" r="37257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78142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0" name="Rectangle 3169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2" name="Rectangle 3171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삶과 성령에 의한 충만</a:t>
            </a:r>
            <a:endParaRPr lang="ko-KR" altLang="en-US" sz="5600"/>
          </a:p>
        </p:txBody>
      </p:sp>
      <p:sp>
        <p:nvSpPr>
          <p:cNvPr id="317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지속적으로 충만해지고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 충만은 성도의 사역보다는 삶과 관련이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그리스도인들에게 충만하게 임하여 그들을 온전히 지배하면서 하나님과 그리스도의 충만의 정도에까지 충만하게 하시는 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연약한 자기 백성들을 돕기 위해 성령을 보내셨고 성령과 함께 하나님의 충만의 정도에까지 충만해지기 위해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그리스도의 충만의 분량에까지 이르기 위해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온전한 임재와 다스림과 인도를 간구해야 함   </a:t>
            </a:r>
          </a:p>
        </p:txBody>
      </p:sp>
      <p:pic>
        <p:nvPicPr>
          <p:cNvPr id="3159" name="Picture 3158" descr="굴에서 쉬고 있는 숫사자">
            <a:extLst>
              <a:ext uri="{FF2B5EF4-FFF2-40B4-BE49-F238E27FC236}">
                <a16:creationId xmlns:a16="http://schemas.microsoft.com/office/drawing/2014/main" id="{06A20A9D-4E5F-81BF-00C4-9038F2C22B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84" r="45661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3960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0" name="Rectangle 3179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2" name="Rectangle 3181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삶과 성령에 의한 충만</a:t>
            </a:r>
            <a:endParaRPr lang="ko-KR" altLang="en-US" sz="5600"/>
          </a:p>
        </p:txBody>
      </p:sp>
      <p:sp>
        <p:nvSpPr>
          <p:cNvPr id="318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성령에 의해 지속적으로 충만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하게 되려면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…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성령을 슬프게 하지 말아야 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(4:30)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둘째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성령이 우리 안에 늘 거하신다는 사실을 기억해야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셋째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성령을 갈망하고 그분과 함께 교제하며 교통하기를 갈망해야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넷째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성령이 우리에게 지시하시는 것에 유의해야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다섯째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말씀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성경에 귀를 기울여야 함</a:t>
            </a:r>
          </a:p>
        </p:txBody>
      </p:sp>
      <p:pic>
        <p:nvPicPr>
          <p:cNvPr id="3176" name="Picture 3175" descr="손목시계 면">
            <a:extLst>
              <a:ext uri="{FF2B5EF4-FFF2-40B4-BE49-F238E27FC236}">
                <a16:creationId xmlns:a16="http://schemas.microsoft.com/office/drawing/2014/main" id="{8CEBC690-F671-FD30-BFF7-10707E7557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01" r="34144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0370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97" name="Rectangle 3196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9" name="Rectangle 3198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삶과 성령에 의한 충만</a:t>
            </a:r>
            <a:endParaRPr lang="ko-KR" altLang="en-US" sz="5600"/>
          </a:p>
        </p:txBody>
      </p:sp>
      <p:sp>
        <p:nvSpPr>
          <p:cNvPr id="320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공동체 안에서 서로 순종하고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성령의 은하를 체험했다는 사람 중에는 무례할 뿐만 아니라 자기주장만 내세우면서 다른 사람들에게 상처를 입히는 경우도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이런 경우에는 성령에 의해 충만하게 된 것이 사실인지 확인이 필요함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교회는 서로 순종에 대한 것을 무시해왔지만 이는 중요한 덕목으로 공동체 안에서 실천할 수 있어야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교회는 목회자 중심으로 하나님의 특별한 권위를 가진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주의 종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으로서 지위를 누려왔기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ko-KR" altLang="en-US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86" name="Picture 3185" descr="사막으로 뻗은 철로">
            <a:extLst>
              <a:ext uri="{FF2B5EF4-FFF2-40B4-BE49-F238E27FC236}">
                <a16:creationId xmlns:a16="http://schemas.microsoft.com/office/drawing/2014/main" id="{591FB77A-974A-B70E-75CD-662BE9977F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58" r="21458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63198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22" name="Rectangle 3221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4" name="Rectangle 3223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지혜로운 삶과 성령에 의한 충만</a:t>
            </a:r>
            <a:endParaRPr lang="ko-KR" altLang="en-US" sz="5600"/>
          </a:p>
        </p:txBody>
      </p:sp>
      <p:sp>
        <p:nvSpPr>
          <p:cNvPr id="32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공동체 안에서 서로 순종하고 있는가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Leader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라고 해서 성도 위에 군림하고 자기주장만 내세우면서 일방적으로 복종을 강조하는 것은 성령에 의해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충만된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모습이 아님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목회자 자신도 사람이기 때문에 불완전하고 다 알 수 없고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실수할 수 있다는 것을 겸손히 인정해야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나아가 성도들의 말에 귀를 기울이고 그들의 말이 더 합리적이고 성경적이라면 기꺼이 받아들여야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서로 순종하는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Leader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교회 전체가 바른 방향으로 나가도록 설득하지만 성도보다 앞서 나가지 않음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하는 일이 더디고 답답해 보여도 그들과 보조를 같이함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양적 성장보다 영적 성숙을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일이나 사업보다 성도들의 영적 안녕과 교회의 평화를 더 소중하게 여김 </a:t>
            </a:r>
          </a:p>
        </p:txBody>
      </p:sp>
      <p:pic>
        <p:nvPicPr>
          <p:cNvPr id="3211" name="Picture 3210" descr="건물 위의 조각상">
            <a:extLst>
              <a:ext uri="{FF2B5EF4-FFF2-40B4-BE49-F238E27FC236}">
                <a16:creationId xmlns:a16="http://schemas.microsoft.com/office/drawing/2014/main" id="{BFCBD7B9-075F-DECA-5233-F507F40EE7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3" r="30272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0485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9" name="Rectangle 3108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집 열쇠">
            <a:extLst>
              <a:ext uri="{FF2B5EF4-FFF2-40B4-BE49-F238E27FC236}">
                <a16:creationId xmlns:a16="http://schemas.microsoft.com/office/drawing/2014/main" id="{165A1D52-01B1-A5F6-B77C-897CF3828E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0413" b="5318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22-33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남편과 아내</a:t>
            </a:r>
            <a:endParaRPr lang="ko-KR" altLang="en-US" sz="720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가정 준칙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담고 있는 큰 문단의 첫번째 부분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교회를 남편과 아내의 관계의 모범으로 제시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앞 단락의 서로 순종이라는 개념의 확장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공동체에서뿐만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가정에서도 서로 순종하며 사랑해야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11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752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9" name="Rectangle 3108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마추픽추">
            <a:extLst>
              <a:ext uri="{FF2B5EF4-FFF2-40B4-BE49-F238E27FC236}">
                <a16:creationId xmlns:a16="http://schemas.microsoft.com/office/drawing/2014/main" id="{3ACEA316-9938-BB69-D4F0-0252D03294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22-24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아내들을 위한 권면</a:t>
            </a:r>
            <a:endParaRPr lang="ko-KR" altLang="en-US" sz="6600" dirty="0"/>
          </a:p>
        </p:txBody>
      </p:sp>
      <p:sp>
        <p:nvSpPr>
          <p:cNvPr id="3111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아내가 남편에게 순종하는 것은 </a:t>
            </a:r>
            <a:r>
              <a:rPr lang="ko-KR" altLang="en-US" kern="100" dirty="0" err="1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남편뿐만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주님께 순종하는 것임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중간태형을 사용해서 순종하라고 하는데 이는 협박이나 강요 때문에 순종하는 것이 아니라 하나님 앞에서 책임을 가진 존재로서 자발적으로 남편의 뜻을 따르는 것을 의미함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03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아내들을 위한 권면</a:t>
            </a:r>
            <a:endParaRPr lang="ko-KR" altLang="en-US" sz="5600"/>
          </a:p>
        </p:txBody>
      </p:sp>
      <p:pic>
        <p:nvPicPr>
          <p:cNvPr id="3123" name="Picture 3122" descr="바다 옆의 산">
            <a:extLst>
              <a:ext uri="{FF2B5EF4-FFF2-40B4-BE49-F238E27FC236}">
                <a16:creationId xmlns:a16="http://schemas.microsoft.com/office/drawing/2014/main" id="{D17D87F1-63AF-5522-2DBD-8937111545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87" r="20594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남편은 아내의 머리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κεφαλὴ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(head):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권위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지배자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지도자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의미로 사용됨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최근 많은 학자들은 이를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근원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으로 보아야 한다고 주장함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이들은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κεφαλὴ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지도력이나 권위라는 강한 뜻이 없다고 주장함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Clinton Arnold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κεφαλὴ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지도력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근원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두 가지 개념으로 사용되었다고 주장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당시 의사들은 머리가 몸을 지배할 뿐만 아니라 감정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운동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의지의 원천으로서 몸에 필요한 것을 공급해준다고 생각하였기 때문    </a:t>
            </a:r>
          </a:p>
        </p:txBody>
      </p:sp>
    </p:spTree>
    <p:extLst>
      <p:ext uri="{BB962C8B-B14F-4D97-AF65-F5344CB8AC3E}">
        <p14:creationId xmlns:p14="http://schemas.microsoft.com/office/powerpoint/2010/main" val="34645774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3" name="Rectangle 315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아내들을 위한 권면</a:t>
            </a:r>
            <a:endParaRPr lang="ko-KR" altLang="en-US" sz="5600"/>
          </a:p>
        </p:txBody>
      </p:sp>
      <p:pic>
        <p:nvPicPr>
          <p:cNvPr id="3147" name="Picture 3146" descr="앞을 바라보는 의아스러운 표정의 굴올빼미">
            <a:extLst>
              <a:ext uri="{FF2B5EF4-FFF2-40B4-BE49-F238E27FC236}">
                <a16:creationId xmlns:a16="http://schemas.microsoft.com/office/drawing/2014/main" id="{67FDC874-7AA2-B82B-4BC4-A98E6052A2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41" r="48490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남편은 아내의 머리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머리이신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그리스도는 자기 백성에게 지도력을 행사하고 방향을 제시하는 분일 뿐만 아니라 교회의 성숙에 필요한 생명과 에너지의 원천이며 그것을 공급하는 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말은 그리스도께서 우주 만물에 대해 우위성과 권위를 가지고 있음을 분명히 보여 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교회가 그리스도에게 순종해야 하는 것은 그리스도가 교회의 원천이나 근원이기 때문이 아니라 교회의 주님이시기 때문임    </a:t>
            </a:r>
          </a:p>
        </p:txBody>
      </p:sp>
    </p:spTree>
    <p:extLst>
      <p:ext uri="{BB962C8B-B14F-4D97-AF65-F5344CB8AC3E}">
        <p14:creationId xmlns:p14="http://schemas.microsoft.com/office/powerpoint/2010/main" val="16213180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3" name="Rectangle 317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아내들을 위한 권면</a:t>
            </a:r>
            <a:endParaRPr lang="ko-KR" altLang="en-US" sz="5600"/>
          </a:p>
        </p:txBody>
      </p:sp>
      <p:pic>
        <p:nvPicPr>
          <p:cNvPr id="3168" name="Picture 3167" descr="바닥에 줄지어 늘어선 장난감 자동차">
            <a:extLst>
              <a:ext uri="{FF2B5EF4-FFF2-40B4-BE49-F238E27FC236}">
                <a16:creationId xmlns:a16="http://schemas.microsoft.com/office/drawing/2014/main" id="{9D8E2424-CEDE-0B30-5D51-06BCB935D6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43" r="2886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7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남편은 아내의 머리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그리스도와 교회의 관계에 근거해서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머리이신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그리스도가 교회에 대해 권위를 가지고 있는 것처럼 아내의 머리인 남편도 아내에 대해 권위를 가짐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고대의 가부장적 문화였던 바울 당시 아내가 남편을 머리로 인정하고 순종하는 것은 에베소 교회 성도들에게 낯선 개념이 아니었음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바울은 여성을 열등한 존재로 간주하지 않음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3:28)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안에서 이루어진 새 창조의 질서 안에서 이 세상의 모든 차별이 없어졌다고 말함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유대인과 이방인의 인종 차별이 없어졌고 주인과 종의 신분이 해소되었고 남자와 여자의 차별도 해소되었음</a:t>
            </a:r>
          </a:p>
        </p:txBody>
      </p:sp>
    </p:spTree>
    <p:extLst>
      <p:ext uri="{BB962C8B-B14F-4D97-AF65-F5344CB8AC3E}">
        <p14:creationId xmlns:p14="http://schemas.microsoft.com/office/powerpoint/2010/main" val="14818918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8" name="Rectangle 318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아내들을 위한 권면</a:t>
            </a:r>
            <a:endParaRPr lang="ko-KR" altLang="en-US" sz="5600"/>
          </a:p>
        </p:txBody>
      </p:sp>
      <p:pic>
        <p:nvPicPr>
          <p:cNvPr id="3177" name="Picture 3176" descr="하나에 색칠을 한 여러 목각인형">
            <a:extLst>
              <a:ext uri="{FF2B5EF4-FFF2-40B4-BE49-F238E27FC236}">
                <a16:creationId xmlns:a16="http://schemas.microsoft.com/office/drawing/2014/main" id="{27D185FC-9497-06EC-77E3-85CE4546BC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00" r="31755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9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남편은 아내의 머리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남편의 머리됨은 고대 사회의 문화에서 빌려온 개념이 아니라 하나님의 창조질서에 근거한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아담을 먼저 창조하시고 하와를 돕는 배필로 창조하심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돕는 배필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보조적인 조력자를 의미하는 것이 아님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 성경에서 이 단어는 하나님께서 도우셨다는 표현을 할 때 주로 사용됨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하와는 아담보다 열등한 것이 아니라 대등한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돕는자로서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함께 지내면서 함께 일하는 사람임</a:t>
            </a:r>
          </a:p>
        </p:txBody>
      </p:sp>
    </p:spTree>
    <p:extLst>
      <p:ext uri="{BB962C8B-B14F-4D97-AF65-F5344CB8AC3E}">
        <p14:creationId xmlns:p14="http://schemas.microsoft.com/office/powerpoint/2010/main" val="40932146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03" name="Rectangle 320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아내들을 위한 권면</a:t>
            </a:r>
            <a:endParaRPr lang="ko-KR" altLang="en-US" sz="5600"/>
          </a:p>
        </p:txBody>
      </p:sp>
      <p:pic>
        <p:nvPicPr>
          <p:cNvPr id="3192" name="Picture 3191" descr="겨울의 야생 사양소">
            <a:extLst>
              <a:ext uri="{FF2B5EF4-FFF2-40B4-BE49-F238E27FC236}">
                <a16:creationId xmlns:a16="http://schemas.microsoft.com/office/drawing/2014/main" id="{AA267BB3-4BD9-B05E-85A2-2D5B7A6D31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07" r="3044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0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남편은 아내의 머리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자기 육체로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원수된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것을 허무시고 유대인들과 이방인들을 자기 안에서 하나님의 새로운 인류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교회를 창조하심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머리되심은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억압이 아니라 돌보심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군림이 아니라 책임을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머리되심은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주권성과 함께 구원성의 개념임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남편에게 머리의 권한을 부여하신 것은 아내를 지배하고 억누르기 위한 게 아니라 아내를 사랑과 온유로 섬기기 위한 것임</a:t>
            </a:r>
          </a:p>
        </p:txBody>
      </p:sp>
    </p:spTree>
    <p:extLst>
      <p:ext uri="{BB962C8B-B14F-4D97-AF65-F5344CB8AC3E}">
        <p14:creationId xmlns:p14="http://schemas.microsoft.com/office/powerpoint/2010/main" val="3903847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7" name="Rectangle 310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22-24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아내들을 위한 권면</a:t>
            </a:r>
            <a:endParaRPr lang="ko-KR" altLang="en-US" sz="5600"/>
          </a:p>
        </p:txBody>
      </p:sp>
      <p:pic>
        <p:nvPicPr>
          <p:cNvPr id="3102" name="Picture 3101" descr="황혼녘의 오래된 가로등과 도시 스카이라인">
            <a:extLst>
              <a:ext uri="{FF2B5EF4-FFF2-40B4-BE49-F238E27FC236}">
                <a16:creationId xmlns:a16="http://schemas.microsoft.com/office/drawing/2014/main" id="{4A4A9A67-AE42-61DA-004C-51DBCE5FE0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8" r="5679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남편에게 순종하라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아내가 남편에게 순종하는 것은 하나님께서 세우신 질서를 겸손히 인정하는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남편이 아내와 연합을 깨뜨렸거나 잘못 행동할 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그런 남편에게 순종할 수 없고 순종해서는 안 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순종은 그리스도 안에서 이루어지기 때문임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아내의 순종은 일방적이 아니라 서로 순종하는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이러한 서로 순종의 관점에서 남편을 머리로 인정하고 순종하라고 하는 것임</a:t>
            </a:r>
          </a:p>
        </p:txBody>
      </p:sp>
    </p:spTree>
    <p:extLst>
      <p:ext uri="{BB962C8B-B14F-4D97-AF65-F5344CB8AC3E}">
        <p14:creationId xmlns:p14="http://schemas.microsoft.com/office/powerpoint/2010/main" val="42789544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4" name="Rectangle 3123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13" name="Picture 3112" descr="콜로세움">
            <a:extLst>
              <a:ext uri="{FF2B5EF4-FFF2-40B4-BE49-F238E27FC236}">
                <a16:creationId xmlns:a16="http://schemas.microsoft.com/office/drawing/2014/main" id="{18E5B6ED-570D-4C6C-45AC-0D1782F7C2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6600" dirty="0"/>
          </a:p>
        </p:txBody>
      </p:sp>
      <p:sp>
        <p:nvSpPr>
          <p:cNvPr id="3126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남편들은 아내를 사랑해야 한다고 함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고대 그리스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 상회에서 남편들은 아내를 사랑하기보다 다스리고 통제하는 방법을 가르쳤음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고대 사회에서 아내는 남편에게 복종하고 남편은 아내를 다스리는 것은 당연한 것이었음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아내는 남편의 지배를 받는 대상으로 간주되었기 때문임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0411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2" name="Rectangle 312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111" name="Picture 3110" descr="언덕과 계곡을 따라 이어진 구불구불한 도로의 일몰">
            <a:extLst>
              <a:ext uri="{FF2B5EF4-FFF2-40B4-BE49-F238E27FC236}">
                <a16:creationId xmlns:a16="http://schemas.microsoft.com/office/drawing/2014/main" id="{2418DAA5-DCA9-972F-33E2-43FC8D0498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68" r="5029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아내를 사랑하라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 남편들에게 자기 아내를 다스리라고 하지 않고 사랑하라고 하는 것이 전부임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아내의 순종보다는 남편의 사랑을 요청하는 권고에 더 많은 지면을 할애함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도한 매우 강하게 남편들에게 요청함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교회를 사랑하셔서 자기 목숨을 버리신 것을 아내에 대한 남편의 사랑의 예로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듬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22419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7" name="Rectangle 313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126" name="Picture 3125" descr="밤에 크리스마스 트리 앞에서 터트린 폭죽">
            <a:extLst>
              <a:ext uri="{FF2B5EF4-FFF2-40B4-BE49-F238E27FC236}">
                <a16:creationId xmlns:a16="http://schemas.microsoft.com/office/drawing/2014/main" id="{C58D667A-CA40-D141-21DC-CEF840935B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20" r="39435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교회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교회를 위해 자기 목숨을 내어 주신 목적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정결하게 하고 거룩하게 하기 위함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영광스러운 신부로 세우기 위함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거룩하고 흠이 없게 하기 위함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물로 씻어 깨끗하게 하고 거룩하게 한다는 것은 교회를 모든 죄와 불의에서 정결하게 하여 하나님께 헌신된 새 언약의 백성이 되게 하는 것을 의미함 </a:t>
            </a:r>
          </a:p>
        </p:txBody>
      </p:sp>
    </p:spTree>
    <p:extLst>
      <p:ext uri="{BB962C8B-B14F-4D97-AF65-F5344CB8AC3E}">
        <p14:creationId xmlns:p14="http://schemas.microsoft.com/office/powerpoint/2010/main" val="23306006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091" name="Picture 3090" descr="준비된 결혼 피로연 테이블">
            <a:extLst>
              <a:ext uri="{FF2B5EF4-FFF2-40B4-BE49-F238E27FC236}">
                <a16:creationId xmlns:a16="http://schemas.microsoft.com/office/drawing/2014/main" id="{49C733D3-0CB3-F756-8213-89FA8C2F1C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52" r="3130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교회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물로 씻고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말은 세례 의식을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의미한다기보다는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죄를 정결하게 하는 그리스도의 구속 사건과 거듭나게 하는 성령의 역사와 관련이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의식 자체가 죄를 씻거나 거듭나게 하는 효력이 없기 때문임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죄를 정결하게 하는 것은 그리스도의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보혈뿐이고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거듭나게 하는 것은 성령의 역사와 하나님의 살아 있는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말씀뿐임</a:t>
            </a:r>
            <a:endParaRPr lang="ko-KR" altLang="en-US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7620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106" name="Picture 3105" descr="물에 떠 있는 병에 담긴 메시지">
            <a:extLst>
              <a:ext uri="{FF2B5EF4-FFF2-40B4-BE49-F238E27FC236}">
                <a16:creationId xmlns:a16="http://schemas.microsoft.com/office/drawing/2014/main" id="{71B997BF-BBAA-F705-9B3F-C93A9EA4B2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82" r="2197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0965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교회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말씀으로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(26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</a:t>
            </a:r>
            <a:r>
              <a:rPr lang="en-US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ῥήματι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(by the word):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선포된 하나님의 말씀으로 이는 복음의 진리를 가리킴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자기 종들을 통해 복음의 진리를 선포하고 죄인들을 정결하고 거룩하게 하심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먼저 복음의 진리가 전파되어야 하고 복음의 진리를 듣는 이들이 예수를 마음으로 믿고 입으로 시인해야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그럴 때 그리스도께서 복음의 진리를 듣고 믿는 사람들을 자기 보혈로 정결하고 거룩하게 하심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이런 점에서 바울은 그리스도께서 교회를 자기 피로 씻어 거룩하고 정결하게 하시는 일이 복음의 진리를 통해 일어난다고 말하는 것임 </a:t>
            </a:r>
          </a:p>
        </p:txBody>
      </p:sp>
    </p:spTree>
    <p:extLst>
      <p:ext uri="{BB962C8B-B14F-4D97-AF65-F5344CB8AC3E}">
        <p14:creationId xmlns:p14="http://schemas.microsoft.com/office/powerpoint/2010/main" val="11160977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7" name="Rectangle 312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123" name="Picture 3122" descr="우주의 별과 우주 먼지로 구성된 은하계">
            <a:extLst>
              <a:ext uri="{FF2B5EF4-FFF2-40B4-BE49-F238E27FC236}">
                <a16:creationId xmlns:a16="http://schemas.microsoft.com/office/drawing/2014/main" id="{7DBFD6DF-4B29-3CDE-BBCA-54C976D600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13" r="2954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교회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아름다운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ἔνδοξον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(in glory):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영광스러운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찬란한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빛나는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의미를 가지며 그리스도의 신부인 교회의 영광스러움을 묘사함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교회를 정결하게 하고 자기 영광을 입혀 온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세상뿐만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우주 만물 앞에 찬란하게 빛나는 당신의 신부로 세우실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그때 교회는 티나 주름이나 그와 같은 것들이 없이 완벽하게 될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ko-KR" altLang="en-US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7073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2" name="Rectangle 314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131" name="Picture 3130" descr="사막으로 뻗은 철로">
            <a:extLst>
              <a:ext uri="{FF2B5EF4-FFF2-40B4-BE49-F238E27FC236}">
                <a16:creationId xmlns:a16="http://schemas.microsoft.com/office/drawing/2014/main" id="{36211F25-7025-DB46-A3D6-9801C96670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8" r="21467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4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교회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교회를 위해 자기를 내어 주신 목적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거룩하고 흠이 없게 하는데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성도들을 자기 앞에 거룩하고 흠이 없게 하시려는 하나님의 계획은 그리스도의 구속과 성령의 인치심을 통해 실현되기 시작했고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유대인들과 이방인들을 하나되게 하여 창조하신 새로운 인류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교회를 말씀과 성령을 통해 거룩하고 흠이 없게 하여자기 앞에 영광스러운 신부로 세우실 때 마침내 완전히 실현될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ko-KR" altLang="en-US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092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091" name="Picture 3090" descr="조명이 들어온 샌프란시스코 시청">
            <a:extLst>
              <a:ext uri="{FF2B5EF4-FFF2-40B4-BE49-F238E27FC236}">
                <a16:creationId xmlns:a16="http://schemas.microsoft.com/office/drawing/2014/main" id="{7C59309B-BE02-3A92-D558-556F3981F6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91" r="3456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교회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교회를 거룩하고 흠이 없게 하여 영광스러운 신부로 자기 앞에 세우시는 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미래에 일어날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거룩하게 하시는 것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성화는 내주하시는 성령의 역사로 일어나는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현재적 과정임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교회의 모든 약점과 문제를 아시면서도 여전히 교회를 자기 신부로 대하심</a:t>
            </a:r>
          </a:p>
        </p:txBody>
      </p:sp>
    </p:spTree>
    <p:extLst>
      <p:ext uri="{BB962C8B-B14F-4D97-AF65-F5344CB8AC3E}">
        <p14:creationId xmlns:p14="http://schemas.microsoft.com/office/powerpoint/2010/main" val="17973692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106" name="Picture 3105" descr="크림색 배경의 흰색 장미">
            <a:extLst>
              <a:ext uri="{FF2B5EF4-FFF2-40B4-BE49-F238E27FC236}">
                <a16:creationId xmlns:a16="http://schemas.microsoft.com/office/drawing/2014/main" id="{023C5D32-5A6C-6B54-4D38-66AD9F87E6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023" r="-1" b="-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02003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아내는 남편의 몸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이와 같이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(28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Οὕτως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(So):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부사로서 그리스도께서 교회를 거룩하고 영광스럽게 하시려고 교회를 위해 자신을 내어 주신 희생적 사랑을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교회의 머리이지만 교회 위에 군림하여 섬김을 받으시기보다 교회를 사랑하시고 교회를 위해 자신을 내어 주심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이와 같이 남편들도 아내의 머리라고 해서 아내 위에 군림하거나 희생을 요구할 것이 아니라 아내를 사랑하고 아내를 위해 자신을 내어주어야 한다는 의미임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남편들은 자기 아내가 비록 순종적이지 않다고 해도 아내를 무조건적으로 사랑해야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아내에 대한 의무이기 전에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주님에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대한 의무이기 때문임 </a:t>
            </a:r>
          </a:p>
        </p:txBody>
      </p:sp>
    </p:spTree>
    <p:extLst>
      <p:ext uri="{BB962C8B-B14F-4D97-AF65-F5344CB8AC3E}">
        <p14:creationId xmlns:p14="http://schemas.microsoft.com/office/powerpoint/2010/main" val="30891374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123" name="Picture 3122" descr="문서의 그래프와 펜">
            <a:extLst>
              <a:ext uri="{FF2B5EF4-FFF2-40B4-BE49-F238E27FC236}">
                <a16:creationId xmlns:a16="http://schemas.microsoft.com/office/drawing/2014/main" id="{8A529BF2-B2C8-7CCC-0E36-25A1C89AFF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47" r="2280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0965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아내는 남편의 몸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새로운 비교 기준으로 자기 몸에 대한 사랑을 제시함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남편들은 아내를 사랑하되 자기 몸을 사랑하는 것처럼 해야 한다는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먹여 살리고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ἐκτρέφει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(he nourishes):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양육하다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먹이다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의미임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돌보기를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θάλπει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(cherishes):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돌보다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보살피다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이 동사를 사용한 것은 남편의 부양 의무를 말하기 위한 게 아니라 사람들이 자기 육체를 소중히 여기는 보편적인 사실을 보여 주기 위한 것임 </a:t>
            </a:r>
          </a:p>
        </p:txBody>
      </p:sp>
    </p:spTree>
    <p:extLst>
      <p:ext uri="{BB962C8B-B14F-4D97-AF65-F5344CB8AC3E}">
        <p14:creationId xmlns:p14="http://schemas.microsoft.com/office/powerpoint/2010/main" val="8519467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9" name="Rectangle 314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138" name="Picture 3137" descr="빈 말풍선">
            <a:extLst>
              <a:ext uri="{FF2B5EF4-FFF2-40B4-BE49-F238E27FC236}">
                <a16:creationId xmlns:a16="http://schemas.microsoft.com/office/drawing/2014/main" id="{086FFBC0-4F6D-7D17-0966-1BADC8F186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86" r="2607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아내는 남편의 몸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그리스도의 몸에 속한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지체들로서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그리스도가 교회를 양육하고 보살피시는 것을 직접 체험하고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실제로 그리스도는 사역자들을 교회에 주시고 그들을 통해 성도들을 가르치고 훈련시키심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성도들이 그리스도를 아는 것과 믿는 것에서 하나가 되게 하시고 교회의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머리이신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그리스도에게까지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자라게 하심 </a:t>
            </a:r>
          </a:p>
        </p:txBody>
      </p:sp>
    </p:spTree>
    <p:extLst>
      <p:ext uri="{BB962C8B-B14F-4D97-AF65-F5344CB8AC3E}">
        <p14:creationId xmlns:p14="http://schemas.microsoft.com/office/powerpoint/2010/main" val="19322718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4" name="Rectangle 316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153" name="Picture 3152" descr="러시아의 성당과 모스크바 강">
            <a:extLst>
              <a:ext uri="{FF2B5EF4-FFF2-40B4-BE49-F238E27FC236}">
                <a16:creationId xmlns:a16="http://schemas.microsoft.com/office/drawing/2014/main" id="{2FA6790D-5326-5E6B-3E46-D8B83C7A5C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978" r="1557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6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창세기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2:24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인용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여성들이 인생의 진정한 동반자로서 인정받지 못하던 일부다처제 사회에서 이 본문은 결혼에 관한 하나님의 뜻을 분명히 알려 주심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남편과 아내의 하나됨이라는 문자적 의미를 담고 있는 창세기 본문이 그리스도와 교회의 연합이라는 영적 의미를 표상하는 것으로 이해함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창세기 본문을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모형론적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해석을 통해 아담과 하와의 창조라는 축과 그리스도와 교회의 구속이라는 축을 대응하였음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 아담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vs.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마지막 아담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 신부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vs.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마지막 아담의 신부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아담과 하와의 육체적 연합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vs.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마지막 아담인 그리스도와 교회의 영적 연합 </a:t>
            </a:r>
            <a:r>
              <a:rPr lang="ko-KR" altLang="en-US" sz="17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969437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9" name="Rectangle 317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25-32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남편들을 위한 권면</a:t>
            </a:r>
            <a:endParaRPr lang="ko-KR" altLang="en-US" sz="5600"/>
          </a:p>
        </p:txBody>
      </p:sp>
      <p:pic>
        <p:nvPicPr>
          <p:cNvPr id="3168" name="Picture 3167" descr="컴퓨터 마더보드의 자물쇠">
            <a:extLst>
              <a:ext uri="{FF2B5EF4-FFF2-40B4-BE49-F238E27FC236}">
                <a16:creationId xmlns:a16="http://schemas.microsoft.com/office/drawing/2014/main" id="{603EB8DE-2E9B-5DF8-1173-89CD426DB8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79" r="431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8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창세기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2:24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인용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아담과 하와의 하나됨이 표상하는 그리스도와 교회의 하나됨을 가리킴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결국 남편과 아내의 관계에 관한 말씀과 그리스도와 교회의 관계에 관한 말씀은 서로 밀접하게 연결되어 있어서 그 둘을 분리할 수 없음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무엇보다 남편들은 자신과 한 몸이 된 아내를 사랑하고 섬겨야 함</a:t>
            </a:r>
          </a:p>
        </p:txBody>
      </p:sp>
    </p:spTree>
    <p:extLst>
      <p:ext uri="{BB962C8B-B14F-4D97-AF65-F5344CB8AC3E}">
        <p14:creationId xmlns:p14="http://schemas.microsoft.com/office/powerpoint/2010/main" val="16251588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6" name="Rectangle 3145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28" name="Picture 3127" descr="준비된 결혼 피로연 테이블">
            <a:extLst>
              <a:ext uri="{FF2B5EF4-FFF2-40B4-BE49-F238E27FC236}">
                <a16:creationId xmlns:a16="http://schemas.microsoft.com/office/drawing/2014/main" id="{902F6F3B-5F2C-806F-F360-4DA67393C3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3506" b="2224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33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결론적 권면</a:t>
            </a:r>
            <a:endParaRPr lang="ko-KR" altLang="en-US" sz="6600"/>
          </a:p>
        </p:txBody>
      </p:sp>
      <p:sp>
        <p:nvSpPr>
          <p:cNvPr id="3148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33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바울은 다시 본 단락의 주요한 주제인 남편과 아내의 관계로 돌아옴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권면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 먼저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 다음에 아내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남편에 대한 권면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교회를 위해 보이신 자기희생적 사랑을 권면함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자신을 내어 주는 것임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아내에 대한 권면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남편에게 부여하신 머리의 역할과 책임을 겸손히 인정하고 남편에게 순종하라는 의미임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651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4" name="Rectangle 3103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22-33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남편과 아내</a:t>
            </a:r>
            <a:endParaRPr lang="ko-KR" altLang="en-US" sz="6100"/>
          </a:p>
        </p:txBody>
      </p:sp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남편에게 순종하라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여성의 지위가 향상되고 양성 평등이 받아들여지는 현대 사회에서 자기 남편에게 순종하라는 권면은 거부 반응을 불러 일으킬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자기 남편과 대화하라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남편과 상의하라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식으로 해석하기도 하지만 이는 합당하지 않음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아내가 남편의 머리됨을 인정하고 남편에게 순종해야 한다는 것은 분명한 가르침임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순종을 힘에 의한 굴복이나 굴종이 아니라 자발적인 순종으로 이해해야 함 </a:t>
            </a:r>
          </a:p>
        </p:txBody>
      </p:sp>
      <p:pic>
        <p:nvPicPr>
          <p:cNvPr id="3091" name="Picture 3090" descr="어두운 창고 내부">
            <a:extLst>
              <a:ext uri="{FF2B5EF4-FFF2-40B4-BE49-F238E27FC236}">
                <a16:creationId xmlns:a16="http://schemas.microsoft.com/office/drawing/2014/main" id="{C7F417D0-B59E-46CC-965C-5A333B2C07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6" r="33376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40886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4" name="Rectangle 3103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22-33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남편과 아내</a:t>
            </a:r>
            <a:endParaRPr lang="ko-KR" altLang="en-US" sz="6100"/>
          </a:p>
        </p:txBody>
      </p:sp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남편에게 순종하라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순종은 자신의 신분과 권리를 포기하고 종의 형체를 가지신 그리스도의 자기희생적 겸손을 따르는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그리스도께서 순종하심으로써 자기 위엄을 잃게 된 것이 아니라 오히려 나타나게 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마찬가지로 아내가 자발적으로 남편에게 순종하며 양보하고 섬긴다면 자존심을 내세우며 섬김을 받으려는 행동보다 더 큰 위엄과 자유를 나타내는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자존심과 권리를 포기하는 것 같지만 사실은 그리스도를 본받는 의무와 권리를 행사하는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흰색 배경의 다양한 색상의 하트 모양 종이">
            <a:extLst>
              <a:ext uri="{FF2B5EF4-FFF2-40B4-BE49-F238E27FC236}">
                <a16:creationId xmlns:a16="http://schemas.microsoft.com/office/drawing/2014/main" id="{326D5341-5AAB-4FB7-252E-47C15E1F10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36" r="39510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56847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1" name="Rectangle 3120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3" name="Rectangle 3122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22-33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남편과 아내</a:t>
            </a:r>
            <a:endParaRPr lang="ko-KR" altLang="en-US" sz="6100"/>
          </a:p>
        </p:txBody>
      </p:sp>
      <p:sp>
        <p:nvSpPr>
          <p:cNvPr id="312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아내를 사랑하라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머리의 개념은 특권과 우월감이 아니라 자기 희생적인 사랑을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아내를 돌아보고 섬기고 사랑하는 지도력을 의미함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사랑은 순종을 포함한 훨씬 더 많은 것을 주는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아내와 남편은 서로 순종하는 관계임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아내와 의견이 일치하지 않는 경우 자기 생각을 고집하는 것이 아니라 그리스도의 뜻이나 성경의 원리가 무엇인지 살펴야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08" name="Picture 3107" descr="현대적인 부엌">
            <a:extLst>
              <a:ext uri="{FF2B5EF4-FFF2-40B4-BE49-F238E27FC236}">
                <a16:creationId xmlns:a16="http://schemas.microsoft.com/office/drawing/2014/main" id="{2F7EF2DA-AC68-C9B4-8BC3-A1F9931F0F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40" r="27106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737712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8" name="Rectangle 3137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0" name="Rectangle 3139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22-33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남편과 아내</a:t>
            </a:r>
            <a:endParaRPr lang="ko-KR" altLang="en-US" sz="6100"/>
          </a:p>
        </p:txBody>
      </p:sp>
      <p:sp>
        <p:nvSpPr>
          <p:cNvPr id="314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아내를 사랑하라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아내의 말에 귀를 기울이는 것뿐만 아니라 아내를 인정하고 인격적으로 존중하는 것임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자기 아내를 하나님께서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짝지어주신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최상으리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배필로 인정하고 하나님께 감사하는 마음을 가지는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남편은 불필요한 자존심을 버리고 아무런 공격이나 방어 무기 없이 아내를 대해야 하며 자신의 취약한 모습까지 온전히 드러내야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남편은 과연 아내를 동등한 존재로 인정하고 있는지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아내를 진실하고 부드럽게 대하고 무장 해제된 사랑을 하고 있는지 돌아보아야 함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27" name="Picture 3126" descr="그물망과 교점으로 이루어진 구형">
            <a:extLst>
              <a:ext uri="{FF2B5EF4-FFF2-40B4-BE49-F238E27FC236}">
                <a16:creationId xmlns:a16="http://schemas.microsoft.com/office/drawing/2014/main" id="{19F0363A-8862-0A30-9E40-1D012373D3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708" r="1296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2878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5" name="Rectangle 3154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7" name="Rectangle 3156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22-33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남편과 아내</a:t>
            </a:r>
            <a:endParaRPr lang="ko-KR" altLang="en-US" sz="6100"/>
          </a:p>
        </p:txBody>
      </p:sp>
      <p:sp>
        <p:nvSpPr>
          <p:cNvPr id="315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2706624"/>
            <a:ext cx="7430332" cy="4247968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그리스도의 신부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모든 구성원들은 그리스도를 머리로 인정하고 그분의 뜻을 따라야 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목회자나 다른 어떤 사람도 교회에서 머리 노릇을 할 수 없고 해서도 안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지상 교회가 흠이 많고 초라함에도 불구하고 교회를 당신의 아름다운 신부로 대하심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지상에 존재하는 초라한 교회도 그리스도의 거룩한 신부임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지상 교회의 모습에 실망하지 말고 도리어 그리스도께서 교회를 거룩하게 하시고 영광스럽게 자기 앞에 세우실 날을 바라보며 기뻐하고 감사해야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44" name="Picture 3143" descr="뒤쪽의 아름답고 부드럽고 푹신한 메시 천">
            <a:extLst>
              <a:ext uri="{FF2B5EF4-FFF2-40B4-BE49-F238E27FC236}">
                <a16:creationId xmlns:a16="http://schemas.microsoft.com/office/drawing/2014/main" id="{1BA6C5EB-F51A-FDF9-70C4-4364A39F35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77" r="38617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2259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23550</TotalTime>
  <Words>5807</Words>
  <Application>Microsoft Office PowerPoint</Application>
  <PresentationFormat>Widescreen</PresentationFormat>
  <Paragraphs>400</Paragraphs>
  <Slides>84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2" baseType="lpstr">
      <vt:lpstr>Chilgok Kim Yeongbun</vt:lpstr>
      <vt:lpstr>Nanum Pen</vt:lpstr>
      <vt:lpstr>Arial</vt:lpstr>
      <vt:lpstr>Cavolini</vt:lpstr>
      <vt:lpstr>Modern Love</vt:lpstr>
      <vt:lpstr>SBL Greek</vt:lpstr>
      <vt:lpstr>The Hand</vt:lpstr>
      <vt:lpstr>SketchyVTI</vt:lpstr>
      <vt:lpstr>에베소서 개관 (Overview of Ephesians)</vt:lpstr>
      <vt:lpstr>에베소서 5장 단락</vt:lpstr>
      <vt:lpstr>3-14절: 빛의 자녀들의 삶</vt:lpstr>
      <vt:lpstr>15-21절: 지혜로운 삶과 성령에 의한 충만</vt:lpstr>
      <vt:lpstr>22-33절: 남편과 아내</vt:lpstr>
      <vt:lpstr>3-14절: 빛의 자녀들의 삶</vt:lpstr>
      <vt:lpstr>3-7절: 음행과 탐욕에 관한 경고</vt:lpstr>
      <vt:lpstr>3-7절: 음행과 탐욕에 관한 경고</vt:lpstr>
      <vt:lpstr>3-7절: 음행과 탐욕에 관한 경고</vt:lpstr>
      <vt:lpstr>3-7절: 음행과 탐욕에 관한 경고</vt:lpstr>
      <vt:lpstr>3-7절: 음행과 탐욕에 관한 경고</vt:lpstr>
      <vt:lpstr>3-7절: 음행과 탐욕에 관한 경고</vt:lpstr>
      <vt:lpstr>3-7절: 음행과 탐욕에 관한 경고</vt:lpstr>
      <vt:lpstr>8-14절: 빛의 자녀들을 위한 권고</vt:lpstr>
      <vt:lpstr>8-14절: 빛의 자녀들을 위한 권고</vt:lpstr>
      <vt:lpstr>8-14절: 빛의 자녀들을 위한 권고</vt:lpstr>
      <vt:lpstr>8-14절: 빛의 자녀들을 위한 권고</vt:lpstr>
      <vt:lpstr>8-14절: 빛의 자녀들을 위한 권고</vt:lpstr>
      <vt:lpstr>8-14절: 빛의 자녀들을 위한 권고</vt:lpstr>
      <vt:lpstr>8-14절: 빛의 자녀들을 위한 권고</vt:lpstr>
      <vt:lpstr>8-14절: 빛의 자녀들을 위한 권고</vt:lpstr>
      <vt:lpstr>8-14절: 빛의 자녀들을 위한 권고</vt:lpstr>
      <vt:lpstr>8-14절: 빛의 자녀들을 위한 권고</vt:lpstr>
      <vt:lpstr>3-14절: 빛의 자녀들의 삶</vt:lpstr>
      <vt:lpstr>3-14절: 빛의 자녀들의 삶</vt:lpstr>
      <vt:lpstr>3-14절: 빛의 자녀들의 삶</vt:lpstr>
      <vt:lpstr>3-14절: 빛의 자녀들의 삶</vt:lpstr>
      <vt:lpstr>3-14절: 빛의 자녀들의 삶</vt:lpstr>
      <vt:lpstr>3-14절: 빛의 자녀들의 삶</vt:lpstr>
      <vt:lpstr>15-21절: 지혜로운 삶과 성령에 의한 충만</vt:lpstr>
      <vt:lpstr>15-17절: 지혜로운 삶의 촉구</vt:lpstr>
      <vt:lpstr>15-17절: 지혜로운 삶의 촉구</vt:lpstr>
      <vt:lpstr>15-17절: 지혜로운 삶의 촉구</vt:lpstr>
      <vt:lpstr>15-17절: 지혜로운 삶의 촉구</vt:lpstr>
      <vt:lpstr>15-17절: 지혜로운 삶의 촉구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18-21절: 성령에 의한 충만과 그 결과</vt:lpstr>
      <vt:lpstr>15-21절: 지혜로운 삶과 성령에 의한 충만</vt:lpstr>
      <vt:lpstr>15-21절: 지혜로운 삶과 성령에 의한 충만</vt:lpstr>
      <vt:lpstr>15-21절: 지혜로운 삶과 성령에 의한 충만</vt:lpstr>
      <vt:lpstr>15-21절: 지혜로운 삶과 성령에 의한 충만</vt:lpstr>
      <vt:lpstr>15-21절: 지혜로운 삶과 성령에 의한 충만</vt:lpstr>
      <vt:lpstr>15-21절: 지혜로운 삶과 성령에 의한 충만</vt:lpstr>
      <vt:lpstr>22-33절: 남편과 아내</vt:lpstr>
      <vt:lpstr>22-24절: 아내들을 위한 권면</vt:lpstr>
      <vt:lpstr>22-24절: 아내들을 위한 권면</vt:lpstr>
      <vt:lpstr>22-24절: 아내들을 위한 권면</vt:lpstr>
      <vt:lpstr>22-24절: 아내들을 위한 권면</vt:lpstr>
      <vt:lpstr>22-24절: 아내들을 위한 권면</vt:lpstr>
      <vt:lpstr>22-24절: 아내들을 위한 권면</vt:lpstr>
      <vt:lpstr>22-24절: 아내들을 위한 권면</vt:lpstr>
      <vt:lpstr>25-32절: 남편들을 위한 권면</vt:lpstr>
      <vt:lpstr>25-32절: 남편들을 위한 권면</vt:lpstr>
      <vt:lpstr>25-32절: 남편들을 위한 권면</vt:lpstr>
      <vt:lpstr>25-32절: 남편들을 위한 권면</vt:lpstr>
      <vt:lpstr>25-32절: 남편들을 위한 권면</vt:lpstr>
      <vt:lpstr>25-32절: 남편들을 위한 권면</vt:lpstr>
      <vt:lpstr>25-32절: 남편들을 위한 권면</vt:lpstr>
      <vt:lpstr>25-32절: 남편들을 위한 권면</vt:lpstr>
      <vt:lpstr>25-32절: 남편들을 위한 권면</vt:lpstr>
      <vt:lpstr>25-32절: 남편들을 위한 권면</vt:lpstr>
      <vt:lpstr>25-32절: 남편들을 위한 권면</vt:lpstr>
      <vt:lpstr>25-32절: 남편들을 위한 권면</vt:lpstr>
      <vt:lpstr>25-32절: 남편들을 위한 권면</vt:lpstr>
      <vt:lpstr>33절: 결론적 권면</vt:lpstr>
      <vt:lpstr>22-33절: 남편과 아내</vt:lpstr>
      <vt:lpstr>22-33절: 남편과 아내</vt:lpstr>
      <vt:lpstr>22-33절: 남편과 아내</vt:lpstr>
      <vt:lpstr>22-33절: 남편과 아내</vt:lpstr>
      <vt:lpstr>22-33절: 남편과 아내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에베소서 석의 (Exegesis of Ephesians)</dc:title>
  <dc:creator>Jeong, Hyejeong</dc:creator>
  <cp:lastModifiedBy>Jeong, Hyejeong</cp:lastModifiedBy>
  <cp:revision>82</cp:revision>
  <dcterms:created xsi:type="dcterms:W3CDTF">2024-03-11T16:02:12Z</dcterms:created>
  <dcterms:modified xsi:type="dcterms:W3CDTF">2024-06-28T02:10:14Z</dcterms:modified>
</cp:coreProperties>
</file>