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93" r:id="rId3"/>
    <p:sldId id="330" r:id="rId4"/>
    <p:sldId id="527" r:id="rId5"/>
    <p:sldId id="528" r:id="rId6"/>
    <p:sldId id="333" r:id="rId7"/>
    <p:sldId id="451" r:id="rId8"/>
    <p:sldId id="529" r:id="rId9"/>
    <p:sldId id="375" r:id="rId10"/>
    <p:sldId id="530" r:id="rId11"/>
    <p:sldId id="531" r:id="rId12"/>
    <p:sldId id="533" r:id="rId13"/>
    <p:sldId id="532" r:id="rId14"/>
    <p:sldId id="534" r:id="rId15"/>
    <p:sldId id="535" r:id="rId16"/>
    <p:sldId id="372" r:id="rId17"/>
    <p:sldId id="536" r:id="rId18"/>
    <p:sldId id="537" r:id="rId19"/>
    <p:sldId id="538" r:id="rId20"/>
    <p:sldId id="540" r:id="rId21"/>
    <p:sldId id="539" r:id="rId22"/>
    <p:sldId id="541" r:id="rId23"/>
    <p:sldId id="542" r:id="rId24"/>
    <p:sldId id="544" r:id="rId25"/>
    <p:sldId id="543" r:id="rId26"/>
    <p:sldId id="545" r:id="rId27"/>
    <p:sldId id="546" r:id="rId28"/>
    <p:sldId id="548" r:id="rId29"/>
    <p:sldId id="547" r:id="rId30"/>
    <p:sldId id="549" r:id="rId31"/>
    <p:sldId id="550" r:id="rId32"/>
    <p:sldId id="551" r:id="rId33"/>
    <p:sldId id="552" r:id="rId34"/>
    <p:sldId id="553" r:id="rId35"/>
    <p:sldId id="554" r:id="rId36"/>
    <p:sldId id="555" r:id="rId37"/>
    <p:sldId id="556" r:id="rId38"/>
    <p:sldId id="557" r:id="rId39"/>
    <p:sldId id="558" r:id="rId40"/>
    <p:sldId id="560" r:id="rId41"/>
    <p:sldId id="561" r:id="rId42"/>
    <p:sldId id="562" r:id="rId43"/>
    <p:sldId id="563" r:id="rId44"/>
    <p:sldId id="564" r:id="rId45"/>
    <p:sldId id="565" r:id="rId46"/>
    <p:sldId id="566" r:id="rId47"/>
    <p:sldId id="567" r:id="rId48"/>
    <p:sldId id="568" r:id="rId49"/>
    <p:sldId id="569" r:id="rId50"/>
    <p:sldId id="570" r:id="rId51"/>
    <p:sldId id="571" r:id="rId52"/>
    <p:sldId id="572" r:id="rId53"/>
    <p:sldId id="573" r:id="rId54"/>
    <p:sldId id="574" r:id="rId55"/>
    <p:sldId id="575" r:id="rId56"/>
    <p:sldId id="576" r:id="rId57"/>
    <p:sldId id="577" r:id="rId58"/>
    <p:sldId id="578" r:id="rId59"/>
    <p:sldId id="579" r:id="rId60"/>
    <p:sldId id="580" r:id="rId61"/>
    <p:sldId id="581" r:id="rId62"/>
    <p:sldId id="582" r:id="rId63"/>
    <p:sldId id="583" r:id="rId64"/>
    <p:sldId id="584" r:id="rId65"/>
    <p:sldId id="585" r:id="rId66"/>
    <p:sldId id="586" r:id="rId67"/>
    <p:sldId id="587" r:id="rId68"/>
    <p:sldId id="588" r:id="rId69"/>
    <p:sldId id="589" r:id="rId70"/>
    <p:sldId id="590" r:id="rId71"/>
    <p:sldId id="591" r:id="rId72"/>
    <p:sldId id="592" r:id="rId73"/>
    <p:sldId id="593" r:id="rId74"/>
    <p:sldId id="594" r:id="rId75"/>
    <p:sldId id="595" r:id="rId76"/>
    <p:sldId id="596" r:id="rId77"/>
    <p:sldId id="597" r:id="rId78"/>
    <p:sldId id="598" r:id="rId79"/>
    <p:sldId id="599" r:id="rId80"/>
    <p:sldId id="600" r:id="rId81"/>
    <p:sldId id="601" r:id="rId8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74" autoAdjust="0"/>
    <p:restoredTop sz="94675" autoAdjust="0"/>
  </p:normalViewPr>
  <p:slideViewPr>
    <p:cSldViewPr snapToGrid="0">
      <p:cViewPr varScale="1">
        <p:scale>
          <a:sx n="92" d="100"/>
          <a:sy n="92" d="100"/>
        </p:scale>
        <p:origin x="11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81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6/19/2024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8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에베소서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4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장 연구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6" name="Rectangle 3175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 단락</a:t>
            </a:r>
            <a:endParaRPr lang="ko-KR" altLang="en-US" sz="4400" dirty="0"/>
          </a:p>
        </p:txBody>
      </p:sp>
      <p:pic>
        <p:nvPicPr>
          <p:cNvPr id="3172" name="Picture 3171" descr="작은 나무">
            <a:extLst>
              <a:ext uri="{FF2B5EF4-FFF2-40B4-BE49-F238E27FC236}">
                <a16:creationId xmlns:a16="http://schemas.microsoft.com/office/drawing/2014/main" id="{5480F5F9-DE34-3FF9-2211-178234518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898" b="26933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178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1-16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하나됨과 성장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17-24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사람과 새 사람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4:25-5:2: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공동체를 위한 새 사람의 윤리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4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2" name="Rectangle 318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1-16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하나됨과 성장</a:t>
            </a:r>
            <a:endParaRPr lang="ko-KR" altLang="en-US" sz="4400" dirty="0"/>
          </a:p>
        </p:txBody>
      </p:sp>
      <p:pic>
        <p:nvPicPr>
          <p:cNvPr id="3177" name="Picture 3176" descr="땅에 싹이 트는 녹색 묘목">
            <a:extLst>
              <a:ext uri="{FF2B5EF4-FFF2-40B4-BE49-F238E27FC236}">
                <a16:creationId xmlns:a16="http://schemas.microsoft.com/office/drawing/2014/main" id="{684C44FB-D461-990F-4056-45077DB37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665" b="203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84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1-6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하나됨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7-16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성장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9" name="Rectangle 318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17-24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4400" dirty="0"/>
          </a:p>
        </p:txBody>
      </p:sp>
      <p:pic>
        <p:nvPicPr>
          <p:cNvPr id="3" name="Picture 2" descr="흰색 우산 무리 속 파란색 우산 하나">
            <a:extLst>
              <a:ext uri="{FF2B5EF4-FFF2-40B4-BE49-F238E27FC236}">
                <a16:creationId xmlns:a16="http://schemas.microsoft.com/office/drawing/2014/main" id="{C486F5B7-97AB-EA83-1D63-76303E3A30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10" b="29583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91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17-19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이방인들의 삶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20-24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사람과 새 사람</a:t>
            </a:r>
          </a:p>
        </p:txBody>
      </p:sp>
    </p:spTree>
    <p:extLst>
      <p:ext uri="{BB962C8B-B14F-4D97-AF65-F5344CB8AC3E}">
        <p14:creationId xmlns:p14="http://schemas.microsoft.com/office/powerpoint/2010/main" val="384547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309220"/>
            <a:ext cx="3418990" cy="234915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4:25-5:2: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공동체를 위한 새 사람의 윤리</a:t>
            </a:r>
            <a:endParaRPr lang="ko-KR" altLang="en-US" sz="4400" dirty="0"/>
          </a:p>
        </p:txBody>
      </p:sp>
      <p:pic>
        <p:nvPicPr>
          <p:cNvPr id="3091" name="Picture 3090" descr="원소 주기율표">
            <a:extLst>
              <a:ext uri="{FF2B5EF4-FFF2-40B4-BE49-F238E27FC236}">
                <a16:creationId xmlns:a16="http://schemas.microsoft.com/office/drawing/2014/main" id="{E1B7F8E3-2F76-2667-44CD-0309409D2F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634" b="16142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097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4:25-32: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위한 실제적 권면들 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5:1-2: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결론적 권면</a:t>
            </a:r>
          </a:p>
        </p:txBody>
      </p:sp>
    </p:spTree>
    <p:extLst>
      <p:ext uri="{BB962C8B-B14F-4D97-AF65-F5344CB8AC3E}">
        <p14:creationId xmlns:p14="http://schemas.microsoft.com/office/powerpoint/2010/main" val="345245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7" name="Rectangle 3216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94" name="Picture 3193" descr="밀밭">
            <a:extLst>
              <a:ext uri="{FF2B5EF4-FFF2-40B4-BE49-F238E27FC236}">
                <a16:creationId xmlns:a16="http://schemas.microsoft.com/office/drawing/2014/main" id="{E05BD2B4-F6BE-A319-5F17-EF4CA4C15A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1-16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하나됨과 성장</a:t>
            </a:r>
            <a:endParaRPr lang="ko-KR" altLang="en-US" sz="7200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서신의 후반부가 시작되는 본 단락에서 실천적인 권면으로 옮겨 감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구원을 서술하는 부분과 실천적 권면을 제시하는 부분을 이어주는 역할을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첫째부분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성도들에게 성령께서 하나되게 하신 것을 지키기 위해 모든 노력을 다하라고 촉구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둘째부분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성장에 초점을 맞춤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11-16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한 문장으로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11-12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주절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부사절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14-15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목적절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관계대명사절로 단락의 결론에 해당됨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219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55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2" name="Rectangle 3201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89" name="Picture 3188" descr="오스트리아 할슈타트 - 호수와 산 사이에 자리잡은 소도시">
            <a:extLst>
              <a:ext uri="{FF2B5EF4-FFF2-40B4-BE49-F238E27FC236}">
                <a16:creationId xmlns:a16="http://schemas.microsoft.com/office/drawing/2014/main" id="{1BAFBCE8-1494-129A-33F6-04884B9B40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3865" b="122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6600" dirty="0"/>
          </a:p>
        </p:txBody>
      </p:sp>
      <p:sp>
        <p:nvSpPr>
          <p:cNvPr id="3204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 맨 앞부분의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보여 주는 대로 전반부에서 서술한 내용에 근거하여 에베소 교회 성도들에게 실천적인 권면을 시작함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하나님의 부르심을 받고 새 인류의 구성원이 되었기 때문에 하나님의 부르심에 합당하게 사는 것은 새 인류의 신분에 어울리는 삶의 방식을 취하는 것임 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18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3" name="Rectangle 31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108" name="Picture 3107" descr="검은색 배경의 빨간 장미 부케">
            <a:extLst>
              <a:ext uri="{FF2B5EF4-FFF2-40B4-BE49-F238E27FC236}">
                <a16:creationId xmlns:a16="http://schemas.microsoft.com/office/drawing/2014/main" id="{4F950D28-1A48-8769-8000-C9E42BE1A3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86" r="172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힘써 지키라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인류의 신분에 어울리는 삶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성령께서 하나되게 하신 것을 힘써 지키는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지키는 것은 하나님의 부르심에 합당하게 사는 삶의 가장 중요한 요소임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겸손함과 온유함과 오래 참음으로 사랑 안에서 서로 용납하면서 성령의 하나됨을 지켜야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4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123" name="Picture 3122" descr="우향 화살표">
            <a:extLst>
              <a:ext uri="{FF2B5EF4-FFF2-40B4-BE49-F238E27FC236}">
                <a16:creationId xmlns:a16="http://schemas.microsoft.com/office/drawing/2014/main" id="{30210B0F-42B5-2511-FF54-1590E1070D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82" r="49269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힘써 지키라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성령께서 실현하시는 하나됨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하나됨은 복음을 전하는 사람들이나 듣는 사람들을 통해서가 아니라 성령으로 실현됨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복음을 듣는 사람들로 예수 그리스도를 믿게 하고 하나님을 아버지라고 부르게 하시며 서로를 형제자매로 받아들이게 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하나됨은 사람들이 만들 수 있는 것이 아니라 복음 안에서 주어진 것이며 교회의 본질에 내재된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997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1" name="Rectangle 315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138" name="Picture 3137" descr="리스본 옥상">
            <a:extLst>
              <a:ext uri="{FF2B5EF4-FFF2-40B4-BE49-F238E27FC236}">
                <a16:creationId xmlns:a16="http://schemas.microsoft.com/office/drawing/2014/main" id="{A2C6753E-AFF7-E4CD-0CF7-DBB0B66DE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73" r="3888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힘써 지키라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지키고 유지하는 수단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평화의 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공동체의 구성원들 사이에 이루어지는 평온하고 화목한 상태를 의미하며 이는 공동체를 하나로 묶는 효력을 가짐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평화는 교회 구성원들을 결속해 주는 동시에 교회의 구성원들이 사랑 안에서 하나될 때 실현되는 것이기도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5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6" name="Rectangle 316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155" name="Picture 3154" descr="안개 낀 산">
            <a:extLst>
              <a:ext uri="{FF2B5EF4-FFF2-40B4-BE49-F238E27FC236}">
                <a16:creationId xmlns:a16="http://schemas.microsoft.com/office/drawing/2014/main" id="{5E38C5D7-0A8B-4CE3-8EBF-BF24CC835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92" r="224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힘써 지키라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겸손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ταπεινοφροσύνης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(humility):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 문헌에서 이 단어는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굴종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내지는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수치스러운 비하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의미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 이 단어는 자기를 낮추고 다른 사람의 가치를 인정하는 좋은 덕목임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겸손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 아담의 교만과 죄를 뒤집는 것으로서 하나님을 경외하고 그분의 은혜에 의지해서 사는 자세임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겸손한 사람들은 다른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사람들과의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관계에서도 자기를 주장하지 않고 자기 업적을 자랑하지도 않음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겸손은 공동체의 평화와 하나됨을 함양함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194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" name="Rectangle 317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170" name="Picture 3169" descr="풀밭에 새끼와 함께 있는 코끼리">
            <a:extLst>
              <a:ext uri="{FF2B5EF4-FFF2-40B4-BE49-F238E27FC236}">
                <a16:creationId xmlns:a16="http://schemas.microsoft.com/office/drawing/2014/main" id="{55B92218-A2F6-F059-D62E-9EB91DD025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83" r="4642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9651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힘써 지키라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πραΰτητος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(gentleness):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 권리를 주장하지 않고 다른 사람을 배려하는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오래 참음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μακροθυμίας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(patience):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다른 사람의 잘못에 대해 분노하고 보복하지 않고 참아 내는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ἀγάπῃ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(love):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겸손과 온유와 오래 참음과 함께 서로 용납하고 성령의 하나됨을 지키는 데 반드시 필요한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사랑이 있어야 자기주장을 포기할 수 있고 다른 사람의 실수나 잘못을 참아 내고 용서할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763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6" name="Rectangle 319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185" name="Picture 3184" descr="모래시계">
            <a:extLst>
              <a:ext uri="{FF2B5EF4-FFF2-40B4-BE49-F238E27FC236}">
                <a16:creationId xmlns:a16="http://schemas.microsoft.com/office/drawing/2014/main" id="{114F3A65-589D-7866-00E1-E0499B778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831" r="11065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9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힘써 지키라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힘써 지키십시오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σπουδάζοντες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(being diligent):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현재분사로 사용하여 성령의 하나됨을 지키는 것이 매우 중요하고 긴급한 일이라는 것을 강조함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지키는 것은 매우 긴박한 것이며 즉각적으로 실천해야 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사람의 노력만으로는 성령의 하나됨을 온전히 지킬 수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01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0" name="Rectangle 320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072" name="Picture 3071" descr="체스 게임의 체크 메이트">
            <a:extLst>
              <a:ext uri="{FF2B5EF4-FFF2-40B4-BE49-F238E27FC236}">
                <a16:creationId xmlns:a16="http://schemas.microsoft.com/office/drawing/2014/main" id="{8892433B-ED21-715C-C73B-DC2E63C537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27" r="29712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1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하나됨의 근거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개가 하나인 것을 강조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성도들과 이방인 성도들로 이루어진 교회도 하나이고 교회를 하나되게 하여 한 몸으로 하나님께 나아가게 하신 성령도 한 분이심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하나됨은 근본적으로 영원해서 깨어질 수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62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5" name="Rectangle 32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하나됨</a:t>
            </a:r>
            <a:endParaRPr lang="ko-KR" altLang="en-US" sz="7200"/>
          </a:p>
        </p:txBody>
      </p:sp>
      <p:pic>
        <p:nvPicPr>
          <p:cNvPr id="3214" name="Picture 3213" descr="황혼녘의 습지와 갯벌의 공중 뷰">
            <a:extLst>
              <a:ext uri="{FF2B5EF4-FFF2-40B4-BE49-F238E27FC236}">
                <a16:creationId xmlns:a16="http://schemas.microsoft.com/office/drawing/2014/main" id="{9E294C75-EF5D-D440-1D8F-357010AAB9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01" r="2345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2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하나됨을 강조하는 이유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성도들과 이방인 성도들이 하나된 것은 만물의 통일을 이루시는 하나님의 우주적 구원계획의 중요한 부분이기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 사람들도 적대적이었던 유대인들과 이방인들이 하나되어 교회를 이룬 것을 보고 새로운 역사가 시작되었을 알게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지키기 위해 노력해야 하는 것은 교회가 세상 사람들과 하늘에 있는 영적 세력들에게 만물의 통일을 이루시는 하나님의 능력과 지혜를 드러내는 하나님의 도구이기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989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7" name="Rectangle 3216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97" name="Picture 3196" descr="비탈의 포도밭">
            <a:extLst>
              <a:ext uri="{FF2B5EF4-FFF2-40B4-BE49-F238E27FC236}">
                <a16:creationId xmlns:a16="http://schemas.microsoft.com/office/drawing/2014/main" id="{E5961FBE-E437-D8A6-90A6-C1AE5CEC56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4970" b="1076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6600" dirty="0"/>
          </a:p>
        </p:txBody>
      </p:sp>
      <p:sp>
        <p:nvSpPr>
          <p:cNvPr id="3219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먼저 교회 성장을 위한 은혜가 각 사람에게 주어졌음을 언급함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부분의 </a:t>
            </a: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중심 개념</a:t>
            </a:r>
            <a:r>
              <a:rPr lang="en-US" altLang="ko-KR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몸을 세움</a:t>
            </a:r>
            <a:r>
              <a:rPr lang="en-US" altLang="ko-KR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교회의 영적 성장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교회에 사도들과 예언자들과 복음을 전하는 사람들과 목사와 교사를 주신 것도 성도들을 봉사의 일을 하게 하고 그리스도의 몸을 세우기 위함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몸에 속한 지체들에게 다양한 은사를 주시고 분량대로 활동하게 하심으로써 온 몸이 자라게 하심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86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 dirty="0"/>
          </a:p>
        </p:txBody>
      </p:sp>
      <p:pic>
        <p:nvPicPr>
          <p:cNvPr id="3091" name="Picture 3090" descr="주식 시세 표시">
            <a:extLst>
              <a:ext uri="{FF2B5EF4-FFF2-40B4-BE49-F238E27FC236}">
                <a16:creationId xmlns:a16="http://schemas.microsoft.com/office/drawing/2014/main" id="{B1287429-170A-01BB-990E-9D41D255DD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59" r="2969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9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하늘들 위로 오르신 그리스도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68:18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하나님께서 자기 백성들을 시내 산에서부터 예루살렘으로 인도하시면서 대적들에게 승리를 거두시고 시온 산에 오르시는 것을 말씀함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에베소서는 그리스도의 승리와 승천을 말씀함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시편은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단수를 사용하지만 에베소서는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단수 사용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시편은 선물들을 사람들에게서 받으셨는데 에베소서는 사람들에게 선물을 주심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결국 이는 하나님의 승리를 서술한 시편의 부활과 승천을 통해 악한 영들을 이기신 그리스도의 승리를 예견함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42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091" name="Picture 3090" descr="파란색 배경의 탐색 나침반">
            <a:extLst>
              <a:ext uri="{FF2B5EF4-FFF2-40B4-BE49-F238E27FC236}">
                <a16:creationId xmlns:a16="http://schemas.microsoft.com/office/drawing/2014/main" id="{B8D74B30-5816-C54D-D442-1264F48526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09" r="13965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965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하늘들 위로 오르신 그리스도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시편은 선물들을 사람들에게서 받으셨는데 에베소서는 사람들에게 선물을 주심으로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바꾼 이유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그리스도의 부활과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승귀를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통해 악한 영들을 굴복시킨 하나님의 종말적 승리를 예견하는 것으로 이해함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시편에서 높은 곳에 오르신 주님을 승천하신 그리스도를 가리키는 것을 해석함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충만하게 하시려고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만물의 부족한 것을 채우고 잘못된 것을 바로잡아 온전하게 하는 것을 의미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만물의 부족한 것을 채우고 잘못된 것을 바로잡아 온전하게 하기 위해 승천하심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822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106" name="Picture 3105" descr="가을 나뭇잎">
            <a:extLst>
              <a:ext uri="{FF2B5EF4-FFF2-40B4-BE49-F238E27FC236}">
                <a16:creationId xmlns:a16="http://schemas.microsoft.com/office/drawing/2014/main" id="{575D9B6F-376C-2638-2849-9ECC73CBBE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15" r="29841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세우신 직분자들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교회에 사역자들을 주신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충만하게 하시는 그분의 사역의 한 부분임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삼으셨습니다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ἔδωκεν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(gave):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사역자들은 단지 교회가 세운 사람들이 아니라 승천하신 그리스도께서 교회를 위해 주신 선물이라는 의미를 내포함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부활하신 그리스도로를 목격한 사람으로서 그리스도의 죽음과 부활을 증언하고 교회를 세우는 사역 감당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예언자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 받은 메시지를 전하는 은사를 소유한 신약의 사역자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5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5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91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8" name="Rectangle 312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123" name="Picture 3122" descr="정돈된 빈 교육용 책상">
            <a:extLst>
              <a:ext uri="{FF2B5EF4-FFF2-40B4-BE49-F238E27FC236}">
                <a16:creationId xmlns:a16="http://schemas.microsoft.com/office/drawing/2014/main" id="{03449539-003F-D3A9-D38B-AC4EA52D1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05" r="27551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09651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세우신 직분자들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 전도자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순회 사역자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(ex: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디모데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목사와 교사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 단어는 하나의 관사로 연결되어 있어서 목사와 교사는 하나의 직분으로 보기도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2:20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사도와 선지자를 쓰면서도 하나의 관사를 썼다는 점에서 목사와 교사는 한 직분이 아니라 두 직분으로 볼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보살피고 가르치는 사람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성경과 사도들의 교훈을 성도들에게 가르치는 직분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그리스도인들이 따라야 할 가치와 규범들을 제시하고 복음에 합당한 삶의 방식을 규정하기도 하였을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8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2" name="Rectangle 314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138" name="Picture 3137" descr="명중한 다트 3개">
            <a:extLst>
              <a:ext uri="{FF2B5EF4-FFF2-40B4-BE49-F238E27FC236}">
                <a16:creationId xmlns:a16="http://schemas.microsoft.com/office/drawing/2014/main" id="{FD588B83-7596-CC24-0CB8-E784F142DB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59" r="994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3"/>
            <a:ext cx="6894576" cy="4151377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직분자들을 세우신 목적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직접적 목적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성도들을 온전하게 하여 봉사의 일을 하게 하는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궁극적 목적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몸을 세우는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사역자들은 성도들을 가르치고 온전하게 할 뿐만 아니라 성도들과 함께 봉사의 일을 하면서 그리스도의 몸을 세워야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준비시켜서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καταρτισμὸν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(perfecting):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완전한 자격을 갖게 만드는 것 또는 완전하게 갖추게 하는 것을 의미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봉사의 일을 수행하는데 조금도 부족함이 없도록 성도들을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구비시키는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성겨에서는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여기서만 나오는 단어임</a:t>
            </a:r>
            <a:r>
              <a:rPr lang="en-US" altLang="ko-KR" sz="17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3642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7" name="Rectangle 315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146" name="Picture 3145" descr="체육관에 있는 덤벨 랙">
            <a:extLst>
              <a:ext uri="{FF2B5EF4-FFF2-40B4-BE49-F238E27FC236}">
                <a16:creationId xmlns:a16="http://schemas.microsoft.com/office/drawing/2014/main" id="{B6AA77BD-011B-61CB-8DCC-5C6B0DCB5A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39" r="44824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21746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직분자들을 세우신 목적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봉사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διακονίας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(of ministry):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원래는 식탁 시중을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다른 사람을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섬기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몸에 속한 지체들은 살든지 죽든지 다른 지체를 위한 존재가 되어야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몸을 세우게 하려고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εἰς οἰκοδομὴν τοῦ σώματος τοῦ Χριστοῦ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(for building up the body of Christ):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준비된 성도들이 그리스도의 몸에 속한 지체로서 자신들이 맡은 은사에 따라 봉사의 일을 함으로써 그리스도의 몸을 세워야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개인의 유익이 아니라 다른 성도들의 유익을 위해 주신 것이며 궁극적으로 그리스도의 몸을 세우기 위해서 주신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 유익보다 다른 성도들의 유익을 먼저 구하고 그리스도의 몸을 세우고자 노력해야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825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2" name="Rectangle 317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161" name="Picture 3160" descr="그래프">
            <a:extLst>
              <a:ext uri="{FF2B5EF4-FFF2-40B4-BE49-F238E27FC236}">
                <a16:creationId xmlns:a16="http://schemas.microsoft.com/office/drawing/2014/main" id="{72D8A612-B378-5C74-8F55-1E9CE6452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8" r="3910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직분자들을 세우신 목적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목회자가 교회의 모든 일을 주관하고 교인들은 목회자를 수동적으로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따르기만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하는 것은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비성경적이고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목회자가 교인들에게 모든 것을 맡겨놓고 방임하는 것도 비성경적임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사역자들만이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성도 각 사람에게 그리스도의 선물의 분량에 따라 은혜가 주어졌음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지체들이 자기 분량대로 활동함으로써 그 몸을 자라게 한다고 말씀하심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목회자 한 사람이나 직분을 맡은 몇 사람만이 아니라 모든 지체가 그리스도께서 주신 은사들을 활용하여 맡은 역할을 충실히 수행할 때 비로서 그리스도의 몸을 든든히 세울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416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1" name="Rectangle 318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176" name="Picture 3175" descr="칙칙한 사다리를 배경으로 밝은 사다리">
            <a:extLst>
              <a:ext uri="{FF2B5EF4-FFF2-40B4-BE49-F238E27FC236}">
                <a16:creationId xmlns:a16="http://schemas.microsoft.com/office/drawing/2014/main" id="{67CB70EA-EEDD-8D12-17C8-FF220E3D06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98" r="868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8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543" y="2706624"/>
            <a:ext cx="8239902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영적 성장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사역자들과 함께 성취해야 할 목표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아들을 믿는 믿음과 지식의 하나됨에 이르는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하나가 되고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ἑνότητα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(unity):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 전체에서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두 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(4:3, 13),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골로새서에서 한 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(3:14)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예수 그리스도에 대해 알고 믿는 사람들이지만 지속적으로 성장해야 하고 그리스도를 더 온전히 알아야 하고 더 온전히 믿어야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모든 성도들에게 해당하며 성도들 모두 그리스도를 바르게 알고 바르게 믿음으로써 그리스도를 아는 지식과 그분을 믿는 믿음에서 하나가 되어야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교회의 하나됨을 지키는데 필수적임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하나됨은 제도나 기구의 일치에 의해서가 아니라 그리스도에 대한 지식과 믿음의 일치로 유지되며 지켜지기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반드시 그리스도에  대한 믿음과 지식의 하나됨에 도달해야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9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4" name="Rectangle 32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193" name="Picture 3192" descr="눈 덮인 산등성이 위에 있는 산악인">
            <a:extLst>
              <a:ext uri="{FF2B5EF4-FFF2-40B4-BE49-F238E27FC236}">
                <a16:creationId xmlns:a16="http://schemas.microsoft.com/office/drawing/2014/main" id="{4AAEFF2F-1BDF-3983-3810-2500BFCAB8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51" r="2833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영적 성장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온전한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τέλειον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(complete):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성숙한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의미로 사용됨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ἄνδρα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(man):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일반적으로 성인 남자를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온전한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완전히 성숙한 사람을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영적으로 성숙한 성도들은 진리 위에 굳게 서서 흔들리지 않음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성숙한 사람은 성도들의 공동체를 가리키는 집합적 개념임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충만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성장의 목표로서 그리스도의 완전한 상태를 가리킴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786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4" name="Rectangle 32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219" name="Picture 3218" descr="들판의 보리 클로즈업">
            <a:extLst>
              <a:ext uri="{FF2B5EF4-FFF2-40B4-BE49-F238E27FC236}">
                <a16:creationId xmlns:a16="http://schemas.microsoft.com/office/drawing/2014/main" id="{2D97CF54-EFF2-4697-75CC-BAD23675C1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0" r="4389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영적 성장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ἡλικίας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(stature):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신장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성숙을 의미하는 단어인데 여기서는 성숙을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외적 성장이 아니라 내적 성숙을 말씀하고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그리스도의 충만의 성숙한 분량까지 도달해야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본받는 것처럼 그리스도를 본받고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온전하심과 같이 온전해지는 것처럼 그리스도의 온전하심과 같이 온전해지는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목표는 사역자들 뿐만 아니라 모든 성도들이 함께 해야 할 것임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730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39" name="Rectangle 323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228" name="Picture 3227" descr="대형 경기장의 골대 근처에서 터치다운을 알리는 두 심판">
            <a:extLst>
              <a:ext uri="{FF2B5EF4-FFF2-40B4-BE49-F238E27FC236}">
                <a16:creationId xmlns:a16="http://schemas.microsoft.com/office/drawing/2014/main" id="{3AF9D2D8-47B8-F1AE-8CDD-CC373ED770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36" r="1206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4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성장의 궁극적인 목표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의미적으로 볼 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 종속됨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어린아이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νήπιοι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(infants):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유아 또는 사춘기 이전의 어린아이를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온전한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대조를 이룸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온전한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단수 명사인데 반해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어린아이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복수 명사임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성도 개개인의 영적 미성숙을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어린아이 상태에서 벗어나는 것만으로는 부족하고 적극적으로 사랑 안에서 진리를 말하면서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그리스도에게까지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자라야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102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8" name="Rectangle 325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252" name="Picture 3251" descr="골인된 축구공">
            <a:extLst>
              <a:ext uri="{FF2B5EF4-FFF2-40B4-BE49-F238E27FC236}">
                <a16:creationId xmlns:a16="http://schemas.microsoft.com/office/drawing/2014/main" id="{41C7E1BF-5023-3EE1-43C7-68899BEAE8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32" r="3762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6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성장의 궁극적인 목표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진리를 말하고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ἀληθεύοντες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(Speaking the truth):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복음의 진리를 말하는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사랑으로 진리를 말하고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진리를 사랑의 방식으로 드러내는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 사람들이 복음의 진리를 인식할 수 있게 하려면 그 진리를 말과 함께 사랑의 삶으로 표현해야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자라나서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αὐξήσωμεν</a:t>
            </a:r>
            <a:r>
              <a:rPr lang="en-US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εἰς</a:t>
            </a:r>
            <a:r>
              <a:rPr lang="en-US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αὐτὸν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(we should grow up into Him):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전치사인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εἰς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목표를 나타내며 따라서 이는 그리스도를 믿는 믿음과 지식의 하나 됨에 이르는 것을 의미하며 성숙한 사람이 되는 것이고 또한 그리스도의 충만의 성숙한 분량에 이른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닮는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217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" name="Rectangle 327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272" name="Picture 3271" descr="울타리로 된 미로">
            <a:extLst>
              <a:ext uri="{FF2B5EF4-FFF2-40B4-BE49-F238E27FC236}">
                <a16:creationId xmlns:a16="http://schemas.microsoft.com/office/drawing/2014/main" id="{909E1C85-BB95-EB86-5A3E-994D1AFD3E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39" r="2486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7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성장의 궁극적인 목표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구문적으로 볼 때 그리스도를 선행사로 갖는 관계대명사절임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내용적으로는 이 단락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(7-16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요약하는 결론 부분임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몸의 성장과 관련해서 가장 중요한 것은 그리스도에게 연결되는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머리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만물 위에 계신 머리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(1:22)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이자 교회의 머리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(5:23;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1:18)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이므로 그리스도는 교회 성장의 목표일 뿐만 아니라 성장의 원천이기도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그리스도의 몸인 교회는 반드시 머리인 그리스도께 연결되어야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09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92" name="Rectangle 329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281" name="Picture 3280" descr="빨간색 점과 이 점을 가리키는 화살표">
            <a:extLst>
              <a:ext uri="{FF2B5EF4-FFF2-40B4-BE49-F238E27FC236}">
                <a16:creationId xmlns:a16="http://schemas.microsoft.com/office/drawing/2014/main" id="{D529239E-D9A0-DABD-29AA-8C1B40365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9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성장의 궁극적인 목표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연결되고 결합됩니다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συναρμολογούμενον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(being joined together):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수동태 분사로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연결되다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뜻임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성장에 필요한 자양분을 공급해 주는 각 마디를 통해 지체들을 함께 연결하고 함께 결합시킴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몸의 다양한 부분들을 연결하며 생명과 힘을 공급하는 역할을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지체들을 연결하는 마디는 그리스도께서 세우신 사역자들을 가리키는 표현으로 해석할 수 있음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4541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07" name="Rectangle 330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296" name="Picture 3295" descr="명중한 세 개의 화살">
            <a:extLst>
              <a:ext uri="{FF2B5EF4-FFF2-40B4-BE49-F238E27FC236}">
                <a16:creationId xmlns:a16="http://schemas.microsoft.com/office/drawing/2014/main" id="{13DBFF54-4F43-C1A6-7A87-2E80561840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56" r="47340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성장의 궁극적인 목표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몸의 성장과 관련해서 중요한 것은 몸을 구성하는 지체들이 그리스도께 생명을 공급받으면서 자기 역할을 제대로 수행하는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생명을 가진 지체들이 마디로 서로 연결되고 결합하여 이룬 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곧 살아 있는 유기체이기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각 지체는 그리스도의 선물의 분량대로 봉사의 은혜를 받았으므로 받은 분량대로 활동해서 온 몸이 성장하는 데 기여해야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52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22" name="Rectangle 332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pic>
        <p:nvPicPr>
          <p:cNvPr id="3311" name="Picture 3310" descr="미로">
            <a:extLst>
              <a:ext uri="{FF2B5EF4-FFF2-40B4-BE49-F238E27FC236}">
                <a16:creationId xmlns:a16="http://schemas.microsoft.com/office/drawing/2014/main" id="{C052662F-19C6-DF28-359A-087AA1E98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성장의 궁극적인 목표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몸의 성장과 관련하여 중요한 것은 사랑임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사랑이 없으면 성장도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오래 참는 것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13:4),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무례히 행하지 않는 것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13:5),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짐을 서로 지는 것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6:2),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같이 돌보는 것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벧전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4:10)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몸에 속한 지체들이 서로 사랑하며 자기가 받은 봉사의 은사를 다른 지체들의 유익을 위해 사용할 때 비로서 그리스도의 몸이 온전히 자라는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60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하나됨을 지키고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어떤 대가를 치르더라도 성령의 하나됨을 반드시 지키고 보존해야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Chrysostom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권세를 사랑하는 것만큼 교회를 분열시키는 것은 아무 것도 없다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 지적함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안에서 모든 겸손과 온유와 오래 참음으로 사랑 안에서 서로 용납해야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다르다는 것을 인정하고 협력하면서 교회가 다양한 가운데 하나로 존재할 수 있어야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맨하탄 스카이라인">
            <a:extLst>
              <a:ext uri="{FF2B5EF4-FFF2-40B4-BE49-F238E27FC236}">
                <a16:creationId xmlns:a16="http://schemas.microsoft.com/office/drawing/2014/main" id="{758D004C-F46A-2CED-7EDA-5188F87A29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02" r="41243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41768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4" name="Rectangle 312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Rectangle 312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sp>
        <p:nvSpPr>
          <p:cNvPr id="312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그리스도에게까지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자라고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성장은 양적 성장을 배제하지 않지만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그리스도의 몸을 세우는 것은 양적 성장보다는 성도들이 영적으로 온전하게 되고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그리스도에게까지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자라는 내적 성숙과 더 깊은 관련이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성장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그리스도를 알고 믿는 일에 하나가 되어 그리스도의 충만의 장성한 분량에까지 자라고 자기 역할을 제대로 수행함으로써 몸 전체가 자라는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성장의 목표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개개인뿐만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교회 공동체도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그리스도에게까지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자라야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8" name="Picture 3107" descr="여러 색상의 장난감 블록">
            <a:extLst>
              <a:ext uri="{FF2B5EF4-FFF2-40B4-BE49-F238E27FC236}">
                <a16:creationId xmlns:a16="http://schemas.microsoft.com/office/drawing/2014/main" id="{75C8CE9A-6D13-6D5E-E97C-9C1BBE1965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0" r="57755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3149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3" name="Rectangle 314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5" name="Rectangle 314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sp>
        <p:nvSpPr>
          <p:cNvPr id="314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그리스도에게까지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자라고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한국 교회는 교회의 양적 성장보다 성도들의 영적 성장에 더 깊은 관심을 쏟아야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주일 오전에만 교회에 출석하는 것으로 만족하는 교인들이 많아지는 것이 한국 교회의 현실임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주일 오전 예배 참석만 하고 성경 공부를 하지 않는다면 영적 성장을 기대할 수 없음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38" name="Picture 3137" descr="탁자에 쌓은 책">
            <a:extLst>
              <a:ext uri="{FF2B5EF4-FFF2-40B4-BE49-F238E27FC236}">
                <a16:creationId xmlns:a16="http://schemas.microsoft.com/office/drawing/2014/main" id="{E54B0AA8-5A6E-EA6D-980E-FF4110844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23" r="29522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73516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0" name="Rectangle 315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2" name="Rectangle 316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7-16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성장</a:t>
            </a:r>
            <a:endParaRPr lang="ko-KR" altLang="en-US" sz="7200"/>
          </a:p>
        </p:txBody>
      </p:sp>
      <p:sp>
        <p:nvSpPr>
          <p:cNvPr id="316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교회의 머리이시다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목회자 중에는 자신이 마치 교회의 머리인 양 교인들 위에 군림하면서 섬김을 받고 대접받기를 좋아하는 사람들이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자신의 생각을 하나님의 뜻과 동일시하여 교인들에게 일방적인 복종을 강요하기도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성도들에게 복종을 요구하실 수 있는 분은 오직 교회의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그리스도뿐임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지상 교회는 완전하지 않음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자체는 소망이 없지만 교회를 사랑하셔서 자기 몸을 버리신 그리스도께서 머리로서 교회와 함께 하시기 때문에 소망이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9" name="Picture 3148" descr="풀이 우거진 초원의 일몰">
            <a:extLst>
              <a:ext uri="{FF2B5EF4-FFF2-40B4-BE49-F238E27FC236}">
                <a16:creationId xmlns:a16="http://schemas.microsoft.com/office/drawing/2014/main" id="{B9156A72-D089-631C-9072-A6FA109F8F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86" r="35859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2589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타고 있는 성냥">
            <a:extLst>
              <a:ext uri="{FF2B5EF4-FFF2-40B4-BE49-F238E27FC236}">
                <a16:creationId xmlns:a16="http://schemas.microsoft.com/office/drawing/2014/main" id="{22689266-53CD-9827-D48B-EB76C4B45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3929" b="111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17-24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72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856096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성도의 거룩한 삶에 대한 언급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부르심을 받은 성도들은 그리스도의 거룩한 몸에 속한 지체들이므로 거룩한 삶을 살아야 할 책임과 의무가 있음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거룩함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사랑과 연합과 마찬가지로 하나님의 백성의 중요한 특징임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거룩한 삶을 사는 것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거룩함을 닮는 것이며 믿지 않는 이방인들과 도덕적으로 구별된 삶을 사는 것을 의미함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06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60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8" name="Rectangle 3127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08" name="Picture 3107" descr="안개 낀 험준한 산에 서 있는 한 사람">
            <a:extLst>
              <a:ext uri="{FF2B5EF4-FFF2-40B4-BE49-F238E27FC236}">
                <a16:creationId xmlns:a16="http://schemas.microsoft.com/office/drawing/2014/main" id="{F46B7089-6E7B-9DF8-0509-0236921A73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0664" b="10664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17-24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72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하나님의 백성으로 부름 받은 뒤에도 여전히 믿지 않는 이방인들에게 둘러싸여 살 수밖에 없었음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아데미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여신을 섬기지 않는다는 이유로 많은 어려움을 겪었을 것임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과거의 익숙한 생활로 돌아가 편히 살고 싶은 강한 유혹을 느낄 수밖에 없었을 것임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그래서 예수 그리스도를 믿고 그분과 연합함으로써 옛 사람을 벗어 버리고 새 사람을 입은 사실을 상기시킴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30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27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6" name="Rectangle 3165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55" name="Picture 3154" descr="책 위의 안경">
            <a:extLst>
              <a:ext uri="{FF2B5EF4-FFF2-40B4-BE49-F238E27FC236}">
                <a16:creationId xmlns:a16="http://schemas.microsoft.com/office/drawing/2014/main" id="{225A28D9-BD2A-BD46-5954-98B589A9C4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3324" b="177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17-24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72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 단락으로 나눌 수 있음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1)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이제 더 이상 믿지 않는 이방인들처럼 살지 말라는 엄중한 경고 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사람과 새 사람에 관한 내용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믿지 않는 이방인들과 윤리적으로 구별된 삶을 살아야 하는 신학적인 이유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이미 옛 사람을 벗어 버리고 새 사람을 입은 존재이기 때문임 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68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59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8" name="Rectangle 3187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0" name="Picture 3169" descr="쇄파">
            <a:extLst>
              <a:ext uri="{FF2B5EF4-FFF2-40B4-BE49-F238E27FC236}">
                <a16:creationId xmlns:a16="http://schemas.microsoft.com/office/drawing/2014/main" id="{87930E6D-52E7-85ED-A1A6-439C852390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188" b="543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이방인들의 삶</a:t>
            </a:r>
            <a:endParaRPr lang="ko-KR" altLang="en-US" sz="6600" dirty="0"/>
          </a:p>
        </p:txBody>
      </p:sp>
      <p:sp>
        <p:nvSpPr>
          <p:cNvPr id="3190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매우 강력한 권면으로 새 단락을 시작함 </a:t>
            </a:r>
            <a:endParaRPr lang="en-US" altLang="ko-KR" sz="3200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670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2" name="Rectangle 31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이방인들의 삶</a:t>
            </a:r>
            <a:endParaRPr lang="ko-KR" altLang="en-US" sz="6100"/>
          </a:p>
        </p:txBody>
      </p:sp>
      <p:pic>
        <p:nvPicPr>
          <p:cNvPr id="3107" name="Picture 3106" descr="흐린 하늘 배경의 빈 옥상">
            <a:extLst>
              <a:ext uri="{FF2B5EF4-FFF2-40B4-BE49-F238E27FC236}">
                <a16:creationId xmlns:a16="http://schemas.microsoft.com/office/drawing/2014/main" id="{F4A6D0F0-9C50-90F9-5373-74E423CE79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93" r="31431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426087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이방인들의 삶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간곡히 권고합니다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λέγω καὶ μαρτύρομαι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 say and testify):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말하다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증언하다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말을 함께 사용해서 중요성과 긴박성을 나타냄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주권의 영역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주권자적 통치 아래서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의미로 사용함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주권자적 권위에 힘입어서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의미로 이는 만물의 주님이 되신 그리스도의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주권자적 권위에 의지하여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뜻으로 이해할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자신의 권위가 아니라 주님께서 부여하신 권위를 가지고 긴박하면서도 엄숙하게 선언하고 있음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894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7" name="Rectangle 3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이방인들의 삶</a:t>
            </a:r>
            <a:endParaRPr lang="ko-KR" altLang="en-US" sz="6100"/>
          </a:p>
        </p:txBody>
      </p:sp>
      <p:pic>
        <p:nvPicPr>
          <p:cNvPr id="3116" name="Picture 3115" descr="킹의 그림자가 있는 체스 폰">
            <a:extLst>
              <a:ext uri="{FF2B5EF4-FFF2-40B4-BE49-F238E27FC236}">
                <a16:creationId xmlns:a16="http://schemas.microsoft.com/office/drawing/2014/main" id="{7BDE421D-305D-15CB-6EA0-BB3B40FA25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75" r="2887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0965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이방인들의 삶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믿지 않는 이방인들의 특징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무지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죽음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도덕적 타락과 방탕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생각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νοὸς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(mind):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인식하고 이해하고 생각하는 기능이나 능력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사람의 마음은 원래 하나님의 계시를 인식하고 이해할 수 있도록 창조되었지만 타락하여 더 이상 그렇게 할 수 없게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이방인들은 지각이 어두워져서 하나님을 알지 못하고 하나님의 뜻을 이해하지 못함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대신 자신을 영화롭게 하고 자신을 절대적인 존재처럼 생각함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스스로 지혜가 있다고 주장하면서도 조물주보다 피조물을 경배하고 섬김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85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2" name="Rectangle 314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이방인들의 삶</a:t>
            </a:r>
            <a:endParaRPr lang="ko-KR" altLang="en-US" sz="6100"/>
          </a:p>
        </p:txBody>
      </p:sp>
      <p:pic>
        <p:nvPicPr>
          <p:cNvPr id="3131" name="Picture 3130" descr="탁상 달력">
            <a:extLst>
              <a:ext uri="{FF2B5EF4-FFF2-40B4-BE49-F238E27FC236}">
                <a16:creationId xmlns:a16="http://schemas.microsoft.com/office/drawing/2014/main" id="{C8019944-317C-39BC-B05F-34C3194222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43" r="4911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194267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이방인들의 삶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이방인들은 하나님의 생명에서 분리되어 있고 하나님은 생명의 근원이시므로 하나님에게서 분리된 사람들은 영적으로 죽은 존재임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2:1;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2:13)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이방인들이 하나님의 생명에서 분리되어 있는 이유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그들 안의 무지함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이방인들은 마음이 무익하고 지각이 어두워진 탓에 철저한 영적 무지 상태에 있는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이방인들은 하나님을 알지 못할 뿐만 아니라 하나님의 지혜인 그리스도의 삽자가를 미련한 것으로 간주함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541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9" name="Rectangle 315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이방인들의 삶</a:t>
            </a:r>
            <a:endParaRPr lang="ko-KR" altLang="en-US" sz="6100"/>
          </a:p>
        </p:txBody>
      </p:sp>
      <p:pic>
        <p:nvPicPr>
          <p:cNvPr id="3146" name="Picture 3145" descr="흰색 배경에 놓인 청진기">
            <a:extLst>
              <a:ext uri="{FF2B5EF4-FFF2-40B4-BE49-F238E27FC236}">
                <a16:creationId xmlns:a16="http://schemas.microsoft.com/office/drawing/2014/main" id="{DDD20CF6-5176-FB22-26FF-81917F66D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6" r="56435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543" y="2706624"/>
            <a:ext cx="8139458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이방인들의 삶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이방인들은 마음이 완고하기 때문에 하나님의 생명에서 분리됨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καρδίας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(heart):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사람의 인격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생각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감정의 중심을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완고함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πώρωσιν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(hardness):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맹목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무분별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의미하지만 신약 성경에서는 항상 완고함이나 완강함을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마음의 완고함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하나님의 진리를 완강하게 거부하는 이방인들의 마음 상태를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이방인들은 영적으로 무지한 데다가 하나님과 그분의 진리를 완강하게 거부하기까지 하므로 도무지 하나님과 생명의 관계를 가질 수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이들은 하나님의 생명에서 떠나 허물과 죄 가운데 영적으로 죽어 있는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1081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이방인들의 삶</a:t>
            </a:r>
            <a:endParaRPr lang="ko-KR" altLang="en-US" sz="6100"/>
          </a:p>
        </p:txBody>
      </p:sp>
      <p:pic>
        <p:nvPicPr>
          <p:cNvPr id="3091" name="Picture 3090" descr="미개봉 알약 갑 클로즈업">
            <a:extLst>
              <a:ext uri="{FF2B5EF4-FFF2-40B4-BE49-F238E27FC236}">
                <a16:creationId xmlns:a16="http://schemas.microsoft.com/office/drawing/2014/main" id="{CB90451F-B84B-FB24-2770-4285FC195C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00" r="2754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이방인들의 삶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절에서는 이방인들이 감각을 잃고 자신들을 방탕에 내맡기고 온갖 더러운 것들을 탐욕스럽게 행한다고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감각을 잃고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ἀπηλγηκότες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(having cast off all feeling):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이곳에서만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나오는 단어로 피부가 굳어져서 더는 아픔을 느끼지 못하는 상태를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현재분사형을 사용해서 수치를 느끼는 모든 감각을 상실했음을 보여줌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지각이 어두워지고 마음이 굳어진 결과 이방인들은 자신들을 방탕에 내맡기면서도 아무런 수치를 느끼지 못함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귀족 사회에서는 남자들은 물론 여자들 중에도 성적으로 문란한 이들이 많았음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551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6" name="Rectangle 3125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06" name="Picture 3105" descr="눈 덮인 도로에 서 있는 사람">
            <a:extLst>
              <a:ext uri="{FF2B5EF4-FFF2-40B4-BE49-F238E27FC236}">
                <a16:creationId xmlns:a16="http://schemas.microsoft.com/office/drawing/2014/main" id="{36B12189-6B01-E3FE-6330-8645253764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6600" dirty="0"/>
          </a:p>
        </p:txBody>
      </p:sp>
      <p:sp>
        <p:nvSpPr>
          <p:cNvPr id="3128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 fontScale="925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절에서는 단호하게 말하는데 이는 믿지 않는 이방인들과 전혀 다른 존재가 되었다는 사실을 상기시키면서 동시에 믿지 않는 이방인들처럼 살아서는 안된다고 강하게 경고하는 말임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배우는 것은 단지 그분의 삶과 죽음과 부활에 관해서만 배우는 것이 아니라 그분의 인격과 삶에 관해 배우는 것이고 또한 그분의 제자가 되는 것임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그리스도를 배운 사람들은 그리스도의 삶에 반영된 가치와 삶의 방식을 따라서 살아야 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믿지 않는 이방인들과 전혀 다른 기준과 가치를 받아들이고 그것들을 삶에서 실천하는 것임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123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8" name="Rectangle 3147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30" name="Picture 3129" descr="성 이삭 성당">
            <a:extLst>
              <a:ext uri="{FF2B5EF4-FFF2-40B4-BE49-F238E27FC236}">
                <a16:creationId xmlns:a16="http://schemas.microsoft.com/office/drawing/2014/main" id="{8A3B4885-BC93-23F2-F493-B5F39E0E08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4786" r="11659" b="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6600" dirty="0"/>
          </a:p>
        </p:txBody>
      </p:sp>
      <p:sp>
        <p:nvSpPr>
          <p:cNvPr id="3150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21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다시 에베소 교회 성도들이 예수 그리스도를 듣고 그 안에서 가르침을 받은 사실을 상기시킴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그리스도 안에서 가르침을 받은 내용을 세 부정사 구문들을 사용하여 제시함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옛 사람을 벗어버리고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(22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),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마음의 영을 새롭게 하여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(23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),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입으십시오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(24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25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절부터 시작되는 구체적인 윤리적인 권면은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22-24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 근거하고 있음 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33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pic>
        <p:nvPicPr>
          <p:cNvPr id="3106" name="Picture 3105" descr="오디오 사운드 보드">
            <a:extLst>
              <a:ext uri="{FF2B5EF4-FFF2-40B4-BE49-F238E27FC236}">
                <a16:creationId xmlns:a16="http://schemas.microsoft.com/office/drawing/2014/main" id="{320DA8D6-C79F-F418-B1E1-6CD69A8A60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82219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인간이 가진 옛 본성이 아니라 십자가에서 심판을 받은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아담적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본성 또는 죄의 본성이 아니라 첫째 아담과 연합하여 죄와 죽음의 지배 아래 사는 존재임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본성이 아니라 회심하기 이전의 전 존재를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회심하기 전의 옛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죄와 죽음이 지배하는 과거의 삶의 방식을 따라 사는 존재임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거짓된 욕심을 따라 도덕적으로 그리고 영적으로 부패해 가는 존재임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사람이 부패하는 원인이 거짓에서 비롯된 욕심에 있음을 암시함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5780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pic>
        <p:nvPicPr>
          <p:cNvPr id="3091" name="Picture 3090" descr="터널에 있는 사람">
            <a:extLst>
              <a:ext uri="{FF2B5EF4-FFF2-40B4-BE49-F238E27FC236}">
                <a16:creationId xmlns:a16="http://schemas.microsoft.com/office/drawing/2014/main" id="{1BA1C0EE-8405-876B-1F0F-1582BED1B6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03" r="2495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사람의 특징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육체의 욕심대로 삶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자신들이 원하는 것을 얻기만 하면 만족과 행복을 누릴 수 있을 것이라고 생각하기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이러한 거짓 환상에서 비롯된 욕심을 따라서 자기만족을 구하면서 살다가 점차 도덕적으로 부패하고 결국 죽음으로 삶을 마감하게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사람을 벗어버린다는 것은 옛 사람이 그리스도의 죽음과 합하여 그리스도와 함께 죽는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1072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pic>
        <p:nvPicPr>
          <p:cNvPr id="3106" name="Picture 3105" descr="농구 골대로 떨어지는 농구공">
            <a:extLst>
              <a:ext uri="{FF2B5EF4-FFF2-40B4-BE49-F238E27FC236}">
                <a16:creationId xmlns:a16="http://schemas.microsoft.com/office/drawing/2014/main" id="{13C75602-3142-6E0E-9DF2-8E2822A2CD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557" r="-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8871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성령으로 새롭게 됨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마음의 영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πνεύματι τοῦ νοὸς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(spirit of the mind):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πνεύματι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사람의 심령이 아니라 하나님의 성령을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사람을 새롭게 하시는 분이시며 믿는 사람들을 점차적으로 그리스도의 형상으로 변화시켜서 영광에서 영광에 이르게 하시는 분임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πνεύματι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수단이나 도구를 의미하는 여격으로 쓰임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마음의 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성도의 심령이 아니라 성도 안에 내주하시면서 성도를 새롭게 변화시키는 성령을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성도는 성령에 의해 새롭게 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본문에서는 에베소 교회 성도들이 마음에 거하시는 성령으로 새롭게 되고 있다는 의미임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787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2" name="Rectangle 31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pic>
        <p:nvPicPr>
          <p:cNvPr id="3121" name="Picture 3120" descr="나홀로 여행">
            <a:extLst>
              <a:ext uri="{FF2B5EF4-FFF2-40B4-BE49-F238E27FC236}">
                <a16:creationId xmlns:a16="http://schemas.microsoft.com/office/drawing/2014/main" id="{261753EB-8904-C00C-FD63-C3219F748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34" r="2204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2289325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성령으로 새롭게 됨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새롭게 하여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ἀνανεοῦσθαι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(to be renewed):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 시제를 사용하고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사람을 벗고 새 사람을 입는 것은 하나님의 부르심을 받고 그리스도를 믿을 때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단회적으로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일어나지만 새로워지는 것은 성도의 전 삶의 여정에서 반복적이며 지속적으로 일어난다는 의미임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4083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7" name="Rectangle 31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pic>
        <p:nvPicPr>
          <p:cNvPr id="3136" name="Picture 3135" descr="맑은 날에 타는 파우더 스키">
            <a:extLst>
              <a:ext uri="{FF2B5EF4-FFF2-40B4-BE49-F238E27FC236}">
                <a16:creationId xmlns:a16="http://schemas.microsoft.com/office/drawing/2014/main" id="{ECEC8731-2415-24E5-6CCE-C13500690E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33" r="632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따라 참된 의와 거룩함으로 창조된 존재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하나님께서는 하나님의 형상을 따라 새 사람을 창조하심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 아담이 상실한 것을 마지막 아담인 그리스도 안에서 회복하신 새 창조의 사건임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참 의로움과 참 거룩함으로 지으심을 받은 존재라고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참되 의와 거룩함으로 새 사람을 창조하셨다는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의와 거룩함은 하나님의 속성이므로 하나님은 자신의 형상을 따라 창조하신 새 사람을 의와 거룩함의 특성을 가지게 하심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5907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pic>
        <p:nvPicPr>
          <p:cNvPr id="3091" name="Picture 3090" descr="책 위의 안경">
            <a:extLst>
              <a:ext uri="{FF2B5EF4-FFF2-40B4-BE49-F238E27FC236}">
                <a16:creationId xmlns:a16="http://schemas.microsoft.com/office/drawing/2014/main" id="{10E295D1-B133-D8A2-240E-C5A526FC3F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60" r="43091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사람은 의와 거룩함의 존재로서 의와 거룩함으로 하나님을 섬겨야 하고 의와 거룩함 가운데 행해야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복음을 듣고 그리스도를 믿을 때 이미 옛 사람을 벗어 버리고 새 사람을 입는 경험을 하였음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입는 것은 그리스도로 옷 입는 것이며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3:27)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새로운 피조물이 되는 것임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5:17)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따라 참된 의와 거룩함으로 창조된 새 사람이라는 사실을 인식하고 새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사람답게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살아야 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420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9" name="Rectangle 3118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입은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사람답게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사람은 도덕적 결단과 노력의 결과가 아니라 하나님의 새 창조의 선물임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우리가 예수 그리스도를 믿을 때 우리를 새 사람이 되게 하심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우리 전 존재가 하나님의 능력으로 새롭게 되었음을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우리가 새 사람이 되었다는 것은 새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사람답게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살아야 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입은 것에 대해 자각하고 감사할 뿐만 아니라 하나님이 의로우시며 거룩하신 것처럼 우리도 그렇게 살아야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선물이자 동시에 과제이기도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6" name="Picture 3105" descr="브라질 풍경">
            <a:extLst>
              <a:ext uri="{FF2B5EF4-FFF2-40B4-BE49-F238E27FC236}">
                <a16:creationId xmlns:a16="http://schemas.microsoft.com/office/drawing/2014/main" id="{C883EA0F-8EFE-2042-3A83-F165D1297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32" r="21844" b="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18584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6" name="Rectangle 312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8" name="Rectangle 3127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옛 사람과 새 사람</a:t>
            </a:r>
            <a:endParaRPr lang="ko-KR" altLang="en-US" sz="5600"/>
          </a:p>
        </p:txBody>
      </p:sp>
      <p:sp>
        <p:nvSpPr>
          <p:cNvPr id="313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제대로 가르치고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우리가 배워야 할 내용은 그리스도임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우리의 학습은 철저히 그리스도를 중심으로 이루어져야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인격과 가르침을 배우고 그리스도의 삶을 배워야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4" name="Picture 3" descr="흰색 우산 무리 속 파란색 우산 하나">
            <a:extLst>
              <a:ext uri="{FF2B5EF4-FFF2-40B4-BE49-F238E27FC236}">
                <a16:creationId xmlns:a16="http://schemas.microsoft.com/office/drawing/2014/main" id="{5BD34EC3-6D77-0A09-C3D7-1670F63DB3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43" r="20919" b="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11500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스케치된 광선과 코드가 있는 노란색 배경의 전구">
            <a:extLst>
              <a:ext uri="{FF2B5EF4-FFF2-40B4-BE49-F238E27FC236}">
                <a16:creationId xmlns:a16="http://schemas.microsoft.com/office/drawing/2014/main" id="{B86C122A-D357-7706-4EC8-F1162C000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853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4:25-5:2: 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공동체를 위한 새 사람의 윤리</a:t>
            </a:r>
            <a:endParaRPr lang="ko-KR" altLang="en-US" sz="67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입은 성도들이 실천해야 할 실제적인 윤리적 지침들 제시함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성도들의 언어 생활과 행동들 및 교회 공동체의 하나됨을 위한 덕목들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실천에 옮기는 것은 하나님을 본받는 것이고 그리스도의 사랑을 본받아 사랑의 삶을 사는 것이기도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단락은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 끝부분으로 마무리할 수 있지만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5:1-2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이 단락의 결론 역할을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단락은 두 부분으로 나눌 수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공동체 안에서 하나됨을 유지하기 위해 성도들이 실천해야 할 다양한 윤리적 권면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첫번째 부분에서 제시한 다양한 권면들을 요약하는 결론 부분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04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17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풀로 덮인 들판을 따라 난 구불구불한 길">
            <a:extLst>
              <a:ext uri="{FF2B5EF4-FFF2-40B4-BE49-F238E27FC236}">
                <a16:creationId xmlns:a16="http://schemas.microsoft.com/office/drawing/2014/main" id="{5D06094B-D3C3-1990-C639-9838035F55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3664" b="1206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6600" dirty="0"/>
          </a:p>
        </p:txBody>
      </p:sp>
      <p:sp>
        <p:nvSpPr>
          <p:cNvPr id="3111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가장 먼저 해야 할 일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거짓을 벗어 버리는 것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옛 사람을 버렸으므로 옛 사람에 속한 모든 행위들도 함께 버려야 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성도들은 이미 새 사람이지만 아직 완성된 새 사람은 아님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옛 사람을 벗고 새 사람을 입은 성도들은 옛 사람의 본성과 행위를 부단히 벗어서 마땅히 되어야 할 새 사람이 되어야 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108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06" name="Picture 3105" descr="철강 공장에서 레이들 작업을 하는 근로자">
            <a:extLst>
              <a:ext uri="{FF2B5EF4-FFF2-40B4-BE49-F238E27FC236}">
                <a16:creationId xmlns:a16="http://schemas.microsoft.com/office/drawing/2014/main" id="{2C4F6242-A92B-F682-4178-B87EB2B0A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24" r="30958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진실을 말하라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각각 자기 이웃과 더불어 참된 말을 하십시오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.” (25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진실을 말하여라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.” (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슥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8:16)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인용한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스가랴는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예루살렘에 거하게 될 남은 백성들에게 진실을 말하라고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새 사람을 입고 하나님의 거룩한 백성이 되었으므로 각자 자기 이웃과 더불어 참된 말을 해야 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이웃은 하나님의 새로운 공동체에 속하게 된 동료 그리스도인들을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3770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5" name="Rectangle 31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21" name="Picture 3120" descr="시장에 진열된 채소">
            <a:extLst>
              <a:ext uri="{FF2B5EF4-FFF2-40B4-BE49-F238E27FC236}">
                <a16:creationId xmlns:a16="http://schemas.microsoft.com/office/drawing/2014/main" id="{01806562-9E5E-C192-4AE6-A22E453C89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23" r="2383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진실을 말하라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참된 말을 하는 것은 교회 공동체를 세우는 가장 중요한 요소임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서로 믿고 신뢰하며 참된 말을 할 때 공동체는 건강하게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세워짐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반면에 성도들이 서로 속이고 신뢰하지 못하면 교회 공동체 안에 분열이 일어나고 결국 공동체는 붕괴하고 말게 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4857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2" name="Rectangle 314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29" name="Picture 3128" descr="달력">
            <a:extLst>
              <a:ext uri="{FF2B5EF4-FFF2-40B4-BE49-F238E27FC236}">
                <a16:creationId xmlns:a16="http://schemas.microsoft.com/office/drawing/2014/main" id="{B12B08B0-D725-CC48-EAD0-B9854842C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51" r="37604" b="-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화를 내더라도 죄를 짓지 말라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화는 성도들 사이의 관계를 깨뜨리는 심각한 결과를 초래할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입은 성도들도 화를 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 중심적인 성향이 남아 있어서 자존심이 상하거나 손해를 입을 때 화를 내게 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자신들의 뜻을 꺾거나 방해한 사람들에게 감정적으로 대응하는 화에는 그 사람들을 응징하고 분풀이하려는 의지가 포함됨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화를 낼 만한 이유가 있어서 화를 냈다고 해도 속히 풀어야 하고 어떤 경우에도 앙심을 품고 보복해서는 안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8686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091" name="Picture 3090" descr="누워 있는 압정 사이에 서 있는 압정 하나">
            <a:extLst>
              <a:ext uri="{FF2B5EF4-FFF2-40B4-BE49-F238E27FC236}">
                <a16:creationId xmlns:a16="http://schemas.microsoft.com/office/drawing/2014/main" id="{6EEDDCD3-F1FF-D976-3009-0E2301DBE1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72" r="3227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화를 내더라도 죄를 짓지 말라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노여움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παροργισμῷ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(anger):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몹시 성이 난 상태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성경에서는 이 곳에서만 나오는 단어임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오랫동안 화를 품고 있으면 화가 마음이나 증오심으로 이어지고 공동체 안에 심각한 갈등과 싸움을 불러일으키는 요인이 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악마에게 공격할 틈을 주지 않으려면 아예 화를 내지 않는 것이 좋으며 설령 화를 냈다고 하더라도 해가 지기 전에 풀어야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921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06" name="Picture 3105" descr="부엌 조리대 위의 항아리에 든 정물 같은 나무 숟가락">
            <a:extLst>
              <a:ext uri="{FF2B5EF4-FFF2-40B4-BE49-F238E27FC236}">
                <a16:creationId xmlns:a16="http://schemas.microsoft.com/office/drawing/2014/main" id="{4C5B7C47-F41D-EE37-6EB4-09BF2FD725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31" r="13124" b="-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도둑질하지 말라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다시는 도둑질하지 말고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금지를 뜻하는 현재 명령형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 계속하고 있는 동작을 중단해야 한다는 뉘앙스를 지니고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 중에는 그리스도를 믿은 후에도 도둑질을 계속하는 사람이 있었음을 암시함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당시 많은 일용직 노동자들은 일자리가 충분하지 않았고 임금이 매우 낮아서 가족을 부양하기 위해서 도둑질을 하는 경우가 많았다고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이런 행동은 이미 옛 사람을 벗어버리고 새 사람을 입은 성도에게는 어울리지 않음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16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23" name="Picture 3122" descr="스톤헨지">
            <a:extLst>
              <a:ext uri="{FF2B5EF4-FFF2-40B4-BE49-F238E27FC236}">
                <a16:creationId xmlns:a16="http://schemas.microsoft.com/office/drawing/2014/main" id="{06274402-51EB-BFDD-CDE7-6BAD5688F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38" r="2861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도둑질하지 말라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도둑질을 하지 않는 데서 그치지 않고 적극적으로 선한 일을 하라고 촉구함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선한 일은 도덕적인 의미보다는 다른 사람들에게 유익을 주는 행위를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도둑질하던 손은 이제 자신의 가족을 부양하는 손이 될 뿐만 아니라 다른 사람들에게도 유익을 주는 손이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가난한 사람들을 돕는 것은 신약 시대 성도들이 해야 할 대표적인 선한 일임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4033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9" name="Rectangle 314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38" name="Picture 3137" descr="회색과 파란색의 오래된 콘크리트 벽">
            <a:extLst>
              <a:ext uri="{FF2B5EF4-FFF2-40B4-BE49-F238E27FC236}">
                <a16:creationId xmlns:a16="http://schemas.microsoft.com/office/drawing/2014/main" id="{5882C141-8493-D762-1520-C00F5F9491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97" r="2785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말을 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σαπρὸς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(unwholesome):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썩거나 부패한다는 뜻임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불건전한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의미로 사용됨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공동체를 분열하는 모든 종류의 말로서 음란한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비웃는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냉소적인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비꼬는 말이 여기에 포함됨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덕을 세우는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원문에는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말이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단지 개인의 덕을 세우거나 다른 사람을 세워 주는 것보다도 성도의 공동체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그리스도의 몸을 세우는 것과 관련된 표현으로 이해해야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영적으로 건강한 성도의 공동체를 이루는 것을 의미함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5766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891190" cy="409651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선한 말을 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다른 지체들에게 상처를 입히고 공동체를 무너뜨리는 악한 말들이 아니라 공동체의 영적 성장에 이바지하는 선한 말들을 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 성장에 이바지하는 선한 말들은 그리스도의 몸에 속한 지체들의 덕을 함양하고 다른 지체들을 영적으로 세울 수 있게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슬픈 일을 당한 사람들을 위로하는 말과 실의에 빠진 사람들을 격려하는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불확실한 상황에 처한 사람들을 도와주는 선한 말들임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다른 사람들에게 상처를 입히는 말이 아니라 다른 사람들을 도와주고 위로하며 격려하는 선한 말을 해야 함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5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함께 엮은 다양한 색상의 줄">
            <a:extLst>
              <a:ext uri="{FF2B5EF4-FFF2-40B4-BE49-F238E27FC236}">
                <a16:creationId xmlns:a16="http://schemas.microsoft.com/office/drawing/2014/main" id="{B9DF2B74-67A7-FFD9-6C4E-F74C681628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35" r="27334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25064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06" name="Picture 3105" descr="통화하는 두 개의 전화기">
            <a:extLst>
              <a:ext uri="{FF2B5EF4-FFF2-40B4-BE49-F238E27FC236}">
                <a16:creationId xmlns:a16="http://schemas.microsoft.com/office/drawing/2014/main" id="{496FF45B-6610-9540-F47F-F68A2B9782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86" r="32695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2735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슬프게 하지 말라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슬프게 하지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λυπεῖτε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(grieve):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괴롭히다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슬프게 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의미를 가짐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인격적인 분이시므로 슬퍼하심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앞 부분과 연결해서 보면 남에게 상처를 주는 악한 말들을 할 때 성령께서 슬퍼하신다는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노여움을 품지 않는 것이 악마에게 기회를 주지 않는 것처럼 악한 말이나 불건전한 말을 하는 것은 성령을 슬프게 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성도들이 악한 말이나 불건전한 말을 해서 공동체의 지체들에게 상처를 입힐 때 슬퍼하심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1625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091" name="Picture 3090" descr="노란색 배경의 느낌표">
            <a:extLst>
              <a:ext uri="{FF2B5EF4-FFF2-40B4-BE49-F238E27FC236}">
                <a16:creationId xmlns:a16="http://schemas.microsoft.com/office/drawing/2014/main" id="{88AAF493-6D77-1CAB-5E27-F5604BFDE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13" r="21769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슬프게 하지 말라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진리의 영이므로 성도들이 거짓말을 할 때 슬퍼하심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거룩한 영이므로 성도들이 도둑질을 하거나 공동체를 무너뜨리는 악한 말을 할 때 슬퍼하심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교회가 하나됨을 이루시는 영이므로 성도들이 교회의 분열과 싸움을 초래하는 말이나 행동을 할 때 슬퍼하심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슬프게 하지 말아야 할 중요한 이유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성령 안에서 구속의 날까지 인치심을 받았기 때문임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62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4" name="Rectangle 31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113" name="Picture 3112" descr="굴에서 쉬고 있는 숫사자">
            <a:extLst>
              <a:ext uri="{FF2B5EF4-FFF2-40B4-BE49-F238E27FC236}">
                <a16:creationId xmlns:a16="http://schemas.microsoft.com/office/drawing/2014/main" id="{A13E4748-34F7-17F8-41DD-131DE9A1C3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89" r="4566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용서하라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사람을 입은 성도들이 버려야 할 것들과 실천해야 할 것들을 강한 대조 형식으로 제시함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악독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πικρία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(bitterness):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화해를 거부하는 강한 분노나 증오의 상태를 나타냄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격정과 분노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θυμὸς καὶ ὀργὴ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(rage and anger):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두 단어는 동의어로서 하나님이나 사람의 분노를 나타낼 때 자주 사용됨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격정은 밖으로 분출한 격렬한 분노를 의미하며 분노는 화가 난 상태임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8685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091" name="Picture 3090" descr="어두운 창고 내부">
            <a:extLst>
              <a:ext uri="{FF2B5EF4-FFF2-40B4-BE49-F238E27FC236}">
                <a16:creationId xmlns:a16="http://schemas.microsoft.com/office/drawing/2014/main" id="{DEA5D0D7-C2BE-09D0-9020-4D7B6DF81C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56" r="2940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용서하라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κραυγὴ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(clamor):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단순히 떠드는 것이 아니라 고함을 치는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고함을 치면서 말다툼을 하는 상태를 뜻함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욕설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βλασφημία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(slander):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하나님이나 사람을 반대하여 악한 말이나 비방하는 말을 하는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사람들을 욕하고 비방하는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다섯 가지는 교회 공동체에서 성도의 교제와 하나됨을 깨뜨리는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κακίᾳ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(malice):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악한 태도나 악한 성향을 의미함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120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4:25-32: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새 사람을 위한 실제적 권면들</a:t>
            </a:r>
            <a:endParaRPr lang="ko-KR" altLang="en-US" sz="5600"/>
          </a:p>
        </p:txBody>
      </p:sp>
      <p:pic>
        <p:nvPicPr>
          <p:cNvPr id="3091" name="Picture 3090" descr="테디 베어">
            <a:extLst>
              <a:ext uri="{FF2B5EF4-FFF2-40B4-BE49-F238E27FC236}">
                <a16:creationId xmlns:a16="http://schemas.microsoft.com/office/drawing/2014/main" id="{129C765E-D7D6-31C1-BDD7-26A2B1EBC9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13" r="574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43484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용서하라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긍정적인 교훈을 제시하기도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악덕을 버릴 뿐만 아니라 더 적극적으로 새 사람에게 어울리는 덕목들을 취해야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친절히 대하며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χρηστοί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(kind):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죄인들에게 베푸신 하나님의 인자하심을 가리키는데 사용됨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불쌍히 여기며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εὔσπλαγχνοι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(tender-hearted):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연민의 감정을 가지고 자비를 베푸는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속성은 하나님께 속한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성도들은 이러한 것을 경험한 사람들로서 이들도 다른 사람들을 불쌍히 여길 수 있어야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죄를 용서하신 것처럼 서로를 용서해야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1314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해뜰 무렵의 이탈리아 바실리카타">
            <a:extLst>
              <a:ext uri="{FF2B5EF4-FFF2-40B4-BE49-F238E27FC236}">
                <a16:creationId xmlns:a16="http://schemas.microsoft.com/office/drawing/2014/main" id="{63B55278-3797-A457-1C3F-99CF2C3BD8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6600" dirty="0"/>
          </a:p>
        </p:txBody>
      </p:sp>
      <p:sp>
        <p:nvSpPr>
          <p:cNvPr id="3104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과거에 공중의 권세 잡은 자를 따르던 불순종의 아들들이었고 세상에서 소망이 없고 하나님도 없던 사람들이었음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하나님께서 그리스도의 피로 에베소 교회 성도들의 죄를 용서하시고 자녀 삼아주셨음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더 이상 외국인이나 나그네가 아니라 하나님의 사랑을 받는 자녀들임  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154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pic>
        <p:nvPicPr>
          <p:cNvPr id="3106" name="Picture 3105" descr="안개 자욱한 어두운 계단을 비추는 환한 조명">
            <a:extLst>
              <a:ext uri="{FF2B5EF4-FFF2-40B4-BE49-F238E27FC236}">
                <a16:creationId xmlns:a16="http://schemas.microsoft.com/office/drawing/2014/main" id="{7DE7AF21-ED7F-67C6-927D-09246033AB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94" r="646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본받으라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본받는 사람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μιμηταὶ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(imitators):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당시 이 말은 자연을 모방하는 화가나 시인 또는 연극 배우를 가리키는데 사용되었고 윤리적 요구들을 나타나는 데 사용되기도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 그리스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사회에서 사람들은 영웅의 용기나 부모나 교사의 좋은 점을 모방하도록 하였음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성경에는 하나님을 본받는 사람이 되라는 직접적인 말씀이 나오지 않음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다만 하나님이 거룩하신 것처럼 사람들도 거룩해야 한다는 말씀은 이러한 개념을 포함하고 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11:45)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알렉산드라의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필로는 하나님을 본받아야 한다고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거룩하고 의롭고 지혜롭게 되는 것이고 친절을 베풀고 용서하는 것을 통해 하나님을 본받을 수 있다고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8472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pic>
        <p:nvPicPr>
          <p:cNvPr id="3091" name="Picture 3090" descr="나무에서 떨어지는 가을 나뭇잎">
            <a:extLst>
              <a:ext uri="{FF2B5EF4-FFF2-40B4-BE49-F238E27FC236}">
                <a16:creationId xmlns:a16="http://schemas.microsoft.com/office/drawing/2014/main" id="{72CC6FE7-CB07-FE6E-8532-936CA3B46A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85" r="327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본받으라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예수님도 하나님의 온전하심과 자비하심을 제자들이 본받아야 할 모범으로 제시하심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5:48)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시대 성도들이 하나님의 거룩하심과 자비하심과 그분의 온저하심을 본받는 것은 당연함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본받는 것은 하나님께서 용서하신 것처럼 서로 용서하는 것이고 하나님께서 성도들에게 인자하게 대하시고 불쌍히 여기신 것처럼 인자하게 대하며 불쌍히 여기는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8680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pic>
        <p:nvPicPr>
          <p:cNvPr id="3106" name="Picture 3105" descr="검은색 배경의 빨간 장미 부케">
            <a:extLst>
              <a:ext uri="{FF2B5EF4-FFF2-40B4-BE49-F238E27FC236}">
                <a16:creationId xmlns:a16="http://schemas.microsoft.com/office/drawing/2014/main" id="{9FEC246D-2389-2E42-F9FF-59C4E215B1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86" r="172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가운데서 행하라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가운데서 행하는 것은 그리스도를 본받는 것이고 하나님을 본받는 것이기도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 받는 사람이 되라는 말씀과 병행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προσφορὰν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([as] an offering):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 드린 희생제물을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히브리서에서 이 말은 제사장들이 하나님께 드린 제물을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그리스도가 자신을 희생제물로 하나님께 드린 것을 의미하기도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θυσίαν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 sacrifice):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 짐승을 죽여서 드리는 희생제물을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두 단어는 동의어로서 그리스도 자신이 구약의 모든 예물과 제물을 성취하는 마지막 희생제물이라는 것을 의미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8431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2" name="Rectangle 31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pic>
        <p:nvPicPr>
          <p:cNvPr id="3121" name="Picture 3120" descr="흰색 사탕으로 만든 하트 모양">
            <a:extLst>
              <a:ext uri="{FF2B5EF4-FFF2-40B4-BE49-F238E27FC236}">
                <a16:creationId xmlns:a16="http://schemas.microsoft.com/office/drawing/2014/main" id="{BB271E29-0FE4-99E6-3C90-1359AD76FA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06" r="13879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가운데서 행하라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우리를 위해 자신을 희생제물로 하나님께 내어 주신 것은 위대한 자기희생적 사랑임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위대한 자기희생적 사랑은 구원받은 성도들이 사랑의 삶을 살아야 하는 근거이자 모범임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보여주신 사랑은 단순히 다른 사람들에게 따뜻한 감정을 가지거나 따뜻한 말을 건네는 것이 아니라 다른 사람들의 유익을 위해 기꺼이 자기를 내어주고 희생하는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973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2" name="Rectangle 31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pic>
        <p:nvPicPr>
          <p:cNvPr id="3121" name="Picture 3120" descr="맨해튼에서 보이는 자유의 여신상">
            <a:extLst>
              <a:ext uri="{FF2B5EF4-FFF2-40B4-BE49-F238E27FC236}">
                <a16:creationId xmlns:a16="http://schemas.microsoft.com/office/drawing/2014/main" id="{7878C588-9DE8-1E11-BAAC-4057ED5A51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60" r="4359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 가운데서 행하라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이런 희생적인 사랑이 구원받은 성도들의 삶의 표지가 되어야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안에서 지체들과 더불어 진실을 말하고 해가 지도록 화를 품지 않으며 가난한 성도들을 구제하고 선한 말을 하고 서로 인자하게 대하여 불쌍히 여기며 용서하는 것이 자기 희생적 사랑을 실천하는 것임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7985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은혜와 윤리적 권면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구원받은 성도들이 실천해야 할 윤리적이며 도덕적인 권면들을 제시하는 것에 주목해야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구원과 삶을 분리하지 않으며 복음과 윤리를 분리하지도 않음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스케치된 광선과 코드가 있는 노란색 배경의 전구">
            <a:extLst>
              <a:ext uri="{FF2B5EF4-FFF2-40B4-BE49-F238E27FC236}">
                <a16:creationId xmlns:a16="http://schemas.microsoft.com/office/drawing/2014/main" id="{0F8E64C6-8457-25A8-A9A6-D65E31F315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50" r="9399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8758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2" name="Rectangle 311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4" name="Rectangle 311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sp>
        <p:nvSpPr>
          <p:cNvPr id="311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이웃과 더불어 진실을 말하는가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그리스도인들은 이 세상에서 하늘에 속한 가치와 원리를 실천하면서 정직하고 진실하게 살아야 하는 존재임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아무리 세상이 악해도 세상을 창조하신 하나님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세상보다 크신 하나님께서 함께 하심을 믿고 손해를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볼지언정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거짓말을 하지 말아야 하며 이웃과 더불어 진실을 말해야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믿음의 공동체 안에서 그리스도인들은 진실해야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성도들끼리 서로 속이는 일이 있어서는 안 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지상의 교회는 새 인류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사람의 가치와 윤리가 지배하는 공동체이기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무엇보다 교회 지도자들이 먼저 거짓을 버리고 진실을 말해야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8" name="Picture 3107" descr="성 이삭 성당">
            <a:extLst>
              <a:ext uri="{FF2B5EF4-FFF2-40B4-BE49-F238E27FC236}">
                <a16:creationId xmlns:a16="http://schemas.microsoft.com/office/drawing/2014/main" id="{AA8B39CB-B7FA-7150-7660-A59777443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17" r="38803" b="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8601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9" name="Rectangle 3128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1" name="Rectangle 3130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sp>
        <p:nvSpPr>
          <p:cNvPr id="313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도둑질을 하는 사람이 있다면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…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좁은 의미의 도둑질은 남의 물건을 훔치거나 빼앗는 짓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넓은 의미에서 도둑질은 회사나 학교 등 공적 물품을 사적인 용도로 사용하는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공금 유용이나 횡령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직위를 이용해서 부당 이득을 취하는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뇌물을 주고 받는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압력을 가하여 재물을 탈취하는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세금 포탈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고객의 신용 정보를 빼돌리는 행위 등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18" name="Picture 3117" descr="계산기 키패드 클로즈업">
            <a:extLst>
              <a:ext uri="{FF2B5EF4-FFF2-40B4-BE49-F238E27FC236}">
                <a16:creationId xmlns:a16="http://schemas.microsoft.com/office/drawing/2014/main" id="{C7E1F5F0-5201-87E5-6958-205BBFC797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04" r="33738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7549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6" name="Rectangle 314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8" name="Rectangle 3147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sp>
        <p:nvSpPr>
          <p:cNvPr id="315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88568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본받는 사람들이 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그리스도인들을 위한 인생의 모범으로 하나님을 제시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사랑을 입은 자녀들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곧 성령께서 내주하시는 성도들에게 이는 당연함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자녀라는 분명한 인식을 가진 그리스도인들은 마땅히 아버지인 하나님을 본받고 닮아야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참된 사람됨을 회복하는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형상대로 사람을 창조하신 하나님의 본래의 목적을 이루는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무엇보다도 우리는 하나님의 사랑을 받은 사람들로서 다른 사람들을 불쌍히 여기며 사람들을 용서하는 가운데 하나님의 성품을 닮아가야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35" name="Picture 3134" descr="여러 개의 검정색 연필 사이에 눈에 띄는 주황색 연필">
            <a:extLst>
              <a:ext uri="{FF2B5EF4-FFF2-40B4-BE49-F238E27FC236}">
                <a16:creationId xmlns:a16="http://schemas.microsoft.com/office/drawing/2014/main" id="{5FCACE87-74F6-0496-B683-23BEC8F1E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79" r="37257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8224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5:1-2: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72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본받는 사람들이 되라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2000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전 에베소 교회 성도들이 하나님을 본받을 수 있었다면 우리도 역시 하나님을 본받을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본받을 수 있는 방법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통해 우리의 속 사람이 하나님의 능력으로 강건하게 되고 믿음으로 그리스도가 우리의 마음에 거하시고 우리가 그리스도의 사랑을 더 깊이 깨닫게 될 때 하나님을 닮아갈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소방서 안에 주차된 소방차">
            <a:extLst>
              <a:ext uri="{FF2B5EF4-FFF2-40B4-BE49-F238E27FC236}">
                <a16:creationId xmlns:a16="http://schemas.microsoft.com/office/drawing/2014/main" id="{7A490C7A-BC12-BA42-D8DB-3F14343D3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47" r="27399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9412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20516</TotalTime>
  <Words>5489</Words>
  <Application>Microsoft Office PowerPoint</Application>
  <PresentationFormat>Widescreen</PresentationFormat>
  <Paragraphs>393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9" baseType="lpstr">
      <vt:lpstr>Chilgok Kim Yeongbun</vt:lpstr>
      <vt:lpstr>Nanum Pen</vt:lpstr>
      <vt:lpstr>Arial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에베소서 4장 단락</vt:lpstr>
      <vt:lpstr>1-16절: 교회의 하나됨과 성장</vt:lpstr>
      <vt:lpstr>17-24절: 옛 사람과 새 사람</vt:lpstr>
      <vt:lpstr>4:25-5:2: 공동체를 위한 새 사람의 윤리</vt:lpstr>
      <vt:lpstr>1-16절: 교회의 하나됨과 성장</vt:lpstr>
      <vt:lpstr>1-6절: 교회의 하나됨</vt:lpstr>
      <vt:lpstr>1-6절: 교회의 하나됨</vt:lpstr>
      <vt:lpstr>1-6절: 교회의 하나됨</vt:lpstr>
      <vt:lpstr>1-6절: 교회의 하나됨</vt:lpstr>
      <vt:lpstr>1-6절: 교회의 하나됨</vt:lpstr>
      <vt:lpstr>1-6절: 교회의 하나됨</vt:lpstr>
      <vt:lpstr>1-6절: 교회의 하나됨</vt:lpstr>
      <vt:lpstr>1-6절: 교회의 하나됨</vt:lpstr>
      <vt:lpstr>1-6절: 교회의 하나됨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7-16절: 교회의 성장</vt:lpstr>
      <vt:lpstr>17-24절: 옛 사람과 새 사람</vt:lpstr>
      <vt:lpstr>17-24절: 옛 사람과 새 사람</vt:lpstr>
      <vt:lpstr>17-24절: 옛 사람과 새 사람</vt:lpstr>
      <vt:lpstr>17-19절: 이방인들의 삶</vt:lpstr>
      <vt:lpstr>17-19절: 이방인들의 삶</vt:lpstr>
      <vt:lpstr>17-19절: 이방인들의 삶</vt:lpstr>
      <vt:lpstr>17-19절: 이방인들의 삶</vt:lpstr>
      <vt:lpstr>17-19절: 이방인들의 삶</vt:lpstr>
      <vt:lpstr>17-19절: 이방인들의 삶</vt:lpstr>
      <vt:lpstr>20-24절: 옛 사람과 새 사람</vt:lpstr>
      <vt:lpstr>20-24절: 옛 사람과 새 사람</vt:lpstr>
      <vt:lpstr>20-24절: 옛 사람과 새 사람</vt:lpstr>
      <vt:lpstr>20-24절: 옛 사람과 새 사람</vt:lpstr>
      <vt:lpstr>20-24절: 옛 사람과 새 사람</vt:lpstr>
      <vt:lpstr>20-24절: 옛 사람과 새 사람</vt:lpstr>
      <vt:lpstr>20-24절: 옛 사람과 새 사람</vt:lpstr>
      <vt:lpstr>20-24절: 옛 사람과 새 사람</vt:lpstr>
      <vt:lpstr>20-24절: 옛 사람과 새 사람</vt:lpstr>
      <vt:lpstr>20-24절: 옛 사람과 새 사람</vt:lpstr>
      <vt:lpstr>4:25-5:2: 공동체를 위한 새 사람의 윤리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4:25-32: 새 사람을 위한 실제적 권면들</vt:lpstr>
      <vt:lpstr>5:1-2: 결론적 권면</vt:lpstr>
      <vt:lpstr>5:1-2: 결론적 권면</vt:lpstr>
      <vt:lpstr>5:1-2: 결론적 권면</vt:lpstr>
      <vt:lpstr>5:1-2: 결론적 권면</vt:lpstr>
      <vt:lpstr>5:1-2: 결론적 권면</vt:lpstr>
      <vt:lpstr>5:1-2: 결론적 권면</vt:lpstr>
      <vt:lpstr>5:1-2: 결론적 권면</vt:lpstr>
      <vt:lpstr>5:1-2: 결론적 권면</vt:lpstr>
      <vt:lpstr>5:1-2: 결론적 권면</vt:lpstr>
      <vt:lpstr>5:1-2: 결론적 권면</vt:lpstr>
      <vt:lpstr>5:1-2: 결론적 권면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70</cp:revision>
  <dcterms:created xsi:type="dcterms:W3CDTF">2024-03-11T16:02:12Z</dcterms:created>
  <dcterms:modified xsi:type="dcterms:W3CDTF">2024-06-20T20:56:57Z</dcterms:modified>
</cp:coreProperties>
</file>