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93" r:id="rId3"/>
    <p:sldId id="330" r:id="rId4"/>
    <p:sldId id="371" r:id="rId5"/>
    <p:sldId id="333" r:id="rId6"/>
    <p:sldId id="451" r:id="rId7"/>
    <p:sldId id="372" r:id="rId8"/>
    <p:sldId id="375" r:id="rId9"/>
    <p:sldId id="452" r:id="rId10"/>
    <p:sldId id="453" r:id="rId11"/>
    <p:sldId id="454" r:id="rId12"/>
    <p:sldId id="334" r:id="rId13"/>
    <p:sldId id="455" r:id="rId14"/>
    <p:sldId id="456" r:id="rId15"/>
    <p:sldId id="457" r:id="rId16"/>
    <p:sldId id="458" r:id="rId17"/>
    <p:sldId id="459" r:id="rId18"/>
    <p:sldId id="460" r:id="rId19"/>
    <p:sldId id="461" r:id="rId20"/>
    <p:sldId id="462" r:id="rId21"/>
    <p:sldId id="463" r:id="rId22"/>
    <p:sldId id="464" r:id="rId23"/>
    <p:sldId id="465" r:id="rId24"/>
    <p:sldId id="467" r:id="rId25"/>
    <p:sldId id="466" r:id="rId26"/>
    <p:sldId id="468" r:id="rId27"/>
    <p:sldId id="469" r:id="rId28"/>
    <p:sldId id="470" r:id="rId29"/>
    <p:sldId id="471" r:id="rId30"/>
    <p:sldId id="472" r:id="rId31"/>
    <p:sldId id="473" r:id="rId32"/>
    <p:sldId id="474" r:id="rId33"/>
    <p:sldId id="475" r:id="rId34"/>
    <p:sldId id="476" r:id="rId35"/>
    <p:sldId id="477" r:id="rId36"/>
    <p:sldId id="478" r:id="rId37"/>
    <p:sldId id="479" r:id="rId38"/>
    <p:sldId id="480" r:id="rId39"/>
    <p:sldId id="481" r:id="rId40"/>
    <p:sldId id="483" r:id="rId41"/>
    <p:sldId id="482" r:id="rId42"/>
    <p:sldId id="484" r:id="rId43"/>
    <p:sldId id="485" r:id="rId44"/>
    <p:sldId id="487" r:id="rId45"/>
    <p:sldId id="486" r:id="rId46"/>
    <p:sldId id="488" r:id="rId47"/>
    <p:sldId id="489" r:id="rId48"/>
    <p:sldId id="491" r:id="rId49"/>
    <p:sldId id="490" r:id="rId50"/>
    <p:sldId id="492" r:id="rId51"/>
    <p:sldId id="494" r:id="rId52"/>
    <p:sldId id="496" r:id="rId53"/>
    <p:sldId id="497" r:id="rId54"/>
    <p:sldId id="499" r:id="rId55"/>
    <p:sldId id="498" r:id="rId56"/>
    <p:sldId id="500" r:id="rId57"/>
    <p:sldId id="501" r:id="rId58"/>
    <p:sldId id="493" r:id="rId59"/>
    <p:sldId id="495" r:id="rId60"/>
    <p:sldId id="503" r:id="rId61"/>
    <p:sldId id="502" r:id="rId62"/>
    <p:sldId id="506" r:id="rId63"/>
    <p:sldId id="507" r:id="rId64"/>
    <p:sldId id="504" r:id="rId65"/>
    <p:sldId id="508" r:id="rId66"/>
    <p:sldId id="509" r:id="rId67"/>
    <p:sldId id="510" r:id="rId68"/>
    <p:sldId id="511" r:id="rId69"/>
    <p:sldId id="512" r:id="rId70"/>
    <p:sldId id="513" r:id="rId71"/>
    <p:sldId id="514" r:id="rId72"/>
    <p:sldId id="515" r:id="rId73"/>
    <p:sldId id="516" r:id="rId74"/>
    <p:sldId id="517" r:id="rId75"/>
    <p:sldId id="518" r:id="rId76"/>
    <p:sldId id="505" r:id="rId77"/>
    <p:sldId id="519" r:id="rId78"/>
    <p:sldId id="520" r:id="rId79"/>
    <p:sldId id="521" r:id="rId80"/>
    <p:sldId id="522" r:id="rId81"/>
    <p:sldId id="523" r:id="rId82"/>
    <p:sldId id="524" r:id="rId83"/>
    <p:sldId id="525" r:id="rId84"/>
    <p:sldId id="526" r:id="rId8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74" autoAdjust="0"/>
    <p:restoredTop sz="94675" autoAdjust="0"/>
  </p:normalViewPr>
  <p:slideViewPr>
    <p:cSldViewPr snapToGrid="0">
      <p:cViewPr>
        <p:scale>
          <a:sx n="75" d="100"/>
          <a:sy n="75" d="100"/>
        </p:scale>
        <p:origin x="756" y="4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48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7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3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장 연구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8" name="Rectangle 3167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 단락</a:t>
            </a:r>
            <a:endParaRPr lang="ko-KR" altLang="en-US" sz="4400" dirty="0"/>
          </a:p>
        </p:txBody>
      </p:sp>
      <p:pic>
        <p:nvPicPr>
          <p:cNvPr id="3150" name="Picture 3149" descr="컴퓨터 마더보드의 자물쇠">
            <a:extLst>
              <a:ext uri="{FF2B5EF4-FFF2-40B4-BE49-F238E27FC236}">
                <a16:creationId xmlns:a16="http://schemas.microsoft.com/office/drawing/2014/main" id="{58DC5C02-5641-C154-A1CF-56A822C73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38" b="33349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70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1-13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바울과 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14-21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기도와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영광송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2" name="Rectangle 316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1-13</a:t>
            </a:r>
            <a:r>
              <a:rPr lang="ko-KR" alt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바울과 그리스도의 비밀</a:t>
            </a:r>
            <a:endParaRPr lang="ko-KR" altLang="en-US" sz="4400"/>
          </a:p>
        </p:txBody>
      </p:sp>
      <p:pic>
        <p:nvPicPr>
          <p:cNvPr id="3149" name="Picture 3148" descr="VIP 로프 장벽">
            <a:extLst>
              <a:ext uri="{FF2B5EF4-FFF2-40B4-BE49-F238E27FC236}">
                <a16:creationId xmlns:a16="http://schemas.microsoft.com/office/drawing/2014/main" id="{D911DDFB-B6DB-4EA3-2E1D-01CAFA8EA4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06" b="26365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64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943995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갇힌 자 된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2-7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사도에게 알려주신 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8-12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비밀을 알리는 사도의 역할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13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낙심하지 않기를 권함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9" name="Rectangle 3168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</a:t>
            </a:r>
            <a:r>
              <a:rPr lang="ko-KR" altLang="en-US" sz="4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영광송</a:t>
            </a:r>
            <a:endParaRPr lang="ko-KR" altLang="en-US" sz="4100" dirty="0"/>
          </a:p>
        </p:txBody>
      </p:sp>
      <p:pic>
        <p:nvPicPr>
          <p:cNvPr id="3165" name="Picture 3164" descr="초를 켜 놓은 스파">
            <a:extLst>
              <a:ext uri="{FF2B5EF4-FFF2-40B4-BE49-F238E27FC236}">
                <a16:creationId xmlns:a16="http://schemas.microsoft.com/office/drawing/2014/main" id="{EC70DC61-FBD4-34FE-7ED1-847586244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146" b="25481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171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50" y="5162203"/>
            <a:ext cx="68976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14-15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 서문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경배와 고백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16-19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 내용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사람의 강건과 그리스도의 거주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굳은 믿음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깨닫고 충만하게 됨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20-21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 마무리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고백과 기원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007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0" name="Rectangle 318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2" name="Picture 3171" descr="흰색 종이배와 이들을 이끄는 노란색 종이배">
            <a:extLst>
              <a:ext uri="{FF2B5EF4-FFF2-40B4-BE49-F238E27FC236}">
                <a16:creationId xmlns:a16="http://schemas.microsoft.com/office/drawing/2014/main" id="{8C8C4C93-D3A9-4736-EB6B-A05AF5B202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4999" b="73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1-13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바울과 그리스도의 비밀</a:t>
            </a:r>
            <a:endParaRPr lang="ko-KR" altLang="en-US" sz="6600"/>
          </a:p>
        </p:txBody>
      </p:sp>
      <p:sp>
        <p:nvSpPr>
          <p:cNvPr id="319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초점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비밀과 바울이 받은 사명에 초점을 맞춤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개의 문장으로 구성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2-7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8-12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13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동사가 없는 불완전한 문장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주제에서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사도의 사명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주제로 넘어가는 </a:t>
            </a: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전환절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역할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55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5" name="Rectangle 3184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2" name="Picture 3171" descr="브라질 풍경">
            <a:extLst>
              <a:ext uri="{FF2B5EF4-FFF2-40B4-BE49-F238E27FC236}">
                <a16:creationId xmlns:a16="http://schemas.microsoft.com/office/drawing/2014/main" id="{A66D6AD6-C4B9-C110-98C5-7EC5633245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5111" r="1" b="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1-13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바울과 그리스도의 비밀</a:t>
            </a:r>
            <a:endParaRPr lang="ko-KR" altLang="en-US" sz="6600"/>
          </a:p>
        </p:txBody>
      </p:sp>
      <p:sp>
        <p:nvSpPr>
          <p:cNvPr id="3187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요약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하나님께서는 이방인들과 유대인들과 함께 그리스도 안에서 연합하여 한 몸을 이룬다는 비밀을 바울에게 알려주시고 그것을 이방인들에게 전하는 사명을 맡기심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이 사명을 수행하다가 고난을 당하고 있지만 에베소 성도들은 이것 때문에 낙심하지 말아야 하는데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이유는 바울이 당하는 고난은 에베소 교회 성도들의 영광을 위한 것이기 때문임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18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2" name="Rectangle 3181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1" name="Picture 3170" descr="통화하는 두 개의 전화기">
            <a:extLst>
              <a:ext uri="{FF2B5EF4-FFF2-40B4-BE49-F238E27FC236}">
                <a16:creationId xmlns:a16="http://schemas.microsoft.com/office/drawing/2014/main" id="{DD348C43-C4BD-C028-BF55-4FBC9300D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2500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갇힌 자 된 바울</a:t>
            </a:r>
            <a:endParaRPr lang="ko-KR" altLang="en-US" sz="6600" dirty="0"/>
          </a:p>
        </p:txBody>
      </p:sp>
      <p:sp>
        <p:nvSpPr>
          <p:cNvPr id="3184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동사가 없는 불완전한 문장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뭔가를 말하려다 중단함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성도들을 위해 기도하려고 하다가 자신이 예수 그리스도의 죄수가 되어 환난을 당하는 이유를 말하기 위해 잠시 기도를 유보했음을 알려줌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86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갇힌 자 된 바울</a:t>
            </a:r>
            <a:endParaRPr lang="ko-KR" altLang="en-US" sz="7200"/>
          </a:p>
        </p:txBody>
      </p:sp>
      <p:pic>
        <p:nvPicPr>
          <p:cNvPr id="3091" name="Picture 3090" descr="사막으로 뻗은 철로">
            <a:extLst>
              <a:ext uri="{FF2B5EF4-FFF2-40B4-BE49-F238E27FC236}">
                <a16:creationId xmlns:a16="http://schemas.microsoft.com/office/drawing/2014/main" id="{D2B6079A-068B-8D20-6101-1C29DCD35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19" r="20116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01594"/>
          </a:xfrm>
        </p:spPr>
        <p:txBody>
          <a:bodyPr>
            <a:normAutofit fontScale="925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</a:t>
            </a:r>
            <a:r>
              <a:rPr lang="en-US" altLang="ko-KR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그리스도의 죄수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30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Τούτου χάριν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this for reason): 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이런 이유 때문에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라고 번역할 수 있음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2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장의 주장으로 보면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하나님의 은혜로 구원받고 그리스도와 함께 하늘의 영광을 누리는 존재가 되었으며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동시에 하나님의 가족이자 다른 성도들과 함께 하나님의 성전으로 지어져 가는 존재가 되었음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바로 이런 이유 때문에 바울은 에베소 교회 성도들을 위해 기도하려고 한다는 의미임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99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갇힌 자 된 바울</a:t>
            </a:r>
            <a:endParaRPr lang="ko-KR" altLang="en-US" sz="7200"/>
          </a:p>
        </p:txBody>
      </p:sp>
      <p:pic>
        <p:nvPicPr>
          <p:cNvPr id="3091" name="Picture 3090" descr="브라질 풍경">
            <a:extLst>
              <a:ext uri="{FF2B5EF4-FFF2-40B4-BE49-F238E27FC236}">
                <a16:creationId xmlns:a16="http://schemas.microsoft.com/office/drawing/2014/main" id="{082FCC33-ADB5-E909-BD49-FA8F2A32C1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36" r="21848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그리스도의 죄수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하나님의 영광스러운 구원을 누리는 존재가 되었으므로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사람이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강건해져야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더 온전히 알아야 하며 하나님의 모든 충만의 정도까지 충만해져야 한다는 것임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34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갇힌 자 된 바울</a:t>
            </a:r>
            <a:endParaRPr lang="ko-KR" altLang="en-US" sz="7200"/>
          </a:p>
        </p:txBody>
      </p:sp>
      <p:pic>
        <p:nvPicPr>
          <p:cNvPr id="3091" name="Picture 3090" descr="컨테이너선의 항공 사진">
            <a:extLst>
              <a:ext uri="{FF2B5EF4-FFF2-40B4-BE49-F238E27FC236}">
                <a16:creationId xmlns:a16="http://schemas.microsoft.com/office/drawing/2014/main" id="{6CDB6839-0EB2-1352-46E9-35C614A7D0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76" r="5398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</a:t>
            </a:r>
            <a:r>
              <a:rPr lang="en-US" altLang="ko-KR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그리스도의 죄수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]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일로 갇힌 몸이 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ὁ δέσμιος τοῦ Χριστοῦ Ἰησοῦ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(the prisoner of Christ Jesus):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자신은 예수님의 복음 때문에 죄수가 되었음을 의미함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 황제나 로마 법의 치리 아래 있는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죄수라기보다는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 예수의 주권 아래 있는 죄수라는 인식임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비록 로마의 옥에 갇혀 있지만 이를 부끄러워하거나 두려워하지 않음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옥중에서 하나님을 찬양하고 자신의 고난이 이방인 성도들의 영광이라고 말함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30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흰색 전구들 사이에 눈에 띄는 노란색 전구">
            <a:extLst>
              <a:ext uri="{FF2B5EF4-FFF2-40B4-BE49-F238E27FC236}">
                <a16:creationId xmlns:a16="http://schemas.microsoft.com/office/drawing/2014/main" id="{F0CDA94E-CF61-BD7D-0F42-2E1226C467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67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2-7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하나의 문장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비밀에 초점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자신이 하나님의 은혜로 사명은 받았다는 사실을 언급함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주제에서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사도의 사명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주제로 넘어가는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전환절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역할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04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26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6" name="Rectangle 320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193" name="Picture 3192" descr="불을 켜지 않은 많은 전구 사이에 빛나는 전구 하나">
            <a:extLst>
              <a:ext uri="{FF2B5EF4-FFF2-40B4-BE49-F238E27FC236}">
                <a16:creationId xmlns:a16="http://schemas.microsoft.com/office/drawing/2014/main" id="{2DBAA462-A2EC-F78B-4F63-B61D71041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28" r="25454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273" y="2706624"/>
            <a:ext cx="7928679" cy="4096510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절부터는 바울 자신이 그리스도 예수의 죄수가 된 근본적인 이유를 설명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죄수가 된 것은 이방인 성도들을 위해 하나님께서 바울에게 허락하신 은혜의 직분 때문임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직분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οἰκονομίαν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(administration):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개역개정에서는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번역함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자신이 시행하시는 행동이나 계획보다는 바울에게 주어진 것과 관련이 있기 때문에 직무나 사명의 의미를 가짐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1:25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에서는 같은 단어가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사명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번역됨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은혜의 직분은 그리스도의 비밀을 전하는 직분이며 이는 사도의 직분을 의미함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64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091" name="Picture 3090" descr="수중 거품과 햇빛">
            <a:extLst>
              <a:ext uri="{FF2B5EF4-FFF2-40B4-BE49-F238E27FC236}">
                <a16:creationId xmlns:a16="http://schemas.microsoft.com/office/drawing/2014/main" id="{F253034C-602B-15F9-32FF-DBFE088AD4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77" r="3917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τῆς</a:t>
            </a:r>
            <a:r>
              <a:rPr lang="en-US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χάριτος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(of the grace):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은혜는 구원받을 자격이 전혀 없는 죄인들을 구원하려고 베푸신 하나님의 희생적인 사랑을 의미하지만 직분이나 사명과 관련되어 사용되기도 하는데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바울은 직분을 받을 만한 자격이 없었지만 하나님께서 그런 사람을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충성되이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여겨서 직분을 맡기셨다는 고백임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99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091" name="Picture 3090" descr="VIP 로프 장벽">
            <a:extLst>
              <a:ext uri="{FF2B5EF4-FFF2-40B4-BE49-F238E27FC236}">
                <a16:creationId xmlns:a16="http://schemas.microsoft.com/office/drawing/2014/main" id="{386AB76B-A5DC-D3A6-6612-881E3FD56C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99" r="21356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2432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사도의 직분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은혜의 직분임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이방인의 사도가 된 것은 이방인들에게 은혜가 아닐 수 없음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구원의 은혜가 이방인의 사도를 통해 이방인들에게 전해지기 때문임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비밀이 계시로 자신에게 알려졌고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비밀을 그리스도의 비밀이라고 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(4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내가 이미 간략하게 적은 바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(4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1:9-10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말한 만물의 통일과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2:11-22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언급한 이방인의 구원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92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 dirty="0"/>
          </a:p>
        </p:txBody>
      </p:sp>
      <p:pic>
        <p:nvPicPr>
          <p:cNvPr id="3106" name="Picture 3105" descr="나홀로 여행">
            <a:extLst>
              <a:ext uri="{FF2B5EF4-FFF2-40B4-BE49-F238E27FC236}">
                <a16:creationId xmlns:a16="http://schemas.microsoft.com/office/drawing/2014/main" id="{7E7919E4-6869-4035-5D2A-3A7393AB6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34" r="2204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426087" cy="4151376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μυστήριον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(mystery):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바울 서신에서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21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나오는데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번 나옴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 입을 다물거나 눈을 감는 것을 의미함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이방종교에서 이 단어는 제사 의식의 내용을 가리키거나 제의에 참석한 사람들이 받은 비밀스러운 신탁이나 환상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종말적이고 우주적 차원을 지닌 하나님의 목적을 가리키는데 구체적으로는 종말을 향해 진행하는 역사의 전개와 하나님 나라의 설립과 관련 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07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 dirty="0"/>
          </a:p>
        </p:txBody>
      </p:sp>
      <p:pic>
        <p:nvPicPr>
          <p:cNvPr id="3106" name="Picture 3105" descr="스케치된 광선과 코드가 있는 노란색 배경의 전구">
            <a:extLst>
              <a:ext uri="{FF2B5EF4-FFF2-40B4-BE49-F238E27FC236}">
                <a16:creationId xmlns:a16="http://schemas.microsoft.com/office/drawing/2014/main" id="{96922B72-4C69-ABFA-D598-43B0414D9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55" r="940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서신에서 이 단어는 과거에 숨겨져 있다가 때가 되자 사도들에게 계시된 종말의 사건이나 하나님의 종말적 구원 계획을 가리킴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1:9-10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비밀은 하늘에 있는 것들과 땅에 있는 것들을 그리스도 안으로 모으는 것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만물을 그리스도의 주권 아래 복종시켜서 하나님께서 의도하신 창조 질서와 평화와 조화를 회복하고 완성하는 종말론적이며 우주적인 구원 계획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94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123" name="Picture 3122" descr="흰색 입술 구덩이 독사">
            <a:extLst>
              <a:ext uri="{FF2B5EF4-FFF2-40B4-BE49-F238E27FC236}">
                <a16:creationId xmlns:a16="http://schemas.microsoft.com/office/drawing/2014/main" id="{3901943B-AB45-5D3E-325A-99E32118B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8" r="317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8871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장에서의 비밀은 복음으로 그리스도 안에서 이방인들이 유대인들과 완전한 연합을 이루어 함께 하나님의 복을 누리는 것임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연합은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장에서 말하는 만물의 통일과 같은 의미임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만물의 통일을 이루는 과정에서 둘로 분열된 옛 인류를 하나의 새 인류로 창조하는 것이 필수적임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095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4" name="Rectangle 313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123" name="Picture 3122" descr="안개 낀 산">
            <a:extLst>
              <a:ext uri="{FF2B5EF4-FFF2-40B4-BE49-F238E27FC236}">
                <a16:creationId xmlns:a16="http://schemas.microsoft.com/office/drawing/2014/main" id="{E6E6AF9C-B301-C6E4-0FD9-D26FA978CC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92" r="224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이방인들과 유대인들의 상호 연합은 만물의 통일에 있어서 중요한 부분임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이방인들이 유대인들과 그리스도 안에서 연합하여 함께 한 몸이 되어 하나의 새로운 인류를 이루는 것은 만물을 통일하시는 하나님의 구원 역사가 이미 시작되었음을 보여주는 증거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9" name="Rectangle 314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 dirty="0"/>
          </a:p>
        </p:txBody>
      </p:sp>
      <p:pic>
        <p:nvPicPr>
          <p:cNvPr id="3138" name="Picture 3137" descr="병에 담긴 메시지">
            <a:extLst>
              <a:ext uri="{FF2B5EF4-FFF2-40B4-BE49-F238E27FC236}">
                <a16:creationId xmlns:a16="http://schemas.microsoft.com/office/drawing/2014/main" id="{6FE403DD-FCBC-11BE-6BEE-3137277F20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34" r="2282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 상속자가 되고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함께 한 몸이 되고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약속을 함께 가지는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(6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συγκληρονόμα καὶ σύσσωμα καὶ συμμέτοχα</a:t>
            </a:r>
            <a:r>
              <a:rPr lang="en-US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τῆς ἐπαγγελίας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(joint-heirs and a joint-body and joint-partakers of the promise):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συν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붙은 복합형용사 세 개를 명사적으로 사용함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공동 상속자는 이방인 그리스도인들이 유대인 그리스도인들과 함께 하나님의 기업을 상속받는 사람들이 됐다는 의미임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85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 dirty="0"/>
          </a:p>
        </p:txBody>
      </p:sp>
      <p:pic>
        <p:nvPicPr>
          <p:cNvPr id="3091" name="Picture 3090" descr="초를 켜 놓은 스파">
            <a:extLst>
              <a:ext uri="{FF2B5EF4-FFF2-40B4-BE49-F238E27FC236}">
                <a16:creationId xmlns:a16="http://schemas.microsoft.com/office/drawing/2014/main" id="{EAC70DFA-B637-1C8B-EC92-C47BDD3F2B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9" r="3609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270" y="2395728"/>
            <a:ext cx="7964682" cy="4462272"/>
          </a:xfrm>
        </p:spPr>
        <p:txBody>
          <a:bodyPr>
            <a:normAutofit fontScale="92500" lnSpcReduction="2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과거에 하나님의 백성이 아니었던 이방인들도 이제는 예수님을 믿고 하나님의 자녀가 됐으며 하나님의 자녀로서 하나님의 기업을 상속받는 사람들이 된 것임   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30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σύσσωμα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(joint-body)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다른 문헌에는 나오지 않는 단어로서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같은 몸에 속한 지체들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의미임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성도들이 참여해서 비로소 존재하게 된 실체임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이방인 그리스도인들이 없이는 이 몸이 존재할 수 없음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몸은 그리스도의 몸인 교회를 의미함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당시 이방인들이 유대인들과 함께 동등하게 그리스도의 몸을 형성한다는 것은 혁명적인 개념이었음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혁명적인 개념을 설명하기 위해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30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σύσσωμα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(joint-body)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새로운 용어를 만들어 사용함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384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091" name="Picture 3090" descr="러브 하트로 배열된 보케">
            <a:extLst>
              <a:ext uri="{FF2B5EF4-FFF2-40B4-BE49-F238E27FC236}">
                <a16:creationId xmlns:a16="http://schemas.microsoft.com/office/drawing/2014/main" id="{3DC6AE99-BD7F-DD12-8733-DEDC662B6D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54" r="2280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59610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n-US" altLang="ko-KR" sz="2800" kern="100" dirty="0" err="1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συμμέτοχ</a:t>
            </a:r>
            <a:r>
              <a:rPr lang="en-US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α τῆς ἐπαγγελίας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(joint-partakers of the promise)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과거에 이방인들이 약속의 언약에서 제외되어 있었다는 사실을 상기시킴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2:12)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이들은 과거에 이스라엘 밖의 사람들로서 하나님께서 이스라엘 백성들에게 주신 약속과 관계없는 존재였음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이제 예수 그리스도를 믿음으로 동등하게 약속에 참여하게 되었음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하늘과 새 땅에서 하나님의 기업을 상속받을 수 있게 됨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65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7" name="Rectangle 31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106" name="Picture 3105" descr="러시아의 성당과 모스크바 강">
            <a:extLst>
              <a:ext uri="{FF2B5EF4-FFF2-40B4-BE49-F238E27FC236}">
                <a16:creationId xmlns:a16="http://schemas.microsoft.com/office/drawing/2014/main" id="{98124306-711B-47CB-4AE2-F1A77CEB9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28" r="1542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그리스도인들이 유대인 그리스도인들과 함께 누리는 이러한 특권들은 예수 그리스도 안에서 주어짐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그리스도께서 하나님께서 정하신 유일한 구원자이고 자기 육체로 유대인들과 이방인들 사이의 막힌 담을 허무시고 둘을 하나되게 하셨기 때문임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480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091" name="Picture 3090" descr="컴퓨터 마더보드의 자물쇠">
            <a:extLst>
              <a:ext uri="{FF2B5EF4-FFF2-40B4-BE49-F238E27FC236}">
                <a16:creationId xmlns:a16="http://schemas.microsoft.com/office/drawing/2014/main" id="{6944DF80-8CD0-E11A-2D09-D06E51253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04" r="4375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fontScale="92500"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둘의 연합은 복음으로 가능해짐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복음은 그리스도의 십자가를 통해 이루어진 이방인들과 유대인들의 구원을 진술하는 것이고 그러므로 유대인들과 이방인들이 이 복음을 듣고 받아들일 때 그리스도의 십자가를 통해 이루어진 연합이 비로소 실현되기 때문임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넓은 의미에서 만물을 통일하시는 하나님의 종말적 구원 계획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좁은 의미에서 유대인들과 이방인들이 그리스도 안에서 완전한 연합을 이루어 함께 하나님의 새 백성을 형성하는 것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800" kern="100" dirty="0">
              <a:highlight>
                <a:srgbClr val="FFFF00"/>
              </a:highlight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427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106" name="Picture 3105" descr="VIP 로프 장벽">
            <a:extLst>
              <a:ext uri="{FF2B5EF4-FFF2-40B4-BE49-F238E27FC236}">
                <a16:creationId xmlns:a16="http://schemas.microsoft.com/office/drawing/2014/main" id="{A0DBCB6D-672E-9E48-BC02-E370D0B726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99" r="21356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3720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비밀의 중심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자신이며 그분의 십자가와 부활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1:26-27; 2:2)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바울에게 이 비밀을 계시하셨고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깨닫게 하셨고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이를 성도들에게 전하게 하셨음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1:26):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그리스도의 비밀은 특별한 사역자들만 소유한 은밀한 가르침이 아니라 모든 성도들이 가지고 있는 하나님의 진리임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이 비밀은 다른 세대의 사람들에게는 알려지지 않은 새로운 것임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highlight>
                <a:srgbClr val="FFFF00"/>
              </a:highlight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030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2-7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사도에게 알려주신 그리스도의 비밀</a:t>
            </a:r>
            <a:endParaRPr lang="ko-KR" altLang="en-US" sz="5600"/>
          </a:p>
        </p:txBody>
      </p:sp>
      <p:pic>
        <p:nvPicPr>
          <p:cNvPr id="3130" name="Picture 3129" descr="분홍색 리본이 있는 상자">
            <a:extLst>
              <a:ext uri="{FF2B5EF4-FFF2-40B4-BE49-F238E27FC236}">
                <a16:creationId xmlns:a16="http://schemas.microsoft.com/office/drawing/2014/main" id="{650D4D98-7B0B-992E-F827-EE91412D3F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50" r="1660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부분에서 비밀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=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복음은 영세 전부터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감취었다가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이제 나타내신 바 된 비밀임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말을 사용한 것은 복음의 중요한 요소들이 과거에는 알려지지 않았기 때문임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John Stott: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받은 두 가지 은혜의 선물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비밀과 자신에게 맡겨진 사역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800" kern="100" dirty="0">
              <a:highlight>
                <a:srgbClr val="FFFF00"/>
              </a:highlight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488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추상적인 흐릿한 공공 도서관의 책꽃이">
            <a:extLst>
              <a:ext uri="{FF2B5EF4-FFF2-40B4-BE49-F238E27FC236}">
                <a16:creationId xmlns:a16="http://schemas.microsoft.com/office/drawing/2014/main" id="{792DE60A-E17E-AD23-DDCE-DF26302D00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059" b="1467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6700" dirty="0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8-12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절은 사명에 초점을 맞춤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사명의 내용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이방인들에게 그리스도의 풍성을 전하는 것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비밀을 밝히는 것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사역의 목적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복음을 전함으로 교회를 세우는 것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통해 하나님의 지혜가 하늘에 있는 영적 존재들에게 알려지게 하는 것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sp>
        <p:nvSpPr>
          <p:cNvPr id="3111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28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091" name="Picture 3090" descr="많은 회색 종이 비행기와 반대 방향으로 날아가는 노란색 종이 비행기">
            <a:extLst>
              <a:ext uri="{FF2B5EF4-FFF2-40B4-BE49-F238E27FC236}">
                <a16:creationId xmlns:a16="http://schemas.microsoft.com/office/drawing/2014/main" id="{C80C08DA-AB55-3142-11DA-1A145357D4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20" r="4123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지극히 작은 자보다 더 작은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(8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ἐλαχιστοτέρῳ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(very least):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단어는 여기서만 사용됨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자신이 성도들 중에서 가장 보잘것없는 존재이므로 하나님의 비밀을 전하는 사명을 받을 자격이 전혀 없는 존재라고 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만약 바울의 제자가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기록했다면 자신의 스승인 바울에게 이런 표현을 사용할 수 없었을 것임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603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 dirty="0"/>
          </a:p>
        </p:txBody>
      </p:sp>
      <p:pic>
        <p:nvPicPr>
          <p:cNvPr id="3091" name="Picture 3090" descr="어두운 창고 내부">
            <a:extLst>
              <a:ext uri="{FF2B5EF4-FFF2-40B4-BE49-F238E27FC236}">
                <a16:creationId xmlns:a16="http://schemas.microsoft.com/office/drawing/2014/main" id="{9CB089EC-066A-D770-04A5-A4C952092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54" r="28807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자격이 없는 자신에게 존귀한 사명을 맡기신 하나님의 은혜에 대한 깊은 감사가 담겨 있는 표현임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그래서 자신이 받은 사명에 대해 은혜라는 말로 사용함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(8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가까운 세월 동안 사역을 했고 죄수로서 고난을 당하고 있지만 자신에게 사명을 주신 하나님의 은혜에 감격하고 있음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highlight>
                <a:srgbClr val="FFFF00"/>
              </a:highlight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3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 dirty="0"/>
          </a:p>
        </p:txBody>
      </p:sp>
      <p:pic>
        <p:nvPicPr>
          <p:cNvPr id="3091" name="Picture 3090" descr="회의실 탁자">
            <a:extLst>
              <a:ext uri="{FF2B5EF4-FFF2-40B4-BE49-F238E27FC236}">
                <a16:creationId xmlns:a16="http://schemas.microsoft.com/office/drawing/2014/main" id="{E4F75361-AE21-81A0-9C77-DDE6F031C9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6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255" y="2239033"/>
            <a:ext cx="81364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헤아릴 수 없는 부요함을 이방 사람들에게 전하게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하시는 것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헤아릴 수 없는 부요함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(8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소유하고 계시며 복음을 듣고 믿는 사람들에게 부여하시는 구원의 부요함을 의미함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부요함은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그리스도의 십자가와 부활로 말미암아 죄와 사망에서 해방을 누림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함께 하늘에 앉아 영광을 누림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유대인들과 이방인들이 연합하여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하나의 새로운 인류가 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평화를 누림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영적 성전이 되어 하나님의 임재를 누림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만물의 통일을 완성하시는 날 자기 백성들에게 주실 영광스러운 기업의 부요함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800" kern="100" dirty="0">
              <a:highlight>
                <a:srgbClr val="FFFF00"/>
              </a:highlight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73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2" name="Rectangle 31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 dirty="0"/>
          </a:p>
        </p:txBody>
      </p:sp>
      <p:pic>
        <p:nvPicPr>
          <p:cNvPr id="3099" name="Picture 3098" descr="장난감 플라스틱 숫자">
            <a:extLst>
              <a:ext uri="{FF2B5EF4-FFF2-40B4-BE49-F238E27FC236}">
                <a16:creationId xmlns:a16="http://schemas.microsoft.com/office/drawing/2014/main" id="{2BED84C0-DC6A-76BA-809C-A26EC008E6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49" r="3320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헤아릴 수 없는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(8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ἀνεξιχνίαστον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(unsearchable):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측면이 바닥에 닿을 수 없을 만큼 심히 깊어서 도무지 깊이를 잴 수 없는 호수나 바다를 연상하게 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70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인역에서는 사람이 알 수 없는 하나님의 지극히 놀라운 능력과 사역을 표현함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욥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5:9; 9:10)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그리스도께서 소유하고 계시며 자기 백성에게 주시는 지극히 부요한 구원의 신비를 표현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497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0" name="Rectangle 310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099" name="Picture 3098" descr="흰색 종이 보트 무리를 이끄는 주황색 종이 보트 하나">
            <a:extLst>
              <a:ext uri="{FF2B5EF4-FFF2-40B4-BE49-F238E27FC236}">
                <a16:creationId xmlns:a16="http://schemas.microsoft.com/office/drawing/2014/main" id="{10C72D5F-1AC0-9D3E-15C6-30FE60B4E6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42" r="4331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부요함은 너무 깊고 풍성해서 그 깊이나 너비를 도무지 측량할 수 없음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누구든지 그리스도께 나오는 사람들은 그리스도의 측량할 수 없는 구원의 부요함을 받아 누림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누군가가 이를 전하지 않으면 다른 사람들이 구원에 관한 소식을 들을 수 없기 때문에 구원을 받은 사람들은 반드시 전해야 함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800" kern="100" dirty="0">
              <a:highlight>
                <a:srgbClr val="FFFF00"/>
              </a:highlight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838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1" name="Rectangle 31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14" name="Picture 3113" descr="동틀녘의 산맥">
            <a:extLst>
              <a:ext uri="{FF2B5EF4-FFF2-40B4-BE49-F238E27FC236}">
                <a16:creationId xmlns:a16="http://schemas.microsoft.com/office/drawing/2014/main" id="{2B0B07CC-651D-3806-B7A0-B21654AAB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97" r="2776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창조하신 하나님 안에 영원 전부터 감추어져 있는 비밀의 계획이 무엇인지를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모두에게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]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밝히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것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계획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οἰκονομία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(administration):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계획이나 목적을 의미할 수 있고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자신의 목적을 드러내시고 이를 성취하시는 하나님의 행동을 뜻할 수도 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272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091" name="Picture 3090" descr="금이 간 돌에서 자라는 싹 클로즈업">
            <a:extLst>
              <a:ext uri="{FF2B5EF4-FFF2-40B4-BE49-F238E27FC236}">
                <a16:creationId xmlns:a16="http://schemas.microsoft.com/office/drawing/2014/main" id="{388ED3CF-62E6-5535-99BB-F6F5FF15B9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비밀과 함께 사용한다는 점을 보면 구원 계획을 계시하시고 이를 시행하시는 하나님의 행동을 뜻함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 계획을 사도들에게 알리셨고 또 이를 어떻게 시행하여 이방인들과 유대인들의 구원을 이루셨는지 모든 사람들에게 밝히 알리는 것이 바울이 받은 사명임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0393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06" name="Picture 3105" descr="청사진 뭉치">
            <a:extLst>
              <a:ext uri="{FF2B5EF4-FFF2-40B4-BE49-F238E27FC236}">
                <a16:creationId xmlns:a16="http://schemas.microsoft.com/office/drawing/2014/main" id="{48E228AE-4BFB-4A2F-2432-FC1C8BE62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557" r="-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비밀의 계획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=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헤아릴 수 없는 부요함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(8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비밀의 계획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우주적 구원 계획을 시행하시는 하나님의 행동을 의미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유대인들과 이방인들이 그리스도 안에서 동일한 조건으로 동일한 하나의 공동체를 형성한 것을 가리킴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헤아릴 수 없는 부요함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우주적 구원 계획에 따라 그리스도께서 자기 백성에게 부여하시는 하늘에 속한 모든 부요한 구원의 복을 의미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구원의 총체성 강조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386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23" name="Picture 3122" descr="종이 어젠다에 약속 쓰기">
            <a:extLst>
              <a:ext uri="{FF2B5EF4-FFF2-40B4-BE49-F238E27FC236}">
                <a16:creationId xmlns:a16="http://schemas.microsoft.com/office/drawing/2014/main" id="{B80C05A4-523A-54D9-6524-1728AE9A1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55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모두에게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] (9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πάντας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(all):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부분은 후대에 포함되었거나 신뢰할 만한 것이 아니라고 여겨지는 부분임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이 단어가 원래 있었을 가능성이 높음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시내산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사본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he-IL" altLang="ko-KR" sz="2800" kern="100" dirty="0">
                <a:latin typeface="SBL Hebrew" panose="02000000000000000000" pitchFamily="2" charset="-79"/>
                <a:ea typeface="Calibri" panose="020F0502020204030204" pitchFamily="34" charset="0"/>
                <a:cs typeface="SBL Hebrew" panose="02000000000000000000" pitchFamily="2" charset="-79"/>
              </a:rPr>
              <a:t>א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이나 알렉산드리아 사본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(A)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에는 누락되었지만 파피루스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사본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(P</a:t>
            </a:r>
            <a:r>
              <a:rPr lang="en-US" altLang="ko-KR" sz="2800" kern="100" baseline="300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바티칸 사본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(B)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포함한 다른 거의 모든 사본들에 포함되어 있음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977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1" name="Rectangle 315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40" name="Picture 3139" descr="편대 비행 중인 새">
            <a:extLst>
              <a:ext uri="{FF2B5EF4-FFF2-40B4-BE49-F238E27FC236}">
                <a16:creationId xmlns:a16="http://schemas.microsoft.com/office/drawing/2014/main" id="{2EACB00B-A171-3525-1BFE-388AB95BF6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31" r="3012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사명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모든 사람들에게 밝히고자 한 비밀의 계획은 하나님의 우주적 구원 계획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그리스도 안에서 만물을 통일하여 완전한 평화와 조화와 아름다움을 회복하는 계획을 하나님께서 하시고자 하신다는 것을 강조하기 위해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창조하신 하나님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7604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 dirty="0"/>
          </a:p>
        </p:txBody>
      </p:sp>
      <p:pic>
        <p:nvPicPr>
          <p:cNvPr id="3091" name="Picture 3090" descr="흰색 전구들 사이에 눈에 띄는 노란색 전구">
            <a:extLst>
              <a:ext uri="{FF2B5EF4-FFF2-40B4-BE49-F238E27FC236}">
                <a16:creationId xmlns:a16="http://schemas.microsoft.com/office/drawing/2014/main" id="{F49C7612-16E6-1910-42A8-D8CA5D84BC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86" r="272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3:10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에베소서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1:23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만큼이나 난해한 본문으로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G. B. </a:t>
            </a:r>
            <a:r>
              <a:rPr lang="en-US" altLang="ko-KR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Caird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 옥스퍼드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신약학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대한 해석의 성패 여부가 이 구절에 달려 있다고 해도 과장이 아닐 것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이라고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29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08" name="Picture 3107" descr="편대 비행 중인 새">
            <a:extLst>
              <a:ext uri="{FF2B5EF4-FFF2-40B4-BE49-F238E27FC236}">
                <a16:creationId xmlns:a16="http://schemas.microsoft.com/office/drawing/2014/main" id="{83EB42ED-5962-BB06-3DDB-33E0A0E045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31" r="3012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470941"/>
            <a:ext cx="7413208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누구인가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문헌에서는 초자연적인 천상의 세력들을 가리키며 때로는 하나님과 함께 있는 천사를 의미한다고 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많은 학자들은 인간 사회의 정치 및 경제 구조들을 의미하는 것으로 해석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en-US" altLang="ko-KR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Hendrikus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Berkhof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이 용어를 유대 묵시 문학에서 빌려 왔지만 그 개념을 비신화화해서 다르게 사용하였다고 주장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 묵시 문학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천사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경우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땅에 있는 실존 구조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전통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정의와 질서를 의미한다고 해석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03833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23" name="Picture 3122" descr="삼각주가 만든 패턴을 위에서 바라본 모습">
            <a:extLst>
              <a:ext uri="{FF2B5EF4-FFF2-40B4-BE49-F238E27FC236}">
                <a16:creationId xmlns:a16="http://schemas.microsoft.com/office/drawing/2014/main" id="{1EDFEC9B-FB64-2C29-8E68-69A74E116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47" r="30534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3935" y="2281493"/>
            <a:ext cx="7975298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G. B. </a:t>
            </a:r>
            <a:r>
              <a:rPr lang="en-US" altLang="ko-KR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Caird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이를 이방종교와 세속 권력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통치를 저항하는 자연 속의 반대 요소들로 해석하였음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후 이를 인간 사회에서 작용하는 권력의 온갖 형태들과 구조들 위에 군림하는 영적 존재들로 수정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정부의 모든 기관의 배후에서 사람과 국가의 삶을 지배하는 영적 세력들이 교회의 진정한 적이라고 지적함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Ronald J. Sider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악한 영의 존재를 부인하지 않지만 현대의 상황에 적용하여 사회 정치 구조에 초점을 맞춤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0835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1" name="Rectangle 315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40" name="Picture 3139" descr="웅장한 도시 건물의 현관 입구와 기둥">
            <a:extLst>
              <a:ext uri="{FF2B5EF4-FFF2-40B4-BE49-F238E27FC236}">
                <a16:creationId xmlns:a16="http://schemas.microsoft.com/office/drawing/2014/main" id="{09EBB0ED-E12B-0F08-234E-4DA43A632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91" r="261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장에서 하나님께서는 그리스도를 모든 정권과 권세와 능력과 주권 위에 뛰어나게 하시고 만물을 그리스도의 발 아래 굴복시키셨다고 하심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지상의 모든 권력자들도 그리스도의 통치 아래 있고 결국 굴복해야 하지만 여기서 모든 정권과 권세를 정치 구조를 가리킨다고 보기 어려움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왜냐하면 예수님께서 높임을 받으신 영역은 지상이 아니라 하나님의 보좌가 있는 하늘이기 때문임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897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2" name="Rectangle 317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66" name="Picture 3165" descr="인상적인 하늘에 맞닿아 직선으로 쭉 뻗어 올라간 현대식 고층 빌딩의 저각도 보기">
            <a:extLst>
              <a:ext uri="{FF2B5EF4-FFF2-40B4-BE49-F238E27FC236}">
                <a16:creationId xmlns:a16="http://schemas.microsoft.com/office/drawing/2014/main" id="{9213CC94-EE1E-FDE1-06F5-7012ED533A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10" r="2934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3:10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통치자들과 권세자들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앞에도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말이 나오는 것으로 볼 때 이 존재는 하늘에 있는 존재라는 점을 명확하게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그리스도인들의 씨름은 육신적인 것이 아니라 영적인 것임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통치자들과 권세자들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지상의 권력자들이나 인간 사회의 정치적인 구조일 수 없음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818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6" name="Rectangle 319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76" name="Picture 3175" descr="맨해튼에서 보이는 자유의 여신상">
            <a:extLst>
              <a:ext uri="{FF2B5EF4-FFF2-40B4-BE49-F238E27FC236}">
                <a16:creationId xmlns:a16="http://schemas.microsoft.com/office/drawing/2014/main" id="{3CAD4156-D6FA-3288-F0E8-66DD2722E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60" r="4359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9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말은 눈에 보이지 않는 영적 실제의 세계를 가리킴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이들이 초자연작인 영적 세력이라고 해서 지상의 사회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정치적 구조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전통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제도와 무관하다는 의미는 아님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도리어 이들은 지상의 사회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사법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경제 구조와 사람들의 전통과 제도의 배후에서 역사하면서 악한 영향을 끼침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7153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7" name="Rectangle 32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072" name="Picture 3071" descr="우주 공간에서 찍은 지구">
            <a:extLst>
              <a:ext uri="{FF2B5EF4-FFF2-40B4-BE49-F238E27FC236}">
                <a16:creationId xmlns:a16="http://schemas.microsoft.com/office/drawing/2014/main" id="{F9890E3A-A475-5340-3A55-06029BE93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00" r="543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권세자들을 지상의 구조나 제도와 동일시하는 것을 피해야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Anord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하늘에 있는 통치자들과 권세자들과 지상의 구조나 제도는 본질적으로 다르다고 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전자는 인격적 존재이나 후자는 비인격적 실체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전자는 영적 세력이자 인간 사회 구조에 영향을 행사하는 존재이나 후자는 영향을 받는 존재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서신을 포함해서 신약 성경 어디에도 이 둘을 동일시하지 않음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1057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221" name="Picture 3220" descr="많은 검정 우산 속 노란색 우산">
            <a:extLst>
              <a:ext uri="{FF2B5EF4-FFF2-40B4-BE49-F238E27FC236}">
                <a16:creationId xmlns:a16="http://schemas.microsoft.com/office/drawing/2014/main" id="{7FA2810C-1A6C-A844-353C-A2BCA1740F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72" r="3227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있는 통치자들과 권세자들은 처음부터 하나님께 복종한 선한 천사들이 아니라 하나님의 능력으로 그리스도께 굴복한 악한 천사임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이들을 그리스도인들이 대항하여 싸워야 하는 악한 영적 세력들로 제시함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결론적으로 이들은 에베소서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3:10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교회를 통해 하나님의 지혜를 알게 되는 하늘에 존재하는 악한 영들을 가리킴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433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7" name="Rectangle 32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236" name="Picture 3235" descr="검은색 배경의 여러 물음표">
            <a:extLst>
              <a:ext uri="{FF2B5EF4-FFF2-40B4-BE49-F238E27FC236}">
                <a16:creationId xmlns:a16="http://schemas.microsoft.com/office/drawing/2014/main" id="{E337C392-5391-99A4-6765-A7D79505C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61" r="1293" b="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fontScale="92500"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갖가지 지혜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갖가지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30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πολυποίκιλος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(manifold):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 성경에서 유일하게 여기서만 나오는 단어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다채로운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또는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다방면의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라는 의미를 가짐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특별한 단어를 사용해서 사람의 생각과 지혜를 뛰어넘는 하나님의 지혜의 다채로운 양상을 강조함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하나님의 지혜는 구원 계획과 관련 있음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 계획은 하나님의 지혜로 수립된 것이므로 하나님의 지혜를 반영하고 구원을 실현하는 과정에서 하나님의 갖가지 지혜가 드러남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96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0" name="Rectangle 323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236" name="Picture 3235" descr="편대 비행 중인 새">
            <a:extLst>
              <a:ext uri="{FF2B5EF4-FFF2-40B4-BE49-F238E27FC236}">
                <a16:creationId xmlns:a16="http://schemas.microsoft.com/office/drawing/2014/main" id="{980F7562-5772-4B5F-7065-FE2A91BCD1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14" r="4424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갖가지 지혜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지혜는 독생자를 세상에 보내시고 십자가에 죽게 하심으로써 본격적으로 만물을 통일하는 역사를 시작하신 것에서 그리고 서로 적대적인 유대인들과 이방인들을 하나되게 하여 하나의 새로운 인류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곧 교회를 창조하신 것에서 가장 탁월하게 드러남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3008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8" name="Rectangle 324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244" name="Picture 3243" descr="빨간색 배경의 작업 공구">
            <a:extLst>
              <a:ext uri="{FF2B5EF4-FFF2-40B4-BE49-F238E27FC236}">
                <a16:creationId xmlns:a16="http://schemas.microsoft.com/office/drawing/2014/main" id="{D42F65FD-2A78-77DA-1007-A06B54BAFA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38" r="3561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5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존귀한 도구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어떻게 교회를 통해 하나님의 지혜가 하늘에 있는 악한 영들에게 알려지는가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Nils A. Dahl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교회의 예배를 통해 하나님의 지혜로운 목적이 예배에 임재하는 천사들에게 알려진다고 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그러나 이는 하늘에 있는 통치자들과 권세자들이 천사가 아니라 악한 영이라는 사실을 고려하지 않음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5376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9" name="Rectangle 309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100" name="Picture 3099" descr="스케치된 광선과 코드가 있는 노란색 배경의 전구">
            <a:extLst>
              <a:ext uri="{FF2B5EF4-FFF2-40B4-BE49-F238E27FC236}">
                <a16:creationId xmlns:a16="http://schemas.microsoft.com/office/drawing/2014/main" id="{E3E7ED5C-410B-5CB3-BE7B-869BDD314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58" r="970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255" y="2279818"/>
            <a:ext cx="81364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존귀한 도구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Calvin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바울이 유대인들과 이방인들로 구성된 교회를 하늘에 있는 통치자들과 권세자들이 하나님의 경이로운 지혜를 관찰하는 거울로 생각했다고 지적함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존재 자체를 통해 하나님의 경이롭고 무궁한 지혜를 알게 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헤아릴 수 없는 부요함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(8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비밀의 계획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전파함으로써 나타나는 결과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탄생과 성장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이방인들과 유대인들이 전한 복음을 듣고 믿어 그리스도의 몸인 교회를 구성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복음으로 구원받고 서로 화해한 교회는 새로운 종말적 실체이자 죽은 자를 살리시는 하나님의 능력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지극히 풍성한 은혜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갖가지 무궁한 지혜를 나타내는 영적 실체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6137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5" name="Rectangle 32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244" name="Picture 3243" descr="빨간색 조각 한 개가 있는 흰색 퍼즐">
            <a:extLst>
              <a:ext uri="{FF2B5EF4-FFF2-40B4-BE49-F238E27FC236}">
                <a16:creationId xmlns:a16="http://schemas.microsoft.com/office/drawing/2014/main" id="{768A4AE4-20EF-AA68-F75B-714E5BCFB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62" r="32599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5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255" y="2395728"/>
            <a:ext cx="81364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존귀한 도구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안에는 화해의 역사가 일어나고 있음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vs.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장차 만물이 그리스도 안에서 창조 때의 조화로움과 아름다움과 평화를 회복하리라는 것을 예시하는 사건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하나님의 지혜를 비추는 거울과 같고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영들의 눈을 뜨게 하여 만물의 통일을 이루는 하나님의 무궁한 지혜를 보게 하는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Eye-opener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같음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교회 존재 자체를 통해 만물을 통일하는 하나님의 무궁한 지혜를 드러내시며 동시에 악한 세력이 마침내 완전히 패배하리라는 것을 알게 하심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9446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55" name="Rectangle 32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</a:t>
            </a:r>
            <a:endParaRPr lang="ko-KR" altLang="en-US" sz="5600"/>
          </a:p>
        </p:txBody>
      </p:sp>
      <p:pic>
        <p:nvPicPr>
          <p:cNvPr id="3244" name="Picture 3243" descr="조명이 들어온 샌프란시스코 시청">
            <a:extLst>
              <a:ext uri="{FF2B5EF4-FFF2-40B4-BE49-F238E27FC236}">
                <a16:creationId xmlns:a16="http://schemas.microsoft.com/office/drawing/2014/main" id="{66C52103-5E81-EF89-8EB0-EEC65A116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1" r="3456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5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존귀한 도구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에베소서의 지역 교회도 하나님의 영원한 목적에 따라 존재하게 된 것이며 동시에 그 목적을 위해 존재함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거룩하신 하나님께 당당하게 나아가는 특권을 누림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8582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0" name="Rectangle 326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2" name="Rectangle 327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/>
          </a:p>
        </p:txBody>
      </p:sp>
      <p:sp>
        <p:nvSpPr>
          <p:cNvPr id="327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539197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비밀을 믿고 있는가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주목해야 할 점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비밀과 관련하여 바울이 가진 소명 의식과 헌신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사명을 맡겨 주신 것에 대해 깊이 감격함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사명 때문에 당하는 고난을 부끄러워하지 않음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자신의 고난이 이방인 성도들에게 영광이라고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그리스도의 비밀이 하나님께서 주신 위대한 진리임을 확신했음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만물을 통일하시고 새로운 인류를 창조해서 그리스도의 측량할 수 없는 부요함을 누리게 하시리라는 것을 온전히 믿음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9" name="Picture 3258" descr="흰색 종이배들을 이끄는 노란 종이배">
            <a:extLst>
              <a:ext uri="{FF2B5EF4-FFF2-40B4-BE49-F238E27FC236}">
                <a16:creationId xmlns:a16="http://schemas.microsoft.com/office/drawing/2014/main" id="{05024E7D-5AC5-9B6A-40FD-FF7F95A784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67" r="8579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2718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0" name="Rectangle 326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2" name="Rectangle 327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/>
          </a:p>
        </p:txBody>
      </p:sp>
      <p:sp>
        <p:nvSpPr>
          <p:cNvPr id="327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1415" y="2491289"/>
            <a:ext cx="8039692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비밀을 믿고 있는가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그리스도를 통해 만물을 통일하는 일을 이미 시작하셨으며 새로운 인류를 창조하심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시작하신 일을 마침내 완성하실 것이고 바울은 이를 믿고 자신의 목숨을 바침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목숨을 바쳤다면 그 진리는 오늘 우리가 받아들이고 믿을 수 있는 진리라는 것이 분명함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우리도 하나님께서 만물을 통일하시고 자기 백성들로 그리스도의 측량할 수 없는 부요함을 온전히 누리게 하시리라는 것을 믿고 의심하지 말아야 함 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9" name="Picture 3258" descr="탁상 달력">
            <a:extLst>
              <a:ext uri="{FF2B5EF4-FFF2-40B4-BE49-F238E27FC236}">
                <a16:creationId xmlns:a16="http://schemas.microsoft.com/office/drawing/2014/main" id="{57ACA6C2-E2E6-4B51-87F2-8CE9A87DE8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3" r="30272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6656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63" name="Rectangle 326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5" name="Rectangle 326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 dirty="0"/>
          </a:p>
        </p:txBody>
      </p:sp>
      <p:sp>
        <p:nvSpPr>
          <p:cNvPr id="326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587752"/>
            <a:ext cx="743896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교회에 관한 복음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비밀은 복음으로 이방인들과 유대인들과 함께 상속자가 되고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함께 한 몸을 이루는 지체가 되고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함께 약속에 참여하는 사람들이 되는 것임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새 인류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즉 교회를 창조하신 것을 의미함  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복음은 단지 개인이 그리스도를 믿고 새 사람이 되는 것만이 아니라 그리스도를 믿는 사람들이 함께 하나님의 새 인류를 이루는 것을 포함함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십자가와 부활을 개인 구원을 위한 사건으로 이해하는데 머물지 말고 우리를 화목하게 하여 하나님의 한 새 인류를 창조하시려고 십자가에서 죽으신 것으로 이해해야 함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9" name="Picture 3258" descr="군중 속의 한 명">
            <a:extLst>
              <a:ext uri="{FF2B5EF4-FFF2-40B4-BE49-F238E27FC236}">
                <a16:creationId xmlns:a16="http://schemas.microsoft.com/office/drawing/2014/main" id="{0C07B766-ED5B-E14B-9644-6DAC033119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30" r="23740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28670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7" name="Rectangle 309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 dirty="0"/>
          </a:p>
        </p:txBody>
      </p:sp>
      <p:sp>
        <p:nvSpPr>
          <p:cNvPr id="309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513" y="2255864"/>
            <a:ext cx="7990439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교회에 관한 복음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복음을 단지 개인의 새로운 삶에 관한 것으로만 이해하면 지나친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경건적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개인주의에 빠져 교회의 중요성을 간과하기 쉬움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실제로 한국 교회에는 구원받는 것만 중요하게 여기고 구원받은 사람들이 함께 모인 교회의 중요성을 무시하는 성도들이 많음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그래서 교회는 단지 예배를 드리고 설교를 듣는 모임으로 여기고 공동체의 지체가 되기를 꺼리고 다른 성도들과 일정 거리를 두고 지내는 경우가 많음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통해 영적 유익을 얻을 수 있다면 교회 안에 무슨 일이 일어나든지 교회가 어떤 방향으로 가든지 개의치 않음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교회에 대한 사랑이나 헌신이 없음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공중의 대규모 스카이다이빙 그룹">
            <a:extLst>
              <a:ext uri="{FF2B5EF4-FFF2-40B4-BE49-F238E27FC236}">
                <a16:creationId xmlns:a16="http://schemas.microsoft.com/office/drawing/2014/main" id="{D08E4EC7-8C46-2933-5DCA-743F5F656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1" r="29763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35482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0" name="Rectangle 326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2" name="Rectangle 327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 dirty="0"/>
          </a:p>
        </p:txBody>
      </p:sp>
      <p:sp>
        <p:nvSpPr>
          <p:cNvPr id="327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교회에 관한 복음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하나님의 새 인류로서 온 세상을 향해 하나님의 영광과 능력과 지혜를 드러내야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 세상 사람들 앞에 그런 존재로 나타나야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59" name="Picture 3258" descr="빛을 향한 화살표">
            <a:extLst>
              <a:ext uri="{FF2B5EF4-FFF2-40B4-BE49-F238E27FC236}">
                <a16:creationId xmlns:a16="http://schemas.microsoft.com/office/drawing/2014/main" id="{93FA492D-EA8A-FB4E-A916-276060F5C8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0" r="50136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2950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87" name="Rectangle 3286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9" name="Rectangle 3288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/>
          </a:p>
        </p:txBody>
      </p:sp>
      <p:sp>
        <p:nvSpPr>
          <p:cNvPr id="329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보라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!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하나님의 손에 붙들려서 하늘에 있는 통치자들과 권세자들에게 하나님의 갖가지 지혜를 알게 하는 우주적 도구임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지상에 존재하는 사람들에게 하나님의 능력과 지혜를 드러내는 영적 기관임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만물을 통일하시는 하나님의 구원 목적의 중심임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76" name="Picture 3275" descr="빈 광고판 프레임 3개">
            <a:extLst>
              <a:ext uri="{FF2B5EF4-FFF2-40B4-BE49-F238E27FC236}">
                <a16:creationId xmlns:a16="http://schemas.microsoft.com/office/drawing/2014/main" id="{93AF41B9-A79C-6095-C73C-1A6DB9CC60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7" r="30347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1394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87" name="Rectangle 3286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9" name="Rectangle 3288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8-12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그리스도의 비밀을 알리는 사도의 역할 적용</a:t>
            </a:r>
            <a:endParaRPr lang="ko-KR" altLang="en-US" sz="5600"/>
          </a:p>
        </p:txBody>
      </p:sp>
      <p:sp>
        <p:nvSpPr>
          <p:cNvPr id="329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보라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!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통해 하나됨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조화로움을 볼 수 있도록 새 창조의 가치들을 반영하는 방식으로 살아야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통해 온 세상 사람들이 하나님께서 이루신 화해와 연합의 신비를 알 수 있도록 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 세상 사람들은 물론이고 우주 만물을 향해 자랑스럽게 내세울 수 있는 교회가 되게 하라고 도전하심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276" name="Picture 3275" descr="우주에서 본 지구">
            <a:extLst>
              <a:ext uri="{FF2B5EF4-FFF2-40B4-BE49-F238E27FC236}">
                <a16:creationId xmlns:a16="http://schemas.microsoft.com/office/drawing/2014/main" id="{6CA9FEF3-0379-4871-F25B-53AF2FD8D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55" r="29698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06199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707704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13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낙심하지 않기를 권함</a:t>
            </a:r>
            <a:endParaRPr lang="ko-KR" altLang="en-US" sz="5600" dirty="0"/>
          </a:p>
        </p:txBody>
      </p:sp>
      <p:pic>
        <p:nvPicPr>
          <p:cNvPr id="3244" name="Picture 3243" descr="흰색 우산 무리 속 파란색 우산 하나">
            <a:extLst>
              <a:ext uri="{FF2B5EF4-FFF2-40B4-BE49-F238E27FC236}">
                <a16:creationId xmlns:a16="http://schemas.microsoft.com/office/drawing/2014/main" id="{2F506D38-2FEF-2153-643F-FC1131E5C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48" r="20923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환난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성도들의 영광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(13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Διὸ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(Therefore):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부분은 전체 단락의 결론에 해당함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바울이 로마에서 환난을 당하고 있다는 소식을 듣고 낙심한 것으로 보임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바울이 고난을 당하고 있는 것은 바울이 하나님의 사명을 받은 사람이라는 것을 알려 주는 증거임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8635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0"/>
            <a:ext cx="7045868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13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낙심하지 않기를 권함</a:t>
            </a:r>
            <a:endParaRPr lang="ko-KR" altLang="en-US" sz="5600" dirty="0"/>
          </a:p>
        </p:txBody>
      </p:sp>
      <p:pic>
        <p:nvPicPr>
          <p:cNvPr id="3244" name="Picture 3243" descr="금메달">
            <a:extLst>
              <a:ext uri="{FF2B5EF4-FFF2-40B4-BE49-F238E27FC236}">
                <a16:creationId xmlns:a16="http://schemas.microsoft.com/office/drawing/2014/main" id="{8091E38E-3AA1-3159-84BF-CBACB1E401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48" r="4680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환난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성도들의 영광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 사명을 받지 않았다면 바울이 옥에 갇힐 이유도 없고 환난을 당할 이유도 없음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환난 중에도 에베소 교회 성도들의 영적 유익과 영광을 위해 편지를 쓰고 기도함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 이들은 바울의 환난을 부끄러워하거나 낙심할 게 아니라 바울의 환난을 자신들의 영광으로 여겨야 함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673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91" name="Picture 3090" descr="퍼즐">
            <a:extLst>
              <a:ext uri="{FF2B5EF4-FFF2-40B4-BE49-F238E27FC236}">
                <a16:creationId xmlns:a16="http://schemas.microsoft.com/office/drawing/2014/main" id="{DFE6D1EF-7F5F-7230-3DE2-3B48BEE716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6180" b="955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</a:t>
            </a:r>
            <a:r>
              <a:rPr lang="ko-KR" altLang="en-US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영광송</a:t>
            </a:r>
            <a:endParaRPr lang="ko-KR" altLang="en-US" sz="6600" dirty="0"/>
          </a:p>
        </p:txBody>
      </p:sp>
      <p:sp>
        <p:nvSpPr>
          <p:cNvPr id="3111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기도 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(14-19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ko-KR" altLang="en-US" kern="100" dirty="0" err="1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영광송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(20-21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구성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매우 독특한 기도문의 위치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데살로니가전서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및 </a:t>
            </a: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데살로니가후서에서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짧은 기도가 서신 중간에 등장하는 것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살전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2:11-13; </a:t>
            </a:r>
            <a:r>
              <a:rPr lang="ko-KR" altLang="en-US" kern="100" dirty="0" err="1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살후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2:16-17)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외에는 일반적으로 바울 서신에서 기도문은 서신의 앞 부분에만 등장함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깊은 관심과 간절한 소원을 보여줌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기도문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전반부를 마무리할 뿐만 아니라 동시에 전반부의 신학과 후반부의 권면을 이어주는 연결고리 역할을 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815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9" name="Rectangle 3128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22" name="Picture 3121" descr="태양 쪽으로 뻗는 손">
            <a:extLst>
              <a:ext uri="{FF2B5EF4-FFF2-40B4-BE49-F238E27FC236}">
                <a16:creationId xmlns:a16="http://schemas.microsoft.com/office/drawing/2014/main" id="{5617C41F-18FB-BF04-1E45-0F028EE882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604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14-15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서문</a:t>
            </a:r>
            <a:endParaRPr lang="ko-KR" altLang="en-US" sz="6600" dirty="0"/>
          </a:p>
        </p:txBody>
      </p:sp>
      <p:sp>
        <p:nvSpPr>
          <p:cNvPr id="3131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14-15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기도의 도입부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개역개정은 그리스어 원어와 다른 번역임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927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14-15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서문</a:t>
            </a:r>
            <a:endParaRPr lang="ko-KR" altLang="en-US" sz="7200"/>
          </a:p>
        </p:txBody>
      </p:sp>
      <p:pic>
        <p:nvPicPr>
          <p:cNvPr id="3091" name="Picture 3090" descr="하늘과 맞닿은 금빛 밀밭">
            <a:extLst>
              <a:ext uri="{FF2B5EF4-FFF2-40B4-BE49-F238E27FC236}">
                <a16:creationId xmlns:a16="http://schemas.microsoft.com/office/drawing/2014/main" id="{33A19371-575A-B165-B2ED-2F61DBE787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4" r="3497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43558"/>
          </a:xfrm>
        </p:spPr>
        <p:txBody>
          <a:bodyPr>
            <a:normAutofit fontScale="92500" lnSpcReduction="2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기도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그러므로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(14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30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Τούτου χάριν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(of this for reason): 1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에베소 교회 성도들을 위해 기도를 </a:t>
            </a: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시작하려다가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자신이 예수 그리스도의 죄수가 되어 환난 당하는 이유를 말하려고 잠시 유보했음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기도의 대상은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아버지께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그리고 그 아버지는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하늘과 땅에 있는 각 족속에게 이름을 붙여 주신 분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이심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족속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el-GR" altLang="ko-KR" sz="30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πατριὰ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(family)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로서 한 조상에서 파생된 가족 집단을 나타내는 말임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9870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1" name="Rectangle 31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14-15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서문</a:t>
            </a:r>
            <a:endParaRPr lang="ko-KR" altLang="en-US" sz="7200"/>
          </a:p>
        </p:txBody>
      </p:sp>
      <p:pic>
        <p:nvPicPr>
          <p:cNvPr id="3115" name="Picture 3114" descr="회전하는 턴테이블과 보케 효과">
            <a:extLst>
              <a:ext uri="{FF2B5EF4-FFF2-40B4-BE49-F238E27FC236}">
                <a16:creationId xmlns:a16="http://schemas.microsoft.com/office/drawing/2014/main" id="{270761FD-9A6E-9194-EBCF-67542A876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21" r="3293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058252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기도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당시 통상적인 기도 자세는 무릎을 꿇는 것이 아니라 서는 것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무릎을 꿇는 자세는 깊은 경외심과 복종과 겸손을 나타냄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예수님께서 십자가 죽음을 앞두고 무릎을 꿇고 기도하심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스테반은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돌에 맞아 죽어 가며 무릎을 꿇고 기도함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바울도 에베소 장로들과 마지막 작별을 나누면서 무릎을 꿇고 기도함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7574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0" name="Rectangle 315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49" name="Picture 3148" descr="배경에 염주 목걸이를 들고 앉은 사람이 있는 불상">
            <a:extLst>
              <a:ext uri="{FF2B5EF4-FFF2-40B4-BE49-F238E27FC236}">
                <a16:creationId xmlns:a16="http://schemas.microsoft.com/office/drawing/2014/main" id="{4F121AAE-6E20-F624-41ED-BE61A6E4FC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4513" b="1048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6600" dirty="0"/>
          </a:p>
        </p:txBody>
      </p:sp>
      <p:sp>
        <p:nvSpPr>
          <p:cNvPr id="316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16-17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성도들의 속사람이 성령을 통해 강건하게 되고 믿음으로 그리스도께서 그들 가운데 거하시기를 구함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18-19a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지식을 뛰어넘는 그리스도의 사랑을 깨닫게 되기를 구함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19b</a:t>
            </a: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하나님의 충만의 정도까지 충만하게 되기를 구함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세가지 간구는 서로 밀접하게 연결되어 절정을 향해 상승하는 구조를 가짐 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779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 dirty="0"/>
          </a:p>
        </p:txBody>
      </p:sp>
      <p:pic>
        <p:nvPicPr>
          <p:cNvPr id="3125" name="Picture 3124" descr="A close-up of a graph&#10;&#10;Description automatically generated">
            <a:extLst>
              <a:ext uri="{FF2B5EF4-FFF2-40B4-BE49-F238E27FC236}">
                <a16:creationId xmlns:a16="http://schemas.microsoft.com/office/drawing/2014/main" id="{44A4B5B2-B758-AEF9-F6BC-377E2BEA0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2" r="44629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68080"/>
          </a:xfrm>
        </p:spPr>
        <p:txBody>
          <a:bodyPr>
            <a:normAutofit fontScale="92500"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5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5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바울 서신에서만 나오는 독특한 표현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롬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7:22;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고후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4:16)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롬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7:22)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하나님의 법을 섬기는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롬 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7:25)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같은 의미로 사용됨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사람은 겉 사람과 대조적인 의미로 겉 사람은 죄의 속성을 지닌 옛 사람이 아니라 고난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부패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죽음과 관련된 육체적인 몸을 의미함     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5560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1" name="Rectangle 315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140" name="Picture 3139" descr="눈 덮인 산등성이 위에 있는 산악인">
            <a:extLst>
              <a:ext uri="{FF2B5EF4-FFF2-40B4-BE49-F238E27FC236}">
                <a16:creationId xmlns:a16="http://schemas.microsoft.com/office/drawing/2014/main" id="{5B57F5FC-A02B-5CEA-55AA-70E0CCCB7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39" r="2854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그리스도인이 회심할 떼 입는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구별되는 개념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새 사람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성령으로 새롭게 된 그리스도인의 전 존재를 가리키는 반면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눈으로 볼 수 없는 그리스도인의 마음이나 심령을 의미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강건하게 해달라는 의미는 마음을 강건하게 해달라는 간구임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8608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155" name="Picture 3154" descr="부엌 조리대 위의 항아리에 든 정물 같은 나무 숟가락">
            <a:extLst>
              <a:ext uri="{FF2B5EF4-FFF2-40B4-BE49-F238E27FC236}">
                <a16:creationId xmlns:a16="http://schemas.microsoft.com/office/drawing/2014/main" id="{21104113-E48E-C5BB-E397-0B0A8D867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31" r="1312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6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430331" cy="4151376"/>
          </a:xfrm>
        </p:spPr>
        <p:txBody>
          <a:bodyPr>
            <a:normAutofit fontScale="925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사랑과 믿음으로 그리스도의 몸을 세우기 위해 마음이 </a:t>
            </a: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강건해져야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악한 영과 맞서 싸우기 위해서도 마음이 </a:t>
            </a: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강건해져야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마음이 약한 그리스도인은 자기 욕심을 제어하지 못하며 </a:t>
            </a: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우유부단해져서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죄의 유혹에 쉽게 굴복하고 시험과 고난 앞에 쉽게 무너짐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그런 사람들은 그리스도의 몸을 세울 수 없고 거룩한 삶을 살 수 없음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876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1" name="Rectangle 318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170" name="Picture 3169" descr="흰색 배경의 다양한 색상의 하트 모양 종이">
            <a:extLst>
              <a:ext uri="{FF2B5EF4-FFF2-40B4-BE49-F238E27FC236}">
                <a16:creationId xmlns:a16="http://schemas.microsoft.com/office/drawing/2014/main" id="{DF514775-7DDC-1B31-B703-40402DEEE4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7" r="4179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8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00964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영광은 하나님의 속성과 능력을 총칭하는 표현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하나님께서는 성령의 능력을 통해 큰 능력으로 하나님 백성의 속 사람을 강건하게 하심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성령은 지혜와 계시의 영으로서 성도들의 마음의 눈을 밝혀 영적 진리를 깨닫게 하실 뿐만 아니라 성도들의 속 사람을 강건하게 만드시는 일을 하심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6249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8" name="Rectangle 319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185" name="Picture 3184" descr="책의 하트 모양 페이지 클로즈업">
            <a:extLst>
              <a:ext uri="{FF2B5EF4-FFF2-40B4-BE49-F238E27FC236}">
                <a16:creationId xmlns:a16="http://schemas.microsoft.com/office/drawing/2014/main" id="{9663944B-B91F-FC1E-6751-28C4F184F6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00" r="30256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7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2394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그리스도의 지속적인 내주를 기도함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머물러 계시게 하여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(17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κατοικῆσαι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(to dwell):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정착하여 영구적으로 거주 또는 적어도 오랜 기간동안 거주하는 것을 의미함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지속적으로 머무는 곳은 성도들의 마음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성도들의 삶의 중심에 계시면서 성도들의 모든 것을 다스리시는 것을 의미함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8391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10" name="Rectangle 320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073" name="Picture 3072" descr="공책">
            <a:extLst>
              <a:ext uri="{FF2B5EF4-FFF2-40B4-BE49-F238E27FC236}">
                <a16:creationId xmlns:a16="http://schemas.microsoft.com/office/drawing/2014/main" id="{7BEBC2CB-336A-EDFF-1018-D1F614ED6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97" r="3905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1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여러분이 사랑 속에 뿌리를 박고 터를 잡아서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앞의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성령을 통하여 여러분의 속 사람을 능력으로 강건하게 하여 주시고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여러분의 마음 속에 머물러 계시게 하여 주시기를 빕니다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결과임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사랑은 성도들이 뿌리를 내리고 자라가는 토양이면서 동시에 성도들의 삶이 견고하게 세워지는 반석임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9437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27" name="Rectangle 32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 dirty="0"/>
          </a:p>
        </p:txBody>
      </p:sp>
      <p:pic>
        <p:nvPicPr>
          <p:cNvPr id="3214" name="Picture 3213" descr="러브 하트로 배열된 보케">
            <a:extLst>
              <a:ext uri="{FF2B5EF4-FFF2-40B4-BE49-F238E27FC236}">
                <a16:creationId xmlns:a16="http://schemas.microsoft.com/office/drawing/2014/main" id="{E5D3BB00-AB96-5145-871D-EA8D53CEBC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23" r="22738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51376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 사람을 능력으로 강건하게 하여 주시고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사랑은 성령으로 성도들의 마음 속에 부은 바 된 하나님의 사랑을 의미함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사랑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얻은 구원의 근거이며 삶의 토대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성도들은 하나님의 사랑 안에 뿌리를 깊이 내리고 자라가야 하고 그 위에 견고하게 서야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속 사람이 성령으로 강건해지고 그리스도께서 성도들의 마음에 지속적으로 거주하실 때 가능해짐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7328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42" name="Rectangle 32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231" name="Picture 3230" descr="러시아의 성당과 모스크바 강">
            <a:extLst>
              <a:ext uri="{FF2B5EF4-FFF2-40B4-BE49-F238E27FC236}">
                <a16:creationId xmlns:a16="http://schemas.microsoft.com/office/drawing/2014/main" id="{EDB6CC06-2D73-D726-017A-3AD57B043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28" r="1542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사랑의 너비와 길이와 높이와 깊이가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어떠한지를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깨달을 수 있게 되고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Arnold: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능력과 광대함을 나타냄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성도들은 하나님의 능력의 너비와 길이와 높이와 깊이를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깨달아야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Dahl: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지혜를 나타내는 수사적 표현이라고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일반적으로 이는 그리스도의 사랑을 나타내는 수사적 표현으로 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이어지는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지식을 초월하는 그리스도의 사랑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이라는 표현이 따라오기 때문에 이 견해가 설득력이 있음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936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091" name="Picture 3090" descr="초를 켜 놓은 스파">
            <a:extLst>
              <a:ext uri="{FF2B5EF4-FFF2-40B4-BE49-F238E27FC236}">
                <a16:creationId xmlns:a16="http://schemas.microsoft.com/office/drawing/2014/main" id="{B629F062-349D-23C4-E318-AA90BEADE8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9" r="3609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7704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사랑의 너비와 길이와 높이와 깊이가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어떠한지를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깨달을 수 있게 되고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지식을 초월하는 그리스도의 사랑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(19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τὴν ὑπερβάλλουσαν τῆς γνώσεως</a:t>
            </a:r>
            <a:r>
              <a:rPr lang="en-US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ἀγάπην τοῦ Χριστοῦ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(the surpassing knowledge love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of Christ):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사랑이 지극히 크고 위대해서 아무도 그것을 완전히 알 수 없다는 의미임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지식을 초월하는 그리스도의 사랑을 깨달으려면 하나님의 능력이 필요함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95058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5" name="Rectangle 31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 dirty="0"/>
          </a:p>
        </p:txBody>
      </p:sp>
      <p:pic>
        <p:nvPicPr>
          <p:cNvPr id="3121" name="Picture 3120" descr="황혼의 성당 첨탑">
            <a:extLst>
              <a:ext uri="{FF2B5EF4-FFF2-40B4-BE49-F238E27FC236}">
                <a16:creationId xmlns:a16="http://schemas.microsoft.com/office/drawing/2014/main" id="{7092B892-2EA3-6C4D-DE66-8F51CA5943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2" r="5470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542" y="2395728"/>
            <a:ext cx="8136410" cy="4434840"/>
          </a:xfrm>
        </p:spPr>
        <p:txBody>
          <a:bodyPr>
            <a:normAutofit fontScale="92500"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사랑의 너비와 길이와 높이와 깊이가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어떠한지를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깨달을 수 있게 되고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알고 있는 것만으로는 충분하지 않고 하나님의 능력을 힘입어서 자신들의 삶에서 그리스도의 사랑을 더 깊이 체험하고 </a:t>
            </a: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깨달아야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성도들이 그리스도의 사랑을 </a:t>
            </a:r>
            <a:r>
              <a:rPr lang="ko-KR" altLang="en-US" sz="30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깨달아서</a:t>
            </a: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다른 사람들을 사랑하고 영적으로 성장하기를 간구함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 교회 성도 개개인의 성숙만을 위한 것이 아니라 사랑이 충만한 하나님의 새로운 인류에 대한 비전의 성취와 결부됨</a:t>
            </a:r>
            <a:endParaRPr lang="en-US" altLang="ko-KR" sz="3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깨닫고 사랑을 실천함으로써 그리스도께서 창조하신 새로운 인류의 모습을 세상에 드러내 보이기를 바라는 것임</a:t>
            </a:r>
            <a:r>
              <a:rPr lang="en-US" altLang="ko-KR" sz="30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57478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0" name="Rectangle 313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16-19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내용</a:t>
            </a:r>
            <a:endParaRPr lang="ko-KR" altLang="en-US" sz="7200"/>
          </a:p>
        </p:txBody>
      </p:sp>
      <p:pic>
        <p:nvPicPr>
          <p:cNvPr id="3129" name="Picture 3128" descr="빈 버스의 내부">
            <a:extLst>
              <a:ext uri="{FF2B5EF4-FFF2-40B4-BE49-F238E27FC236}">
                <a16:creationId xmlns:a16="http://schemas.microsoft.com/office/drawing/2014/main" id="{303A3B23-03C4-FEA2-1DD9-F14D6C351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7704" cy="4151376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온갖 충만하심으로 여러분이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충만하여지기를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세 번째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간구이자 전체 기도의 절정에 해당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임재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생명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능력을 포함한 하나님의 완전함을 의미함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완전함의 수준까지 이르기를 구하는 것임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하나님의 새로운 인류의 구성원이라는 것을 깨닫고 그런 신분에 합당한 삶을 살기를 바람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영적으로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성숙해져야만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가능함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72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" name="Rectangle 3174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64" name="Picture 3163" descr="오스트리아 할슈타트 - 호수와 산 사이에 자리잡은 소도시">
            <a:extLst>
              <a:ext uri="{FF2B5EF4-FFF2-40B4-BE49-F238E27FC236}">
                <a16:creationId xmlns:a16="http://schemas.microsoft.com/office/drawing/2014/main" id="{A81DB6CF-D4C7-63DF-9985-8D593F3CD2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3865" b="122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20-21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마무리</a:t>
            </a:r>
            <a:endParaRPr lang="ko-KR" altLang="en-US" sz="6600" dirty="0"/>
          </a:p>
        </p:txBody>
      </p:sp>
      <p:sp>
        <p:nvSpPr>
          <p:cNvPr id="3177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자기 백성이 구하는 것이나 생각하는 모든 것보다 훨씬 더 풍성히 이루시는 하나님을 찬양함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하나님에 대한 바울의 깊은 신뢰와 감사가 잘 나타나 있음</a:t>
            </a:r>
            <a:endParaRPr lang="en-US" altLang="ko-KR" kern="100" dirty="0">
              <a:solidFill>
                <a:schemeClr val="bg1"/>
              </a:solidFill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solidFill>
                  <a:schemeClr val="bg1"/>
                </a:solidFill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자신의 기도에 하나님께서 차고 넘치도록 응답해 주실 것을 확신함 </a:t>
            </a:r>
            <a:endParaRPr lang="en-US" altLang="ko-KR" kern="100" dirty="0">
              <a:solidFill>
                <a:schemeClr val="bg1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744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5" name="Rectangle 31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20-21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마무리</a:t>
            </a:r>
            <a:endParaRPr lang="ko-KR" altLang="en-US" sz="6100"/>
          </a:p>
        </p:txBody>
      </p:sp>
      <p:pic>
        <p:nvPicPr>
          <p:cNvPr id="3144" name="Picture 3143" descr="콘크리트 틈 사이로 자라는 식물">
            <a:extLst>
              <a:ext uri="{FF2B5EF4-FFF2-40B4-BE49-F238E27FC236}">
                <a16:creationId xmlns:a16="http://schemas.microsoft.com/office/drawing/2014/main" id="{F678A307-8480-9529-E6DA-C8C2248F7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45" r="39411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4656" cy="412394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영광송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기도뿐만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에베소서 전반부를 마감하는 결론에 해당함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자신이 기도한 것을 하나님께서 친히 이루어 주실 것을 확신하며 하나님을 찬양함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이상으로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el-GR" altLang="ko-KR" sz="2800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ὑπερεκπερισσοῦ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(exceedingly):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서신에만 나오는 특별한 단어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최상급 부사로서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한량없이 많이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또는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훨씬 더 풍성하게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번역됨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우리가 구하거나 생각하는 모든 것보다 훨씬 더 풍성히 이루신다는 점을 강조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605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0" name="Rectangle 316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20-21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마무리</a:t>
            </a:r>
            <a:endParaRPr lang="ko-KR" altLang="en-US" sz="6100"/>
          </a:p>
        </p:txBody>
      </p:sp>
      <p:pic>
        <p:nvPicPr>
          <p:cNvPr id="3159" name="Picture 3158" descr="성 이삭 성당">
            <a:extLst>
              <a:ext uri="{FF2B5EF4-FFF2-40B4-BE49-F238E27FC236}">
                <a16:creationId xmlns:a16="http://schemas.microsoft.com/office/drawing/2014/main" id="{9B26AF33-A52E-F1C9-3A1A-7C89A7A414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7" r="39550" b="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537704" cy="412394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영광송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하나님께서는 자기 백성을 무한히 사랑하시기 때문에 하나님께서는 자기 백성들이 구하는 것보다 훨씬 더 풍성히 주기를 원하심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당신의 지극히 크고 위대한 능력을 따라 자기 백성이 간구하는 것이나 생각하는 것보다 훨씬 더 풍성히 행하심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안에서와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 예수 안에서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(21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안에서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예수 안에서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앞에 나오는 것은 교회의 중요성을 강조하기 위함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166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7" name="Rectangle 318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20-21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기도 마무리</a:t>
            </a:r>
            <a:endParaRPr lang="ko-KR" altLang="en-US" sz="6100"/>
          </a:p>
        </p:txBody>
      </p:sp>
      <p:pic>
        <p:nvPicPr>
          <p:cNvPr id="3174" name="Picture 3173" descr="브라질 풍경">
            <a:extLst>
              <a:ext uri="{FF2B5EF4-FFF2-40B4-BE49-F238E27FC236}">
                <a16:creationId xmlns:a16="http://schemas.microsoft.com/office/drawing/2014/main" id="{D0B4BB8E-2FE3-0F00-C324-35FC08573E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36" r="21848" b="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8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4151376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영광송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그리스도인들과 이방인 그리스도인들로 구성된 교회는 하나님의 걸작품이고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위대한 기적임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교회만큼 하나님의 능력과 영광을 잘 보여 주는 것은 없음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하나님께서는 교회 안에서 그리고 그리스도 안에서 영광을 받으심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자신이 구한 것보다 훨씬 더 풍성하게 이루어 주시는 하나님을 분명히 체험한 사람이라면 누구나 바울과 같이 큰 감격과 기쁨으로 하나님을 찬양할 수밖에 없음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814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</a:t>
            </a:r>
            <a:r>
              <a:rPr lang="ko-KR" altLang="en-US" sz="5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영광송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적용</a:t>
            </a:r>
            <a:endParaRPr lang="ko-KR" altLang="en-US" sz="5600" dirty="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우리의 속 사람은 강건한가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영적으로 무기력한 그리스도인들의 생활은 믿지 않는 사람들과 별로 차이가 없음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원하시는 것이 무엇인지 알면서도 실천하지 못함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죄의 유혹에 쉽게 넘어가며 죄의 사슬을 단호히 끊지 못함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성령으로 우리 속 사람을 능히 강건하게 하시는 분임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나홀로 여행">
            <a:extLst>
              <a:ext uri="{FF2B5EF4-FFF2-40B4-BE49-F238E27FC236}">
                <a16:creationId xmlns:a16="http://schemas.microsoft.com/office/drawing/2014/main" id="{7236FEE2-4737-93DD-930C-31D4A5D7B3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29" r="2204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2105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" name="Rectangle 3103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영광송 적용</a:t>
            </a:r>
            <a:endParaRPr lang="ko-KR" altLang="en-US" sz="56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알고 있는가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로이드 존스는 성도들을 향한 그리스도의 사랑을 알지 못하는 것이 오늘의 교회가 당면한 커다란 문제라고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제대로 알지 못하기 때문에 교회 안에서마저 사소한 것들과 쓸데없는 것들에 시간을 허비하고 있다고 함 </a:t>
            </a:r>
            <a:r>
              <a:rPr lang="ko-KR" altLang="en-US" sz="2800" kern="100" dirty="0">
                <a:highlight>
                  <a:srgbClr val="FFFF00"/>
                </a:highlight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회색과 파란색의 오래된 콘크리트 벽">
            <a:extLst>
              <a:ext uri="{FF2B5EF4-FFF2-40B4-BE49-F238E27FC236}">
                <a16:creationId xmlns:a16="http://schemas.microsoft.com/office/drawing/2014/main" id="{A4CA0ED1-7A9F-F994-6534-A2D316053C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92" r="27854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8284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9" name="Rectangle 3118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1" name="Rectangle 3120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영광송 적용</a:t>
            </a:r>
            <a:endParaRPr lang="ko-KR" altLang="en-US" sz="5600"/>
          </a:p>
        </p:txBody>
      </p:sp>
      <p:sp>
        <p:nvSpPr>
          <p:cNvPr id="312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알고 있는가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아는 것에 별로 관심이 없기 때문에 물질과 명예와 자기 영광을 구하는 일에 골몰함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사랑을 가볍게 여기기 때문에 세상에 속한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것들에서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만족을 얻으려고 이곳저곳을 기웃거림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앞에 무릎을 꿇고 그리스도의 사랑의 너비와 길이와 높이와 깊이를 깨닫게 해달라고 간구해야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8" name="Picture 3107" descr="열려 있는 하얀 문">
            <a:extLst>
              <a:ext uri="{FF2B5EF4-FFF2-40B4-BE49-F238E27FC236}">
                <a16:creationId xmlns:a16="http://schemas.microsoft.com/office/drawing/2014/main" id="{7C60486B-1865-8869-7D9D-BA1EB9C0C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355" r="9315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2405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6" name="Rectangle 313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8" name="Rectangle 313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영광송 적용</a:t>
            </a:r>
            <a:endParaRPr lang="ko-KR" altLang="en-US" sz="5600"/>
          </a:p>
        </p:txBody>
      </p:sp>
      <p:sp>
        <p:nvSpPr>
          <p:cNvPr id="314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3"/>
            <a:ext cx="6894576" cy="4151375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온갖 충만의 정도까지 충만해지고 있는가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우리를 구원하신 이유는 천국에 들어가서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영생복락을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누리게 하기 위함이 아니라 이 세상과 오는 세상에서 하나님의 형상을 회복하고 하나님의 온전하심에 이르게 하기 위함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하나님께서 온전하신 것처럼 </a:t>
            </a:r>
            <a:r>
              <a:rPr lang="ko-KR" altLang="en-US" sz="2800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온전해져야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하며 하나님께서 거룩하신 것처럼 거룩해야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이것이 자기 형상대로 사람을 창조하신 하나님께서 우리를 구원하신 목적이며 우리 삶의 최우선 목적이어야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5" name="Picture 3124" descr="부서진 아이섀도우 가루와 브러시">
            <a:extLst>
              <a:ext uri="{FF2B5EF4-FFF2-40B4-BE49-F238E27FC236}">
                <a16:creationId xmlns:a16="http://schemas.microsoft.com/office/drawing/2014/main" id="{25E081DA-699E-2F3E-AA67-F6FEDE2A08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71" r="23874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11523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5" name="Rectangle 315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7" name="Rectangle 315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14-21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기도와 영광송 적용</a:t>
            </a:r>
            <a:endParaRPr lang="ko-KR" altLang="en-US" sz="5600"/>
          </a:p>
        </p:txBody>
      </p:sp>
      <p:sp>
        <p:nvSpPr>
          <p:cNvPr id="31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70" y="2441448"/>
            <a:ext cx="8036830" cy="4416552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온갖 충만의 정도까지 충만해지고 있는가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교회 지도자들은 전도와 선교를 궁극적인 삶의 목적인 것처럼 강조하는 경향이 있음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물론 전도와 선교는 중요함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그렇지만 그것이 성도의 삶의 궁극적인 목적이 될 수 없음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모든 충만의 정도까지 충만해지는 것이 성도의 최우선 목적임을 분명히 인식해야 함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Nanum Pen" pitchFamily="2" charset="-127"/>
              <a:buChar char="-"/>
            </a:pP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오늘날 그리스도인들 중 남보다 더 많은 소유하고 더 많이 누리는 것을 삶의 목적으로 삼는 사람들이 많음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하나님께서는 우리가 하나님의 모든 충만의 정도까지 충만해지기를 바라시는데</a:t>
            </a:r>
            <a:r>
              <a:rPr lang="en-US" altLang="ko-KR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8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세상의 것으로 자신을 세우려고 애를 쓰고 있는 것임 </a:t>
            </a:r>
            <a:endParaRPr lang="en-US" altLang="ko-KR" sz="28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2" name="Picture 3141" descr="실외 창고">
            <a:extLst>
              <a:ext uri="{FF2B5EF4-FFF2-40B4-BE49-F238E27FC236}">
                <a16:creationId xmlns:a16="http://schemas.microsoft.com/office/drawing/2014/main" id="{38504716-E5B9-7ED1-2529-A70B9C144F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74" r="35920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6369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18059</TotalTime>
  <Words>5091</Words>
  <Application>Microsoft Office PowerPoint</Application>
  <PresentationFormat>Widescreen</PresentationFormat>
  <Paragraphs>365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3" baseType="lpstr">
      <vt:lpstr>Chilgok Kim Yeongbun</vt:lpstr>
      <vt:lpstr>Nanum Pen</vt:lpstr>
      <vt:lpstr>Arial</vt:lpstr>
      <vt:lpstr>Cavolini</vt:lpstr>
      <vt:lpstr>Modern Love</vt:lpstr>
      <vt:lpstr>SBL Greek</vt:lpstr>
      <vt:lpstr>SBL Hebrew</vt:lpstr>
      <vt:lpstr>The Hand</vt:lpstr>
      <vt:lpstr>SketchyVTI</vt:lpstr>
      <vt:lpstr>에베소서 개관 (Overview of Ephesians)</vt:lpstr>
      <vt:lpstr>에베소서 3장 단락</vt:lpstr>
      <vt:lpstr>1-13절: 바울과 그리스도의 비밀</vt:lpstr>
      <vt:lpstr>14-21절: 바울의 기도와 영광송</vt:lpstr>
      <vt:lpstr>1-13절: 바울과 그리스도의 비밀</vt:lpstr>
      <vt:lpstr>1-13절: 바울과 그리스도의 비밀</vt:lpstr>
      <vt:lpstr>1절: 갇힌 자 된 바울</vt:lpstr>
      <vt:lpstr>1절: 갇힌 자 된 바울</vt:lpstr>
      <vt:lpstr>1절: 갇힌 자 된 바울</vt:lpstr>
      <vt:lpstr>1절: 갇힌 자 된 바울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2-7절: 사도에게 알려주신 그리스도의 비밀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</vt:lpstr>
      <vt:lpstr>8-12절: 그리스도의 비밀을 알리는 사도의 역할 적용</vt:lpstr>
      <vt:lpstr>8-12절: 그리스도의 비밀을 알리는 사도의 역할 적용</vt:lpstr>
      <vt:lpstr>8-12절: 그리스도의 비밀을 알리는 사도의 역할 적용</vt:lpstr>
      <vt:lpstr>8-12절: 그리스도의 비밀을 알리는 사도의 역할 적용</vt:lpstr>
      <vt:lpstr>8-12절: 그리스도의 비밀을 알리는 사도의 역할 적용</vt:lpstr>
      <vt:lpstr>8-12절: 그리스도의 비밀을 알리는 사도의 역할 적용</vt:lpstr>
      <vt:lpstr>8-12절: 그리스도의 비밀을 알리는 사도의 역할 적용</vt:lpstr>
      <vt:lpstr>13절: 낙심하지 않기를 권함</vt:lpstr>
      <vt:lpstr>13절: 낙심하지 않기를 권함</vt:lpstr>
      <vt:lpstr>14-21절: 바울의 기도와 영광송</vt:lpstr>
      <vt:lpstr>14-15절: 기도 서문</vt:lpstr>
      <vt:lpstr>14-15절: 기도 서문</vt:lpstr>
      <vt:lpstr>14-15절: 기도 서문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16-19절: 기도 내용</vt:lpstr>
      <vt:lpstr>20-21절: 기도 마무리</vt:lpstr>
      <vt:lpstr>20-21절: 기도 마무리</vt:lpstr>
      <vt:lpstr>20-21절: 기도 마무리</vt:lpstr>
      <vt:lpstr>20-21절: 기도 마무리</vt:lpstr>
      <vt:lpstr>14-21절: 바울의 기도와 영광송 적용</vt:lpstr>
      <vt:lpstr>14-21절: 바울의 기도와 영광송 적용</vt:lpstr>
      <vt:lpstr>14-21절: 바울의 기도와 영광송 적용</vt:lpstr>
      <vt:lpstr>14-21절: 바울의 기도와 영광송 적용</vt:lpstr>
      <vt:lpstr>14-21절: 바울의 기도와 영광송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60</cp:revision>
  <dcterms:created xsi:type="dcterms:W3CDTF">2024-03-11T16:02:12Z</dcterms:created>
  <dcterms:modified xsi:type="dcterms:W3CDTF">2024-07-06T03:15:54Z</dcterms:modified>
</cp:coreProperties>
</file>