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9" r:id="rId1"/>
  </p:sldMasterIdLst>
  <p:sldIdLst>
    <p:sldId id="256" r:id="rId2"/>
    <p:sldId id="293" r:id="rId3"/>
    <p:sldId id="330" r:id="rId4"/>
    <p:sldId id="371" r:id="rId5"/>
    <p:sldId id="333" r:id="rId6"/>
    <p:sldId id="372" r:id="rId7"/>
    <p:sldId id="373" r:id="rId8"/>
    <p:sldId id="375" r:id="rId9"/>
    <p:sldId id="334" r:id="rId10"/>
    <p:sldId id="374" r:id="rId11"/>
    <p:sldId id="376" r:id="rId12"/>
    <p:sldId id="377" r:id="rId13"/>
    <p:sldId id="379" r:id="rId14"/>
    <p:sldId id="380" r:id="rId15"/>
    <p:sldId id="381" r:id="rId16"/>
    <p:sldId id="382" r:id="rId17"/>
    <p:sldId id="383" r:id="rId18"/>
    <p:sldId id="384" r:id="rId19"/>
    <p:sldId id="385" r:id="rId20"/>
    <p:sldId id="386" r:id="rId21"/>
    <p:sldId id="387" r:id="rId22"/>
    <p:sldId id="389" r:id="rId23"/>
    <p:sldId id="390" r:id="rId24"/>
    <p:sldId id="392" r:id="rId25"/>
    <p:sldId id="391" r:id="rId26"/>
    <p:sldId id="393" r:id="rId27"/>
    <p:sldId id="394" r:id="rId28"/>
    <p:sldId id="396" r:id="rId29"/>
    <p:sldId id="395" r:id="rId30"/>
    <p:sldId id="397" r:id="rId31"/>
    <p:sldId id="398" r:id="rId32"/>
    <p:sldId id="399" r:id="rId33"/>
    <p:sldId id="400" r:id="rId34"/>
    <p:sldId id="402" r:id="rId35"/>
    <p:sldId id="403" r:id="rId36"/>
    <p:sldId id="404" r:id="rId37"/>
    <p:sldId id="405" r:id="rId38"/>
    <p:sldId id="406" r:id="rId39"/>
    <p:sldId id="407" r:id="rId40"/>
    <p:sldId id="408" r:id="rId41"/>
    <p:sldId id="409" r:id="rId42"/>
    <p:sldId id="410" r:id="rId43"/>
    <p:sldId id="411" r:id="rId44"/>
    <p:sldId id="412" r:id="rId45"/>
    <p:sldId id="413" r:id="rId46"/>
    <p:sldId id="414" r:id="rId47"/>
    <p:sldId id="415" r:id="rId48"/>
    <p:sldId id="416" r:id="rId49"/>
    <p:sldId id="417" r:id="rId50"/>
    <p:sldId id="418" r:id="rId51"/>
    <p:sldId id="419" r:id="rId52"/>
    <p:sldId id="421" r:id="rId53"/>
    <p:sldId id="423" r:id="rId54"/>
    <p:sldId id="422" r:id="rId55"/>
    <p:sldId id="424" r:id="rId56"/>
    <p:sldId id="426" r:id="rId57"/>
    <p:sldId id="425" r:id="rId58"/>
    <p:sldId id="427" r:id="rId59"/>
    <p:sldId id="428" r:id="rId60"/>
    <p:sldId id="430" r:id="rId61"/>
    <p:sldId id="429" r:id="rId62"/>
    <p:sldId id="431" r:id="rId63"/>
    <p:sldId id="432" r:id="rId64"/>
    <p:sldId id="434" r:id="rId65"/>
    <p:sldId id="433" r:id="rId66"/>
    <p:sldId id="435" r:id="rId67"/>
    <p:sldId id="436" r:id="rId68"/>
    <p:sldId id="438" r:id="rId69"/>
    <p:sldId id="437" r:id="rId70"/>
    <p:sldId id="439" r:id="rId71"/>
    <p:sldId id="440" r:id="rId72"/>
    <p:sldId id="441" r:id="rId73"/>
    <p:sldId id="442" r:id="rId74"/>
    <p:sldId id="443" r:id="rId75"/>
    <p:sldId id="444" r:id="rId76"/>
    <p:sldId id="445" r:id="rId77"/>
    <p:sldId id="446" r:id="rId78"/>
    <p:sldId id="447" r:id="rId79"/>
    <p:sldId id="448" r:id="rId80"/>
    <p:sldId id="449" r:id="rId81"/>
    <p:sldId id="450" r:id="rId82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7974" autoAdjust="0"/>
    <p:restoredTop sz="94675" autoAdjust="0"/>
  </p:normalViewPr>
  <p:slideViewPr>
    <p:cSldViewPr snapToGrid="0">
      <p:cViewPr varScale="1">
        <p:scale>
          <a:sx n="92" d="100"/>
          <a:sy n="92" d="100"/>
        </p:scale>
        <p:origin x="114" y="12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-1228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viewProps" Target="viewProp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61" Type="http://schemas.openxmlformats.org/officeDocument/2006/relationships/slide" Target="slides/slide60.xml"/><Relationship Id="rId82" Type="http://schemas.openxmlformats.org/officeDocument/2006/relationships/slide" Target="slides/slide8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 descr="Tag=AccentColor&#10;Flavor=Light&#10;Target=FillAndLine">
            <a:extLst>
              <a:ext uri="{FF2B5EF4-FFF2-40B4-BE49-F238E27FC236}">
                <a16:creationId xmlns:a16="http://schemas.microsoft.com/office/drawing/2014/main" id="{DA381740-063A-41A4-836D-85D14980EEF0}"/>
              </a:ext>
            </a:extLst>
          </p:cNvPr>
          <p:cNvSpPr/>
          <p:nvPr/>
        </p:nvSpPr>
        <p:spPr>
          <a:xfrm>
            <a:off x="838200" y="473688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4EF9DF8-704A-44AE-8850-307DDACC93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41248" y="448056"/>
            <a:ext cx="10515600" cy="4069080"/>
          </a:xfrm>
        </p:spPr>
        <p:txBody>
          <a:bodyPr anchor="b">
            <a:noAutofit/>
          </a:bodyPr>
          <a:lstStyle>
            <a:lvl1pPr algn="l">
              <a:defRPr sz="9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CC72E09-06F3-48B9-9B95-DE15EC9801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41248" y="4983480"/>
            <a:ext cx="10515600" cy="1124712"/>
          </a:xfrm>
        </p:spPr>
        <p:txBody>
          <a:bodyPr>
            <a:normAutofit/>
          </a:bodyPr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1CD474-E5E1-4D01-97F6-0C9FC09332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7/5/2024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36BBC7-EB9B-4B36-88E9-DBF65D270E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8786C7-DD8D-492F-9A9A-A7B3EBE27F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47426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5D02BC-5A24-47F7-A4DF-B93FBC0C51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E9219E-EE74-4093-94D6-F663E059C5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A61642-BFBA-48AE-A29C-C2AA7386AE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7/5/2024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D2029B-6646-4DBF-A302-76A513FC64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6D4DFD-766F-4E45-A00C-2B5E8CE9A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 descr="Tag=AccentColor&#10;Flavor=Light&#10;Target=FillAndLine">
            <a:extLst>
              <a:ext uri="{FF2B5EF4-FFF2-40B4-BE49-F238E27FC236}">
                <a16:creationId xmlns:a16="http://schemas.microsoft.com/office/drawing/2014/main" id="{EBDD1931-9E86-4402-9A68-33A2D9EFB198}"/>
              </a:ext>
            </a:extLst>
          </p:cNvPr>
          <p:cNvSpPr/>
          <p:nvPr/>
        </p:nvSpPr>
        <p:spPr>
          <a:xfrm>
            <a:off x="838199" y="1709928"/>
            <a:ext cx="10515600" cy="27432"/>
          </a:xfrm>
          <a:custGeom>
            <a:avLst/>
            <a:gdLst>
              <a:gd name="connsiteX0" fmla="*/ 0 w 10515600"/>
              <a:gd name="connsiteY0" fmla="*/ 0 h 27432"/>
              <a:gd name="connsiteX1" fmla="*/ 446913 w 10515600"/>
              <a:gd name="connsiteY1" fmla="*/ 0 h 27432"/>
              <a:gd name="connsiteX2" fmla="*/ 1104138 w 10515600"/>
              <a:gd name="connsiteY2" fmla="*/ 0 h 27432"/>
              <a:gd name="connsiteX3" fmla="*/ 1866519 w 10515600"/>
              <a:gd name="connsiteY3" fmla="*/ 0 h 27432"/>
              <a:gd name="connsiteX4" fmla="*/ 2208276 w 10515600"/>
              <a:gd name="connsiteY4" fmla="*/ 0 h 27432"/>
              <a:gd name="connsiteX5" fmla="*/ 2550033 w 10515600"/>
              <a:gd name="connsiteY5" fmla="*/ 0 h 27432"/>
              <a:gd name="connsiteX6" fmla="*/ 3417570 w 10515600"/>
              <a:gd name="connsiteY6" fmla="*/ 0 h 27432"/>
              <a:gd name="connsiteX7" fmla="*/ 4074795 w 10515600"/>
              <a:gd name="connsiteY7" fmla="*/ 0 h 27432"/>
              <a:gd name="connsiteX8" fmla="*/ 4416552 w 10515600"/>
              <a:gd name="connsiteY8" fmla="*/ 0 h 27432"/>
              <a:gd name="connsiteX9" fmla="*/ 5073777 w 10515600"/>
              <a:gd name="connsiteY9" fmla="*/ 0 h 27432"/>
              <a:gd name="connsiteX10" fmla="*/ 5941314 w 10515600"/>
              <a:gd name="connsiteY10" fmla="*/ 0 h 27432"/>
              <a:gd name="connsiteX11" fmla="*/ 6493383 w 10515600"/>
              <a:gd name="connsiteY11" fmla="*/ 0 h 27432"/>
              <a:gd name="connsiteX12" fmla="*/ 7045452 w 10515600"/>
              <a:gd name="connsiteY12" fmla="*/ 0 h 27432"/>
              <a:gd name="connsiteX13" fmla="*/ 7702677 w 10515600"/>
              <a:gd name="connsiteY13" fmla="*/ 0 h 27432"/>
              <a:gd name="connsiteX14" fmla="*/ 8465058 w 10515600"/>
              <a:gd name="connsiteY14" fmla="*/ 0 h 27432"/>
              <a:gd name="connsiteX15" fmla="*/ 9227439 w 10515600"/>
              <a:gd name="connsiteY15" fmla="*/ 0 h 27432"/>
              <a:gd name="connsiteX16" fmla="*/ 10515600 w 10515600"/>
              <a:gd name="connsiteY16" fmla="*/ 0 h 27432"/>
              <a:gd name="connsiteX17" fmla="*/ 10515600 w 10515600"/>
              <a:gd name="connsiteY17" fmla="*/ 27432 h 27432"/>
              <a:gd name="connsiteX18" fmla="*/ 10068687 w 10515600"/>
              <a:gd name="connsiteY18" fmla="*/ 27432 h 27432"/>
              <a:gd name="connsiteX19" fmla="*/ 9201150 w 10515600"/>
              <a:gd name="connsiteY19" fmla="*/ 27432 h 27432"/>
              <a:gd name="connsiteX20" fmla="*/ 8543925 w 10515600"/>
              <a:gd name="connsiteY20" fmla="*/ 27432 h 27432"/>
              <a:gd name="connsiteX21" fmla="*/ 8202168 w 10515600"/>
              <a:gd name="connsiteY21" fmla="*/ 27432 h 27432"/>
              <a:gd name="connsiteX22" fmla="*/ 7544943 w 10515600"/>
              <a:gd name="connsiteY22" fmla="*/ 27432 h 27432"/>
              <a:gd name="connsiteX23" fmla="*/ 6992874 w 10515600"/>
              <a:gd name="connsiteY23" fmla="*/ 27432 h 27432"/>
              <a:gd name="connsiteX24" fmla="*/ 6440805 w 10515600"/>
              <a:gd name="connsiteY24" fmla="*/ 27432 h 27432"/>
              <a:gd name="connsiteX25" fmla="*/ 5888736 w 10515600"/>
              <a:gd name="connsiteY25" fmla="*/ 27432 h 27432"/>
              <a:gd name="connsiteX26" fmla="*/ 5336667 w 10515600"/>
              <a:gd name="connsiteY26" fmla="*/ 27432 h 27432"/>
              <a:gd name="connsiteX27" fmla="*/ 4574286 w 10515600"/>
              <a:gd name="connsiteY27" fmla="*/ 27432 h 27432"/>
              <a:gd name="connsiteX28" fmla="*/ 3917061 w 10515600"/>
              <a:gd name="connsiteY28" fmla="*/ 27432 h 27432"/>
              <a:gd name="connsiteX29" fmla="*/ 3575304 w 10515600"/>
              <a:gd name="connsiteY29" fmla="*/ 27432 h 27432"/>
              <a:gd name="connsiteX30" fmla="*/ 3023235 w 10515600"/>
              <a:gd name="connsiteY30" fmla="*/ 27432 h 27432"/>
              <a:gd name="connsiteX31" fmla="*/ 2260854 w 10515600"/>
              <a:gd name="connsiteY31" fmla="*/ 27432 h 27432"/>
              <a:gd name="connsiteX32" fmla="*/ 1813941 w 10515600"/>
              <a:gd name="connsiteY32" fmla="*/ 27432 h 27432"/>
              <a:gd name="connsiteX33" fmla="*/ 946404 w 10515600"/>
              <a:gd name="connsiteY33" fmla="*/ 27432 h 27432"/>
              <a:gd name="connsiteX34" fmla="*/ 0 w 10515600"/>
              <a:gd name="connsiteY34" fmla="*/ 27432 h 27432"/>
              <a:gd name="connsiteX35" fmla="*/ 0 w 10515600"/>
              <a:gd name="connsiteY35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49175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C218C0-6540-400C-BB51-353D5FD5CB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448056"/>
            <a:ext cx="10515600" cy="4069080"/>
          </a:xfrm>
        </p:spPr>
        <p:txBody>
          <a:bodyPr anchor="b">
            <a:normAutofit/>
          </a:bodyPr>
          <a:lstStyle>
            <a:lvl1pPr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81CD69-43B3-4FF7-AA41-30C36C957E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1248" y="4983480"/>
            <a:ext cx="10515600" cy="1124712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BF300D-5CBE-47E9-A193-E23C8314D0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7/5/2024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E7DF3F-C51A-4DB1-9FCE-E3E0D8E925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269CF4-FAAB-44EF-A2A5-8352B4AA3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 descr="Tag=AccentColor&#10;Flavor=Light&#10;Target=FillAndLine">
            <a:extLst>
              <a:ext uri="{FF2B5EF4-FFF2-40B4-BE49-F238E27FC236}">
                <a16:creationId xmlns:a16="http://schemas.microsoft.com/office/drawing/2014/main" id="{417A8947-4521-4FE1-8E44-27363435CE1B}"/>
              </a:ext>
            </a:extLst>
          </p:cNvPr>
          <p:cNvSpPr/>
          <p:nvPr/>
        </p:nvSpPr>
        <p:spPr>
          <a:xfrm>
            <a:off x="838200" y="473688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55594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ADE264-531D-49C1-A8AF-2B4C1D218F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B9A1B8-2F1B-46AA-858A-CFFF5AF7CE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929384"/>
            <a:ext cx="5181600" cy="425196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E6B9631-18C0-43BD-8AF3-9137D6D4C2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929384"/>
            <a:ext cx="5181600" cy="42519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032FCA-14C6-4497-9C27-3F58062442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7/5/2024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1E5057-693B-4E10-958E-0ABE79FEC7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0CECB1-0A35-4C10-9D3D-FE44042830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 descr="Tag=AccentColor&#10;Flavor=Light&#10;Target=FillAndLine">
            <a:extLst>
              <a:ext uri="{FF2B5EF4-FFF2-40B4-BE49-F238E27FC236}">
                <a16:creationId xmlns:a16="http://schemas.microsoft.com/office/drawing/2014/main" id="{2FAAC677-2D37-4F63-9C4B-711A2988EE02}"/>
              </a:ext>
            </a:extLst>
          </p:cNvPr>
          <p:cNvSpPr/>
          <p:nvPr/>
        </p:nvSpPr>
        <p:spPr>
          <a:xfrm>
            <a:off x="838199" y="1709928"/>
            <a:ext cx="10515600" cy="27432"/>
          </a:xfrm>
          <a:custGeom>
            <a:avLst/>
            <a:gdLst>
              <a:gd name="connsiteX0" fmla="*/ 0 w 10515600"/>
              <a:gd name="connsiteY0" fmla="*/ 0 h 27432"/>
              <a:gd name="connsiteX1" fmla="*/ 446913 w 10515600"/>
              <a:gd name="connsiteY1" fmla="*/ 0 h 27432"/>
              <a:gd name="connsiteX2" fmla="*/ 1104138 w 10515600"/>
              <a:gd name="connsiteY2" fmla="*/ 0 h 27432"/>
              <a:gd name="connsiteX3" fmla="*/ 1866519 w 10515600"/>
              <a:gd name="connsiteY3" fmla="*/ 0 h 27432"/>
              <a:gd name="connsiteX4" fmla="*/ 2208276 w 10515600"/>
              <a:gd name="connsiteY4" fmla="*/ 0 h 27432"/>
              <a:gd name="connsiteX5" fmla="*/ 2550033 w 10515600"/>
              <a:gd name="connsiteY5" fmla="*/ 0 h 27432"/>
              <a:gd name="connsiteX6" fmla="*/ 3417570 w 10515600"/>
              <a:gd name="connsiteY6" fmla="*/ 0 h 27432"/>
              <a:gd name="connsiteX7" fmla="*/ 4074795 w 10515600"/>
              <a:gd name="connsiteY7" fmla="*/ 0 h 27432"/>
              <a:gd name="connsiteX8" fmla="*/ 4416552 w 10515600"/>
              <a:gd name="connsiteY8" fmla="*/ 0 h 27432"/>
              <a:gd name="connsiteX9" fmla="*/ 5073777 w 10515600"/>
              <a:gd name="connsiteY9" fmla="*/ 0 h 27432"/>
              <a:gd name="connsiteX10" fmla="*/ 5941314 w 10515600"/>
              <a:gd name="connsiteY10" fmla="*/ 0 h 27432"/>
              <a:gd name="connsiteX11" fmla="*/ 6493383 w 10515600"/>
              <a:gd name="connsiteY11" fmla="*/ 0 h 27432"/>
              <a:gd name="connsiteX12" fmla="*/ 7045452 w 10515600"/>
              <a:gd name="connsiteY12" fmla="*/ 0 h 27432"/>
              <a:gd name="connsiteX13" fmla="*/ 7702677 w 10515600"/>
              <a:gd name="connsiteY13" fmla="*/ 0 h 27432"/>
              <a:gd name="connsiteX14" fmla="*/ 8465058 w 10515600"/>
              <a:gd name="connsiteY14" fmla="*/ 0 h 27432"/>
              <a:gd name="connsiteX15" fmla="*/ 9227439 w 10515600"/>
              <a:gd name="connsiteY15" fmla="*/ 0 h 27432"/>
              <a:gd name="connsiteX16" fmla="*/ 10515600 w 10515600"/>
              <a:gd name="connsiteY16" fmla="*/ 0 h 27432"/>
              <a:gd name="connsiteX17" fmla="*/ 10515600 w 10515600"/>
              <a:gd name="connsiteY17" fmla="*/ 27432 h 27432"/>
              <a:gd name="connsiteX18" fmla="*/ 10068687 w 10515600"/>
              <a:gd name="connsiteY18" fmla="*/ 27432 h 27432"/>
              <a:gd name="connsiteX19" fmla="*/ 9201150 w 10515600"/>
              <a:gd name="connsiteY19" fmla="*/ 27432 h 27432"/>
              <a:gd name="connsiteX20" fmla="*/ 8543925 w 10515600"/>
              <a:gd name="connsiteY20" fmla="*/ 27432 h 27432"/>
              <a:gd name="connsiteX21" fmla="*/ 8202168 w 10515600"/>
              <a:gd name="connsiteY21" fmla="*/ 27432 h 27432"/>
              <a:gd name="connsiteX22" fmla="*/ 7544943 w 10515600"/>
              <a:gd name="connsiteY22" fmla="*/ 27432 h 27432"/>
              <a:gd name="connsiteX23" fmla="*/ 6992874 w 10515600"/>
              <a:gd name="connsiteY23" fmla="*/ 27432 h 27432"/>
              <a:gd name="connsiteX24" fmla="*/ 6440805 w 10515600"/>
              <a:gd name="connsiteY24" fmla="*/ 27432 h 27432"/>
              <a:gd name="connsiteX25" fmla="*/ 5888736 w 10515600"/>
              <a:gd name="connsiteY25" fmla="*/ 27432 h 27432"/>
              <a:gd name="connsiteX26" fmla="*/ 5336667 w 10515600"/>
              <a:gd name="connsiteY26" fmla="*/ 27432 h 27432"/>
              <a:gd name="connsiteX27" fmla="*/ 4574286 w 10515600"/>
              <a:gd name="connsiteY27" fmla="*/ 27432 h 27432"/>
              <a:gd name="connsiteX28" fmla="*/ 3917061 w 10515600"/>
              <a:gd name="connsiteY28" fmla="*/ 27432 h 27432"/>
              <a:gd name="connsiteX29" fmla="*/ 3575304 w 10515600"/>
              <a:gd name="connsiteY29" fmla="*/ 27432 h 27432"/>
              <a:gd name="connsiteX30" fmla="*/ 3023235 w 10515600"/>
              <a:gd name="connsiteY30" fmla="*/ 27432 h 27432"/>
              <a:gd name="connsiteX31" fmla="*/ 2260854 w 10515600"/>
              <a:gd name="connsiteY31" fmla="*/ 27432 h 27432"/>
              <a:gd name="connsiteX32" fmla="*/ 1813941 w 10515600"/>
              <a:gd name="connsiteY32" fmla="*/ 27432 h 27432"/>
              <a:gd name="connsiteX33" fmla="*/ 946404 w 10515600"/>
              <a:gd name="connsiteY33" fmla="*/ 27432 h 27432"/>
              <a:gd name="connsiteX34" fmla="*/ 0 w 10515600"/>
              <a:gd name="connsiteY34" fmla="*/ 27432 h 27432"/>
              <a:gd name="connsiteX35" fmla="*/ 0 w 10515600"/>
              <a:gd name="connsiteY35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43161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8AE282-8875-4F49-AB21-E1C2BCAEA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712EA2-EF8C-4F18-BECF-AD121F7281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938528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D7B59D4-E93F-40C1-A1A2-F1867830C6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926080"/>
            <a:ext cx="5157787" cy="326440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E810616-1C77-42AE-8449-D0B64E2B84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938528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A74E172-AFE8-48E4-BBB0-CA6D4EC1127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926080"/>
            <a:ext cx="5183188" cy="32644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C9407CC-270D-4C98-B95C-7AE67D2E19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7/5/2024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54070D5-9B7B-47FC-9F75-F6AD960745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28EAC17-33BE-4265-8C06-644C2D34FD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Rectangle 10" descr="Tag=AccentColor&#10;Flavor=Light&#10;Target=FillAndLine">
            <a:extLst>
              <a:ext uri="{FF2B5EF4-FFF2-40B4-BE49-F238E27FC236}">
                <a16:creationId xmlns:a16="http://schemas.microsoft.com/office/drawing/2014/main" id="{F634C457-AEBF-47D7-9200-BAD05D138B12}"/>
              </a:ext>
            </a:extLst>
          </p:cNvPr>
          <p:cNvSpPr/>
          <p:nvPr/>
        </p:nvSpPr>
        <p:spPr>
          <a:xfrm>
            <a:off x="838199" y="1709928"/>
            <a:ext cx="10515600" cy="27432"/>
          </a:xfrm>
          <a:custGeom>
            <a:avLst/>
            <a:gdLst>
              <a:gd name="connsiteX0" fmla="*/ 0 w 10515600"/>
              <a:gd name="connsiteY0" fmla="*/ 0 h 27432"/>
              <a:gd name="connsiteX1" fmla="*/ 446913 w 10515600"/>
              <a:gd name="connsiteY1" fmla="*/ 0 h 27432"/>
              <a:gd name="connsiteX2" fmla="*/ 1104138 w 10515600"/>
              <a:gd name="connsiteY2" fmla="*/ 0 h 27432"/>
              <a:gd name="connsiteX3" fmla="*/ 1866519 w 10515600"/>
              <a:gd name="connsiteY3" fmla="*/ 0 h 27432"/>
              <a:gd name="connsiteX4" fmla="*/ 2208276 w 10515600"/>
              <a:gd name="connsiteY4" fmla="*/ 0 h 27432"/>
              <a:gd name="connsiteX5" fmla="*/ 2550033 w 10515600"/>
              <a:gd name="connsiteY5" fmla="*/ 0 h 27432"/>
              <a:gd name="connsiteX6" fmla="*/ 3417570 w 10515600"/>
              <a:gd name="connsiteY6" fmla="*/ 0 h 27432"/>
              <a:gd name="connsiteX7" fmla="*/ 4074795 w 10515600"/>
              <a:gd name="connsiteY7" fmla="*/ 0 h 27432"/>
              <a:gd name="connsiteX8" fmla="*/ 4416552 w 10515600"/>
              <a:gd name="connsiteY8" fmla="*/ 0 h 27432"/>
              <a:gd name="connsiteX9" fmla="*/ 5073777 w 10515600"/>
              <a:gd name="connsiteY9" fmla="*/ 0 h 27432"/>
              <a:gd name="connsiteX10" fmla="*/ 5941314 w 10515600"/>
              <a:gd name="connsiteY10" fmla="*/ 0 h 27432"/>
              <a:gd name="connsiteX11" fmla="*/ 6493383 w 10515600"/>
              <a:gd name="connsiteY11" fmla="*/ 0 h 27432"/>
              <a:gd name="connsiteX12" fmla="*/ 7045452 w 10515600"/>
              <a:gd name="connsiteY12" fmla="*/ 0 h 27432"/>
              <a:gd name="connsiteX13" fmla="*/ 7702677 w 10515600"/>
              <a:gd name="connsiteY13" fmla="*/ 0 h 27432"/>
              <a:gd name="connsiteX14" fmla="*/ 8465058 w 10515600"/>
              <a:gd name="connsiteY14" fmla="*/ 0 h 27432"/>
              <a:gd name="connsiteX15" fmla="*/ 9227439 w 10515600"/>
              <a:gd name="connsiteY15" fmla="*/ 0 h 27432"/>
              <a:gd name="connsiteX16" fmla="*/ 10515600 w 10515600"/>
              <a:gd name="connsiteY16" fmla="*/ 0 h 27432"/>
              <a:gd name="connsiteX17" fmla="*/ 10515600 w 10515600"/>
              <a:gd name="connsiteY17" fmla="*/ 27432 h 27432"/>
              <a:gd name="connsiteX18" fmla="*/ 10068687 w 10515600"/>
              <a:gd name="connsiteY18" fmla="*/ 27432 h 27432"/>
              <a:gd name="connsiteX19" fmla="*/ 9201150 w 10515600"/>
              <a:gd name="connsiteY19" fmla="*/ 27432 h 27432"/>
              <a:gd name="connsiteX20" fmla="*/ 8543925 w 10515600"/>
              <a:gd name="connsiteY20" fmla="*/ 27432 h 27432"/>
              <a:gd name="connsiteX21" fmla="*/ 8202168 w 10515600"/>
              <a:gd name="connsiteY21" fmla="*/ 27432 h 27432"/>
              <a:gd name="connsiteX22" fmla="*/ 7544943 w 10515600"/>
              <a:gd name="connsiteY22" fmla="*/ 27432 h 27432"/>
              <a:gd name="connsiteX23" fmla="*/ 6992874 w 10515600"/>
              <a:gd name="connsiteY23" fmla="*/ 27432 h 27432"/>
              <a:gd name="connsiteX24" fmla="*/ 6440805 w 10515600"/>
              <a:gd name="connsiteY24" fmla="*/ 27432 h 27432"/>
              <a:gd name="connsiteX25" fmla="*/ 5888736 w 10515600"/>
              <a:gd name="connsiteY25" fmla="*/ 27432 h 27432"/>
              <a:gd name="connsiteX26" fmla="*/ 5336667 w 10515600"/>
              <a:gd name="connsiteY26" fmla="*/ 27432 h 27432"/>
              <a:gd name="connsiteX27" fmla="*/ 4574286 w 10515600"/>
              <a:gd name="connsiteY27" fmla="*/ 27432 h 27432"/>
              <a:gd name="connsiteX28" fmla="*/ 3917061 w 10515600"/>
              <a:gd name="connsiteY28" fmla="*/ 27432 h 27432"/>
              <a:gd name="connsiteX29" fmla="*/ 3575304 w 10515600"/>
              <a:gd name="connsiteY29" fmla="*/ 27432 h 27432"/>
              <a:gd name="connsiteX30" fmla="*/ 3023235 w 10515600"/>
              <a:gd name="connsiteY30" fmla="*/ 27432 h 27432"/>
              <a:gd name="connsiteX31" fmla="*/ 2260854 w 10515600"/>
              <a:gd name="connsiteY31" fmla="*/ 27432 h 27432"/>
              <a:gd name="connsiteX32" fmla="*/ 1813941 w 10515600"/>
              <a:gd name="connsiteY32" fmla="*/ 27432 h 27432"/>
              <a:gd name="connsiteX33" fmla="*/ 946404 w 10515600"/>
              <a:gd name="connsiteY33" fmla="*/ 27432 h 27432"/>
              <a:gd name="connsiteX34" fmla="*/ 0 w 10515600"/>
              <a:gd name="connsiteY34" fmla="*/ 27432 h 27432"/>
              <a:gd name="connsiteX35" fmla="*/ 0 w 10515600"/>
              <a:gd name="connsiteY35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16955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EE9AC0-40CD-4451-BF00-5E2FC7B745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3704" y="1728216"/>
            <a:ext cx="7781544" cy="3392424"/>
          </a:xfrm>
        </p:spPr>
        <p:txBody>
          <a:bodyPr>
            <a:normAutofit/>
          </a:bodyPr>
          <a:lstStyle>
            <a:lvl1pPr algn="ctr">
              <a:defRPr sz="7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6FD9A32-9C83-452B-BC69-CC6E95D3C9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7/5/2024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87B83E-E23E-42DE-876D-F55908A97D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1C03A8-D428-4010-B413-13B1E99226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6" name="Rectangle 6" descr="Tag=AccentColor&#10;Flavor=Light&#10;Target=FillAndLine">
            <a:extLst>
              <a:ext uri="{FF2B5EF4-FFF2-40B4-BE49-F238E27FC236}">
                <a16:creationId xmlns:a16="http://schemas.microsoft.com/office/drawing/2014/main" id="{17F03060-85EC-4182-8C18-C6EE0D373E4B}"/>
              </a:ext>
            </a:extLst>
          </p:cNvPr>
          <p:cNvSpPr/>
          <p:nvPr/>
        </p:nvSpPr>
        <p:spPr>
          <a:xfrm>
            <a:off x="3974206" y="5126892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90325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72816A0-77C4-4A3F-87BD-A7321E3C84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7/5/2024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5FC3464-F026-4C77-9441-55ECA5054D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7D9257-BADE-4D0B-AF0B-D09FE95FA0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81426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A1C48E-F751-45A2-9010-208B81EDBE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3429000"/>
          </a:xfrm>
        </p:spPr>
        <p:txBody>
          <a:bodyPr anchor="b"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D501F6-8430-4758-8636-74D68E990E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03520" y="548640"/>
            <a:ext cx="6053328" cy="5431536"/>
          </a:xfrm>
        </p:spPr>
        <p:txBody>
          <a:bodyPr anchor="ctr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79DC39-A29C-494C-98B6-999746C5F3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977640"/>
            <a:ext cx="3932237" cy="2002536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84C988-A6DB-469A-B8AA-31866F36E8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7/5/2024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BC39C3-81EB-4828-9AD3-2F1FAC521E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59376C-9810-49A5-BC9A-4E6A021752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6" descr="Tag=AccentColor&#10;Flavor=Light&#10;Target=FillAndLine">
            <a:extLst>
              <a:ext uri="{FF2B5EF4-FFF2-40B4-BE49-F238E27FC236}">
                <a16:creationId xmlns:a16="http://schemas.microsoft.com/office/drawing/2014/main" id="{B9F96F3A-E64D-4401-B02C-BCD5CAA97CFF}"/>
              </a:ext>
            </a:extLst>
          </p:cNvPr>
          <p:cNvSpPr/>
          <p:nvPr/>
        </p:nvSpPr>
        <p:spPr>
          <a:xfrm rot="5400000">
            <a:off x="2797492" y="3254143"/>
            <a:ext cx="4480560" cy="27432"/>
          </a:xfrm>
          <a:custGeom>
            <a:avLst/>
            <a:gdLst>
              <a:gd name="connsiteX0" fmla="*/ 0 w 4480560"/>
              <a:gd name="connsiteY0" fmla="*/ 0 h 27432"/>
              <a:gd name="connsiteX1" fmla="*/ 595274 w 4480560"/>
              <a:gd name="connsiteY1" fmla="*/ 0 h 27432"/>
              <a:gd name="connsiteX2" fmla="*/ 1100938 w 4480560"/>
              <a:gd name="connsiteY2" fmla="*/ 0 h 27432"/>
              <a:gd name="connsiteX3" fmla="*/ 1651406 w 4480560"/>
              <a:gd name="connsiteY3" fmla="*/ 0 h 27432"/>
              <a:gd name="connsiteX4" fmla="*/ 2336292 w 4480560"/>
              <a:gd name="connsiteY4" fmla="*/ 0 h 27432"/>
              <a:gd name="connsiteX5" fmla="*/ 2931566 w 4480560"/>
              <a:gd name="connsiteY5" fmla="*/ 0 h 27432"/>
              <a:gd name="connsiteX6" fmla="*/ 3482035 w 4480560"/>
              <a:gd name="connsiteY6" fmla="*/ 0 h 27432"/>
              <a:gd name="connsiteX7" fmla="*/ 4480560 w 4480560"/>
              <a:gd name="connsiteY7" fmla="*/ 0 h 27432"/>
              <a:gd name="connsiteX8" fmla="*/ 4480560 w 4480560"/>
              <a:gd name="connsiteY8" fmla="*/ 27432 h 27432"/>
              <a:gd name="connsiteX9" fmla="*/ 3840480 w 4480560"/>
              <a:gd name="connsiteY9" fmla="*/ 27432 h 27432"/>
              <a:gd name="connsiteX10" fmla="*/ 3290011 w 4480560"/>
              <a:gd name="connsiteY10" fmla="*/ 27432 h 27432"/>
              <a:gd name="connsiteX11" fmla="*/ 2560320 w 4480560"/>
              <a:gd name="connsiteY11" fmla="*/ 27432 h 27432"/>
              <a:gd name="connsiteX12" fmla="*/ 1965046 w 4480560"/>
              <a:gd name="connsiteY12" fmla="*/ 27432 h 27432"/>
              <a:gd name="connsiteX13" fmla="*/ 1459382 w 4480560"/>
              <a:gd name="connsiteY13" fmla="*/ 27432 h 27432"/>
              <a:gd name="connsiteX14" fmla="*/ 774497 w 4480560"/>
              <a:gd name="connsiteY14" fmla="*/ 27432 h 27432"/>
              <a:gd name="connsiteX15" fmla="*/ 0 w 4480560"/>
              <a:gd name="connsiteY15" fmla="*/ 27432 h 27432"/>
              <a:gd name="connsiteX16" fmla="*/ 0 w 4480560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80560" h="27432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79587" y="8304"/>
                  <a:pt x="4480082" y="21512"/>
                  <a:pt x="4480560" y="27432"/>
                </a:cubicBezTo>
                <a:cubicBezTo>
                  <a:pt x="4314132" y="24068"/>
                  <a:pt x="4028383" y="45776"/>
                  <a:pt x="3840480" y="27432"/>
                </a:cubicBezTo>
                <a:cubicBezTo>
                  <a:pt x="3652577" y="9088"/>
                  <a:pt x="3547615" y="11992"/>
                  <a:pt x="3290011" y="27432"/>
                </a:cubicBezTo>
                <a:cubicBezTo>
                  <a:pt x="3032407" y="42872"/>
                  <a:pt x="2830268" y="17863"/>
                  <a:pt x="2560320" y="27432"/>
                </a:cubicBezTo>
                <a:cubicBezTo>
                  <a:pt x="2290372" y="37001"/>
                  <a:pt x="2147422" y="15872"/>
                  <a:pt x="1965046" y="27432"/>
                </a:cubicBezTo>
                <a:cubicBezTo>
                  <a:pt x="1782670" y="38992"/>
                  <a:pt x="1689791" y="49824"/>
                  <a:pt x="1459382" y="27432"/>
                </a:cubicBezTo>
                <a:cubicBezTo>
                  <a:pt x="1228973" y="5040"/>
                  <a:pt x="915486" y="45645"/>
                  <a:pt x="774497" y="27432"/>
                </a:cubicBezTo>
                <a:cubicBezTo>
                  <a:pt x="633508" y="9219"/>
                  <a:pt x="361442" y="-1963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480560" h="27432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81045" y="9333"/>
                  <a:pt x="4481838" y="19699"/>
                  <a:pt x="4480560" y="27432"/>
                </a:cubicBezTo>
                <a:cubicBezTo>
                  <a:pt x="4279652" y="2294"/>
                  <a:pt x="4200762" y="50710"/>
                  <a:pt x="3930091" y="27432"/>
                </a:cubicBezTo>
                <a:cubicBezTo>
                  <a:pt x="3659420" y="4154"/>
                  <a:pt x="3456052" y="31438"/>
                  <a:pt x="3290011" y="27432"/>
                </a:cubicBezTo>
                <a:cubicBezTo>
                  <a:pt x="3123970" y="23426"/>
                  <a:pt x="2882392" y="41962"/>
                  <a:pt x="2649931" y="27432"/>
                </a:cubicBezTo>
                <a:cubicBezTo>
                  <a:pt x="2417470" y="12902"/>
                  <a:pt x="2238426" y="16481"/>
                  <a:pt x="2054657" y="27432"/>
                </a:cubicBezTo>
                <a:cubicBezTo>
                  <a:pt x="1870888" y="38383"/>
                  <a:pt x="1566368" y="54184"/>
                  <a:pt x="1324966" y="27432"/>
                </a:cubicBezTo>
                <a:cubicBezTo>
                  <a:pt x="1083564" y="680"/>
                  <a:pt x="787410" y="20090"/>
                  <a:pt x="595274" y="27432"/>
                </a:cubicBezTo>
                <a:cubicBezTo>
                  <a:pt x="403138" y="34774"/>
                  <a:pt x="169622" y="19643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4445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3715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37704-80BD-41B0-8395-41618EC3AF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1920" cy="3429000"/>
          </a:xfrm>
        </p:spPr>
        <p:txBody>
          <a:bodyPr anchor="b"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4DA4032-EC66-4974-BD30-898B60E4B5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303520" y="548640"/>
            <a:ext cx="6053328" cy="543153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1802D0-5574-4631-BA49-92362F8E40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977640"/>
            <a:ext cx="3931920" cy="2002536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2C2F5B-DDDD-4E64-94A9-99E46F4B06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7/5/2024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FA8D36-8865-48E7-8249-ED729A5F70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0F98C3-0B62-4361-8408-A01F70807C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6" descr="Tag=AccentColor&#10;Flavor=Light&#10;Target=FillAndLine">
            <a:extLst>
              <a:ext uri="{FF2B5EF4-FFF2-40B4-BE49-F238E27FC236}">
                <a16:creationId xmlns:a16="http://schemas.microsoft.com/office/drawing/2014/main" id="{FE511AB6-FEAF-4549-BA88-0764BD10B63D}"/>
              </a:ext>
            </a:extLst>
          </p:cNvPr>
          <p:cNvSpPr/>
          <p:nvPr/>
        </p:nvSpPr>
        <p:spPr>
          <a:xfrm rot="5400000">
            <a:off x="2798064" y="3254143"/>
            <a:ext cx="4480560" cy="27432"/>
          </a:xfrm>
          <a:custGeom>
            <a:avLst/>
            <a:gdLst>
              <a:gd name="connsiteX0" fmla="*/ 0 w 4480560"/>
              <a:gd name="connsiteY0" fmla="*/ 0 h 27432"/>
              <a:gd name="connsiteX1" fmla="*/ 595274 w 4480560"/>
              <a:gd name="connsiteY1" fmla="*/ 0 h 27432"/>
              <a:gd name="connsiteX2" fmla="*/ 1100938 w 4480560"/>
              <a:gd name="connsiteY2" fmla="*/ 0 h 27432"/>
              <a:gd name="connsiteX3" fmla="*/ 1651406 w 4480560"/>
              <a:gd name="connsiteY3" fmla="*/ 0 h 27432"/>
              <a:gd name="connsiteX4" fmla="*/ 2336292 w 4480560"/>
              <a:gd name="connsiteY4" fmla="*/ 0 h 27432"/>
              <a:gd name="connsiteX5" fmla="*/ 2931566 w 4480560"/>
              <a:gd name="connsiteY5" fmla="*/ 0 h 27432"/>
              <a:gd name="connsiteX6" fmla="*/ 3482035 w 4480560"/>
              <a:gd name="connsiteY6" fmla="*/ 0 h 27432"/>
              <a:gd name="connsiteX7" fmla="*/ 4480560 w 4480560"/>
              <a:gd name="connsiteY7" fmla="*/ 0 h 27432"/>
              <a:gd name="connsiteX8" fmla="*/ 4480560 w 4480560"/>
              <a:gd name="connsiteY8" fmla="*/ 27432 h 27432"/>
              <a:gd name="connsiteX9" fmla="*/ 3840480 w 4480560"/>
              <a:gd name="connsiteY9" fmla="*/ 27432 h 27432"/>
              <a:gd name="connsiteX10" fmla="*/ 3290011 w 4480560"/>
              <a:gd name="connsiteY10" fmla="*/ 27432 h 27432"/>
              <a:gd name="connsiteX11" fmla="*/ 2560320 w 4480560"/>
              <a:gd name="connsiteY11" fmla="*/ 27432 h 27432"/>
              <a:gd name="connsiteX12" fmla="*/ 1965046 w 4480560"/>
              <a:gd name="connsiteY12" fmla="*/ 27432 h 27432"/>
              <a:gd name="connsiteX13" fmla="*/ 1459382 w 4480560"/>
              <a:gd name="connsiteY13" fmla="*/ 27432 h 27432"/>
              <a:gd name="connsiteX14" fmla="*/ 774497 w 4480560"/>
              <a:gd name="connsiteY14" fmla="*/ 27432 h 27432"/>
              <a:gd name="connsiteX15" fmla="*/ 0 w 4480560"/>
              <a:gd name="connsiteY15" fmla="*/ 27432 h 27432"/>
              <a:gd name="connsiteX16" fmla="*/ 0 w 4480560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80560" h="27432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79587" y="8304"/>
                  <a:pt x="4480082" y="21512"/>
                  <a:pt x="4480560" y="27432"/>
                </a:cubicBezTo>
                <a:cubicBezTo>
                  <a:pt x="4314132" y="24068"/>
                  <a:pt x="4028383" y="45776"/>
                  <a:pt x="3840480" y="27432"/>
                </a:cubicBezTo>
                <a:cubicBezTo>
                  <a:pt x="3652577" y="9088"/>
                  <a:pt x="3547615" y="11992"/>
                  <a:pt x="3290011" y="27432"/>
                </a:cubicBezTo>
                <a:cubicBezTo>
                  <a:pt x="3032407" y="42872"/>
                  <a:pt x="2830268" y="17863"/>
                  <a:pt x="2560320" y="27432"/>
                </a:cubicBezTo>
                <a:cubicBezTo>
                  <a:pt x="2290372" y="37001"/>
                  <a:pt x="2147422" y="15872"/>
                  <a:pt x="1965046" y="27432"/>
                </a:cubicBezTo>
                <a:cubicBezTo>
                  <a:pt x="1782670" y="38992"/>
                  <a:pt x="1689791" y="49824"/>
                  <a:pt x="1459382" y="27432"/>
                </a:cubicBezTo>
                <a:cubicBezTo>
                  <a:pt x="1228973" y="5040"/>
                  <a:pt x="915486" y="45645"/>
                  <a:pt x="774497" y="27432"/>
                </a:cubicBezTo>
                <a:cubicBezTo>
                  <a:pt x="633508" y="9219"/>
                  <a:pt x="361442" y="-1963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480560" h="27432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81045" y="9333"/>
                  <a:pt x="4481838" y="19699"/>
                  <a:pt x="4480560" y="27432"/>
                </a:cubicBezTo>
                <a:cubicBezTo>
                  <a:pt x="4279652" y="2294"/>
                  <a:pt x="4200762" y="50710"/>
                  <a:pt x="3930091" y="27432"/>
                </a:cubicBezTo>
                <a:cubicBezTo>
                  <a:pt x="3659420" y="4154"/>
                  <a:pt x="3456052" y="31438"/>
                  <a:pt x="3290011" y="27432"/>
                </a:cubicBezTo>
                <a:cubicBezTo>
                  <a:pt x="3123970" y="23426"/>
                  <a:pt x="2882392" y="41962"/>
                  <a:pt x="2649931" y="27432"/>
                </a:cubicBezTo>
                <a:cubicBezTo>
                  <a:pt x="2417470" y="12902"/>
                  <a:pt x="2238426" y="16481"/>
                  <a:pt x="2054657" y="27432"/>
                </a:cubicBezTo>
                <a:cubicBezTo>
                  <a:pt x="1870888" y="38383"/>
                  <a:pt x="1566368" y="54184"/>
                  <a:pt x="1324966" y="27432"/>
                </a:cubicBezTo>
                <a:cubicBezTo>
                  <a:pt x="1083564" y="680"/>
                  <a:pt x="787410" y="20090"/>
                  <a:pt x="595274" y="27432"/>
                </a:cubicBezTo>
                <a:cubicBezTo>
                  <a:pt x="403138" y="34774"/>
                  <a:pt x="169622" y="19643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4445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54794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07CF8D-FF51-4FD8-B968-A2C8507347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61A953-02EA-491B-A215-AF8420D74D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084D1E-BC98-44E4-8D2C-89CCDC2933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7/5/2024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3019EB-9C2B-4833-B72A-1476941597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F6E764-5688-45F5-94ED-A7357D2F56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75082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20E3CB6-3025-40BF-A04B-A7B0CB4C01F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EDD5CB3-8B24-48C7-89D3-8DCAD36A45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0BC931-E2BF-4C1D-91AA-89F82F8268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7/5/2024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48A135-AEE9-4483-957E-3D143318DD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8DEFD4-A052-46B3-B2AE-F3091D8A2F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13104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F72D13B-FFCB-4650-AD3C-CB50373525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CA9470-DF15-46A1-BF0E-8A5367A4B0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3047CB-E94D-482F-BACA-681E96C0EC2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345051-2045-45DA-935E-2E3CA1A69ADC}" type="datetimeFigureOut">
              <a:rPr lang="en-US" smtClean="0"/>
              <a:t>7/5/2024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FDA4B5-E797-42FC-8B7A-2294DF24A3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8ED201-6D0E-422C-B4EC-566A3DC298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CD31F4-64FA-4BA0-9498-67783267A8C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63903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35" r:id="rId2"/>
    <p:sldLayoutId id="2147483736" r:id="rId3"/>
    <p:sldLayoutId id="2147483737" r:id="rId4"/>
    <p:sldLayoutId id="2147483738" r:id="rId5"/>
    <p:sldLayoutId id="2147483732" r:id="rId6"/>
    <p:sldLayoutId id="2147483728" r:id="rId7"/>
    <p:sldLayoutId id="2147483729" r:id="rId8"/>
    <p:sldLayoutId id="2147483730" r:id="rId9"/>
    <p:sldLayoutId id="2147483731" r:id="rId10"/>
    <p:sldLayoutId id="2147483733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w Angle View Of Clouds In Sky">
            <a:extLst>
              <a:ext uri="{FF2B5EF4-FFF2-40B4-BE49-F238E27FC236}">
                <a16:creationId xmlns:a16="http://schemas.microsoft.com/office/drawing/2014/main" id="{797DE200-F624-F987-D673-62149D873F8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597" b="10134"/>
          <a:stretch/>
        </p:blipFill>
        <p:spPr>
          <a:xfrm>
            <a:off x="-3047" y="10"/>
            <a:ext cx="12191999" cy="685799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12191999" cy="3162146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50000">
                <a:schemeClr val="tx1">
                  <a:alpha val="35000"/>
                </a:schemeClr>
              </a:gs>
              <a:gs pos="100000">
                <a:schemeClr val="tx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4BFC4BB-0D04-07AA-938B-75AECFAFD0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3466" y="1322616"/>
            <a:ext cx="10905059" cy="265120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 algn="ctr"/>
            <a:r>
              <a:rPr lang="ko-KR" altLang="en-US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에베소서 개관 </a:t>
            </a:r>
            <a:r>
              <a:rPr lang="en-US" altLang="ko-KR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(Overview of Ephesians)</a:t>
            </a:r>
            <a:endParaRPr lang="ko-KR" altLang="en-US" sz="5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hilgok Kim Yeongbun" panose="020B0503020000020004" pitchFamily="18" charset="-127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321D2B7-DA89-B146-1987-1459E6423F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3466" y="4133135"/>
            <a:ext cx="10902016" cy="100876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 algn="ctr"/>
            <a:r>
              <a:rPr lang="ko-KR" altLang="en-US" sz="3600" dirty="0">
                <a:solidFill>
                  <a:schemeClr val="bg1"/>
                </a:solidFill>
                <a:latin typeface="Cavolini" panose="03000502040302020204" pitchFamily="66" charset="0"/>
                <a:ea typeface="Nanum Pen" pitchFamily="2" charset="-127"/>
                <a:cs typeface="Cavolini" panose="03000502040302020204" pitchFamily="66" charset="0"/>
              </a:rPr>
              <a:t>제 </a:t>
            </a:r>
            <a:r>
              <a:rPr lang="en-US" altLang="ko-KR" sz="3600" dirty="0">
                <a:solidFill>
                  <a:schemeClr val="bg1"/>
                </a:solidFill>
                <a:latin typeface="Cavolini" panose="03000502040302020204" pitchFamily="66" charset="0"/>
                <a:ea typeface="Nanum Pen" pitchFamily="2" charset="-127"/>
                <a:cs typeface="Cavolini" panose="03000502040302020204" pitchFamily="66" charset="0"/>
              </a:rPr>
              <a:t>6</a:t>
            </a:r>
            <a:r>
              <a:rPr lang="ko-KR" altLang="en-US" sz="3600" dirty="0">
                <a:solidFill>
                  <a:schemeClr val="bg1"/>
                </a:solidFill>
                <a:latin typeface="Cavolini" panose="03000502040302020204" pitchFamily="66" charset="0"/>
                <a:ea typeface="Nanum Pen" pitchFamily="2" charset="-127"/>
                <a:cs typeface="Cavolini" panose="03000502040302020204" pitchFamily="66" charset="0"/>
              </a:rPr>
              <a:t>강 </a:t>
            </a:r>
            <a:r>
              <a:rPr lang="en-US" altLang="ko-KR" sz="3600" dirty="0">
                <a:solidFill>
                  <a:schemeClr val="bg1"/>
                </a:solidFill>
                <a:latin typeface="Cavolini" panose="03000502040302020204" pitchFamily="66" charset="0"/>
                <a:ea typeface="Nanum Pen" pitchFamily="2" charset="-127"/>
                <a:cs typeface="Cavolini" panose="03000502040302020204" pitchFamily="66" charset="0"/>
              </a:rPr>
              <a:t>– </a:t>
            </a:r>
            <a:r>
              <a:rPr lang="ko-KR" altLang="en-US" sz="3600" dirty="0">
                <a:solidFill>
                  <a:schemeClr val="bg1"/>
                </a:solidFill>
                <a:latin typeface="Cavolini" panose="03000502040302020204" pitchFamily="66" charset="0"/>
                <a:ea typeface="Nanum Pen" pitchFamily="2" charset="-127"/>
                <a:cs typeface="Cavolini" panose="03000502040302020204" pitchFamily="66" charset="0"/>
              </a:rPr>
              <a:t>에베소서 </a:t>
            </a:r>
            <a:r>
              <a:rPr lang="en-US" altLang="ko-KR" sz="3600" dirty="0">
                <a:solidFill>
                  <a:schemeClr val="bg1"/>
                </a:solidFill>
                <a:latin typeface="Cavolini" panose="03000502040302020204" pitchFamily="66" charset="0"/>
                <a:ea typeface="Nanum Pen" pitchFamily="2" charset="-127"/>
                <a:cs typeface="Cavolini" panose="03000502040302020204" pitchFamily="66" charset="0"/>
              </a:rPr>
              <a:t>2</a:t>
            </a:r>
            <a:r>
              <a:rPr lang="ko-KR" altLang="en-US" sz="3600" dirty="0">
                <a:solidFill>
                  <a:schemeClr val="bg1"/>
                </a:solidFill>
                <a:latin typeface="Cavolini" panose="03000502040302020204" pitchFamily="66" charset="0"/>
                <a:ea typeface="Nanum Pen" pitchFamily="2" charset="-127"/>
                <a:cs typeface="Cavolini" panose="03000502040302020204" pitchFamily="66" charset="0"/>
              </a:rPr>
              <a:t>장 연구 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34E5597F-CE67-4085-9548-E6A8036DA3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393881" y="4035362"/>
            <a:ext cx="5404237" cy="0"/>
          </a:xfrm>
          <a:prstGeom prst="line">
            <a:avLst/>
          </a:prstGeom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110941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46" name="Rectangle 3145">
            <a:extLst>
              <a:ext uri="{FF2B5EF4-FFF2-40B4-BE49-F238E27FC236}">
                <a16:creationId xmlns:a16="http://schemas.microsoft.com/office/drawing/2014/main" id="{B1595A09-E336-4D1B-9B3A-06A2287A54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4777739"/>
            <a:ext cx="3418990" cy="1412119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ko-KR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에베소서 </a:t>
            </a:r>
            <a:r>
              <a:rPr lang="en-US" altLang="ko-K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2</a:t>
            </a:r>
            <a:r>
              <a:rPr lang="ko-KR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장 단락</a:t>
            </a:r>
            <a:endParaRPr lang="ko-KR" altLang="en-US" dirty="0"/>
          </a:p>
        </p:txBody>
      </p:sp>
      <p:pic>
        <p:nvPicPr>
          <p:cNvPr id="3142" name="Picture 3141" descr="일몰에 산을 배경으로 하는 풀밭">
            <a:extLst>
              <a:ext uri="{FF2B5EF4-FFF2-40B4-BE49-F238E27FC236}">
                <a16:creationId xmlns:a16="http://schemas.microsoft.com/office/drawing/2014/main" id="{FEF8DC18-376E-54A1-6492-DFEF0B676A5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5299" b="18688"/>
          <a:stretch/>
        </p:blipFill>
        <p:spPr>
          <a:xfrm>
            <a:off x="20" y="10"/>
            <a:ext cx="12191980" cy="4558420"/>
          </a:xfrm>
          <a:custGeom>
            <a:avLst/>
            <a:gdLst/>
            <a:ahLst/>
            <a:cxnLst/>
            <a:rect l="l" t="t" r="r" b="b"/>
            <a:pathLst>
              <a:path w="12188952" h="4558430">
                <a:moveTo>
                  <a:pt x="6789701" y="4490221"/>
                </a:moveTo>
                <a:lnTo>
                  <a:pt x="6788702" y="4490299"/>
                </a:lnTo>
                <a:lnTo>
                  <a:pt x="6788476" y="4490833"/>
                </a:lnTo>
                <a:close/>
                <a:moveTo>
                  <a:pt x="0" y="0"/>
                </a:moveTo>
                <a:lnTo>
                  <a:pt x="12188952" y="0"/>
                </a:lnTo>
                <a:lnTo>
                  <a:pt x="12188952" y="3596895"/>
                </a:lnTo>
                <a:lnTo>
                  <a:pt x="12061096" y="3635026"/>
                </a:lnTo>
                <a:cubicBezTo>
                  <a:pt x="11933500" y="3671240"/>
                  <a:pt x="11805390" y="3705769"/>
                  <a:pt x="11676800" y="3738601"/>
                </a:cubicBezTo>
                <a:cubicBezTo>
                  <a:pt x="11262789" y="3846108"/>
                  <a:pt x="10845343" y="3939710"/>
                  <a:pt x="10425355" y="4022140"/>
                </a:cubicBezTo>
                <a:cubicBezTo>
                  <a:pt x="10092810" y="4087351"/>
                  <a:pt x="9759033" y="4145748"/>
                  <a:pt x="9424022" y="4197302"/>
                </a:cubicBezTo>
                <a:cubicBezTo>
                  <a:pt x="9102997" y="4246959"/>
                  <a:pt x="8781133" y="4291526"/>
                  <a:pt x="8458419" y="4331003"/>
                </a:cubicBezTo>
                <a:cubicBezTo>
                  <a:pt x="8211360" y="4361169"/>
                  <a:pt x="7963792" y="4386742"/>
                  <a:pt x="7715970" y="4410950"/>
                </a:cubicBezTo>
                <a:lnTo>
                  <a:pt x="6951716" y="4476730"/>
                </a:lnTo>
                <a:lnTo>
                  <a:pt x="6936303" y="4478801"/>
                </a:lnTo>
                <a:lnTo>
                  <a:pt x="6790448" y="4490162"/>
                </a:lnTo>
                <a:lnTo>
                  <a:pt x="6799941" y="4491982"/>
                </a:lnTo>
                <a:cubicBezTo>
                  <a:pt x="6811623" y="4492448"/>
                  <a:pt x="6823734" y="4490275"/>
                  <a:pt x="6835432" y="4490275"/>
                </a:cubicBezTo>
                <a:cubicBezTo>
                  <a:pt x="6851580" y="4490275"/>
                  <a:pt x="6867729" y="4487668"/>
                  <a:pt x="6884003" y="4487297"/>
                </a:cubicBezTo>
                <a:cubicBezTo>
                  <a:pt x="7115805" y="4481835"/>
                  <a:pt x="7347351" y="4469668"/>
                  <a:pt x="7578771" y="4454770"/>
                </a:cubicBezTo>
                <a:cubicBezTo>
                  <a:pt x="7927552" y="4432302"/>
                  <a:pt x="8276080" y="4404123"/>
                  <a:pt x="8623845" y="4367873"/>
                </a:cubicBezTo>
                <a:cubicBezTo>
                  <a:pt x="8909939" y="4338575"/>
                  <a:pt x="9195310" y="4303940"/>
                  <a:pt x="9479970" y="4263967"/>
                </a:cubicBezTo>
                <a:cubicBezTo>
                  <a:pt x="9864901" y="4209593"/>
                  <a:pt x="10248014" y="4144879"/>
                  <a:pt x="10629308" y="4069810"/>
                </a:cubicBezTo>
                <a:cubicBezTo>
                  <a:pt x="11090114" y="3978690"/>
                  <a:pt x="11546975" y="3871184"/>
                  <a:pt x="11998498" y="3743816"/>
                </a:cubicBezTo>
                <a:lnTo>
                  <a:pt x="12188952" y="3687715"/>
                </a:lnTo>
                <a:lnTo>
                  <a:pt x="12188952" y="3742439"/>
                </a:lnTo>
                <a:lnTo>
                  <a:pt x="11829257" y="3846853"/>
                </a:lnTo>
                <a:cubicBezTo>
                  <a:pt x="11534769" y="3926550"/>
                  <a:pt x="11238120" y="3997436"/>
                  <a:pt x="10939183" y="4061368"/>
                </a:cubicBezTo>
                <a:cubicBezTo>
                  <a:pt x="10622824" y="4129150"/>
                  <a:pt x="10304941" y="4189147"/>
                  <a:pt x="9985530" y="4241373"/>
                </a:cubicBezTo>
                <a:cubicBezTo>
                  <a:pt x="9720036" y="4284822"/>
                  <a:pt x="9453814" y="4323467"/>
                  <a:pt x="9186882" y="4357320"/>
                </a:cubicBezTo>
                <a:cubicBezTo>
                  <a:pt x="8984197" y="4382894"/>
                  <a:pt x="8781514" y="4406977"/>
                  <a:pt x="8578198" y="4426839"/>
                </a:cubicBezTo>
                <a:cubicBezTo>
                  <a:pt x="8340547" y="4449559"/>
                  <a:pt x="8102644" y="4471034"/>
                  <a:pt x="7864358" y="4488290"/>
                </a:cubicBezTo>
                <a:cubicBezTo>
                  <a:pt x="7554994" y="4510634"/>
                  <a:pt x="7245502" y="4528512"/>
                  <a:pt x="6935502" y="4539684"/>
                </a:cubicBezTo>
                <a:cubicBezTo>
                  <a:pt x="6782917" y="4545147"/>
                  <a:pt x="6630334" y="4548995"/>
                  <a:pt x="6477750" y="4553587"/>
                </a:cubicBezTo>
                <a:cubicBezTo>
                  <a:pt x="6439195" y="4551503"/>
                  <a:pt x="6400529" y="4553128"/>
                  <a:pt x="6362294" y="4558430"/>
                </a:cubicBezTo>
                <a:lnTo>
                  <a:pt x="6057129" y="4558430"/>
                </a:lnTo>
                <a:lnTo>
                  <a:pt x="5977784" y="4553836"/>
                </a:lnTo>
                <a:cubicBezTo>
                  <a:pt x="5740261" y="4541423"/>
                  <a:pt x="5502739" y="4527644"/>
                  <a:pt x="5265087" y="4517587"/>
                </a:cubicBezTo>
                <a:cubicBezTo>
                  <a:pt x="4958267" y="4505171"/>
                  <a:pt x="4651826" y="4484691"/>
                  <a:pt x="4346277" y="4455517"/>
                </a:cubicBezTo>
                <a:cubicBezTo>
                  <a:pt x="4021654" y="4424605"/>
                  <a:pt x="3697795" y="4389970"/>
                  <a:pt x="3373045" y="4356948"/>
                </a:cubicBezTo>
                <a:cubicBezTo>
                  <a:pt x="3035412" y="4322686"/>
                  <a:pt x="2698456" y="4283047"/>
                  <a:pt x="2362173" y="4238021"/>
                </a:cubicBezTo>
                <a:cubicBezTo>
                  <a:pt x="1984692" y="4187868"/>
                  <a:pt x="1608364" y="4130142"/>
                  <a:pt x="1233177" y="4064845"/>
                </a:cubicBezTo>
                <a:cubicBezTo>
                  <a:pt x="842181" y="3996132"/>
                  <a:pt x="453758" y="3917644"/>
                  <a:pt x="68500" y="3825138"/>
                </a:cubicBezTo>
                <a:lnTo>
                  <a:pt x="0" y="3807783"/>
                </a:lnTo>
                <a:lnTo>
                  <a:pt x="0" y="3751294"/>
                </a:lnTo>
                <a:lnTo>
                  <a:pt x="72441" y="3770071"/>
                </a:lnTo>
                <a:cubicBezTo>
                  <a:pt x="247961" y="3812249"/>
                  <a:pt x="424164" y="3851509"/>
                  <a:pt x="600716" y="3888441"/>
                </a:cubicBezTo>
                <a:cubicBezTo>
                  <a:pt x="988279" y="3969255"/>
                  <a:pt x="1378133" y="4038153"/>
                  <a:pt x="1769512" y="4098609"/>
                </a:cubicBezTo>
                <a:cubicBezTo>
                  <a:pt x="2052426" y="4142185"/>
                  <a:pt x="2335725" y="4182282"/>
                  <a:pt x="2613554" y="4215551"/>
                </a:cubicBezTo>
                <a:cubicBezTo>
                  <a:pt x="2605544" y="4218158"/>
                  <a:pt x="2594611" y="4208102"/>
                  <a:pt x="2581134" y="4205620"/>
                </a:cubicBezTo>
                <a:cubicBezTo>
                  <a:pt x="2087178" y="4113668"/>
                  <a:pt x="1597684" y="4002775"/>
                  <a:pt x="1112635" y="3872923"/>
                </a:cubicBezTo>
                <a:cubicBezTo>
                  <a:pt x="880453" y="3810852"/>
                  <a:pt x="649713" y="3744374"/>
                  <a:pt x="420412" y="3673490"/>
                </a:cubicBezTo>
                <a:lnTo>
                  <a:pt x="0" y="3534573"/>
                </a:lnTo>
                <a:close/>
              </a:path>
            </a:pathLst>
          </a:custGeom>
        </p:spPr>
      </p:pic>
      <p:sp>
        <p:nvSpPr>
          <p:cNvPr id="3148" name="Rectangle 6">
            <a:extLst>
              <a:ext uri="{FF2B5EF4-FFF2-40B4-BE49-F238E27FC236}">
                <a16:creationId xmlns:a16="http://schemas.microsoft.com/office/drawing/2014/main" id="{3540989C-C7B8-473B-BF87-6F2DA6A900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656733" y="5463634"/>
            <a:ext cx="1371600" cy="27432"/>
          </a:xfrm>
          <a:custGeom>
            <a:avLst/>
            <a:gdLst>
              <a:gd name="connsiteX0" fmla="*/ 0 w 1371600"/>
              <a:gd name="connsiteY0" fmla="*/ 0 h 27432"/>
              <a:gd name="connsiteX1" fmla="*/ 713232 w 1371600"/>
              <a:gd name="connsiteY1" fmla="*/ 0 h 27432"/>
              <a:gd name="connsiteX2" fmla="*/ 1371600 w 1371600"/>
              <a:gd name="connsiteY2" fmla="*/ 0 h 27432"/>
              <a:gd name="connsiteX3" fmla="*/ 1371600 w 1371600"/>
              <a:gd name="connsiteY3" fmla="*/ 27432 h 27432"/>
              <a:gd name="connsiteX4" fmla="*/ 699516 w 1371600"/>
              <a:gd name="connsiteY4" fmla="*/ 27432 h 27432"/>
              <a:gd name="connsiteX5" fmla="*/ 0 w 1371600"/>
              <a:gd name="connsiteY5" fmla="*/ 27432 h 27432"/>
              <a:gd name="connsiteX6" fmla="*/ 0 w 1371600"/>
              <a:gd name="connsiteY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71600" h="27432" fill="none" extrusionOk="0">
                <a:moveTo>
                  <a:pt x="0" y="0"/>
                </a:moveTo>
                <a:cubicBezTo>
                  <a:pt x="196943" y="-1146"/>
                  <a:pt x="408267" y="-21226"/>
                  <a:pt x="713232" y="0"/>
                </a:cubicBezTo>
                <a:cubicBezTo>
                  <a:pt x="1018197" y="21226"/>
                  <a:pt x="1176465" y="-24520"/>
                  <a:pt x="1371600" y="0"/>
                </a:cubicBezTo>
                <a:cubicBezTo>
                  <a:pt x="1372004" y="8629"/>
                  <a:pt x="1371042" y="13798"/>
                  <a:pt x="1371600" y="27432"/>
                </a:cubicBezTo>
                <a:cubicBezTo>
                  <a:pt x="1106086" y="14473"/>
                  <a:pt x="951335" y="17231"/>
                  <a:pt x="699516" y="27432"/>
                </a:cubicBezTo>
                <a:cubicBezTo>
                  <a:pt x="447697" y="37633"/>
                  <a:pt x="283433" y="6518"/>
                  <a:pt x="0" y="27432"/>
                </a:cubicBezTo>
                <a:cubicBezTo>
                  <a:pt x="-583" y="21140"/>
                  <a:pt x="532" y="8001"/>
                  <a:pt x="0" y="0"/>
                </a:cubicBezTo>
                <a:close/>
              </a:path>
              <a:path w="1371600" h="27432" stroke="0" extrusionOk="0">
                <a:moveTo>
                  <a:pt x="0" y="0"/>
                </a:moveTo>
                <a:cubicBezTo>
                  <a:pt x="220136" y="-18051"/>
                  <a:pt x="430173" y="10591"/>
                  <a:pt x="672084" y="0"/>
                </a:cubicBezTo>
                <a:cubicBezTo>
                  <a:pt x="913995" y="-10591"/>
                  <a:pt x="1164723" y="30754"/>
                  <a:pt x="1371600" y="0"/>
                </a:cubicBezTo>
                <a:cubicBezTo>
                  <a:pt x="1372182" y="10360"/>
                  <a:pt x="1371123" y="21444"/>
                  <a:pt x="1371600" y="27432"/>
                </a:cubicBezTo>
                <a:cubicBezTo>
                  <a:pt x="1072365" y="46142"/>
                  <a:pt x="961528" y="35455"/>
                  <a:pt x="685800" y="27432"/>
                </a:cubicBezTo>
                <a:cubicBezTo>
                  <a:pt x="410072" y="19409"/>
                  <a:pt x="276398" y="11099"/>
                  <a:pt x="0" y="27432"/>
                </a:cubicBezTo>
                <a:cubicBezTo>
                  <a:pt x="1155" y="18353"/>
                  <a:pt x="-485" y="9869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25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4" y="4777739"/>
            <a:ext cx="6897626" cy="1399223"/>
          </a:xfrm>
        </p:spPr>
        <p:txBody>
          <a:bodyPr anchor="ctr">
            <a:normAutofit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en-US" altLang="ko-KR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1-10</a:t>
            </a: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구원</a:t>
            </a:r>
            <a:r>
              <a:rPr lang="en-US" altLang="ko-KR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</a:t>
            </a: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하나님의 선물 </a:t>
            </a:r>
            <a:r>
              <a:rPr lang="en-US" altLang="ko-KR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</a:t>
            </a: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수직적 화해</a:t>
            </a:r>
            <a:r>
              <a:rPr lang="en-US" altLang="ko-KR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</a:t>
            </a:r>
          </a:p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en-US" altLang="ko-KR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11-22</a:t>
            </a: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새로운 인류</a:t>
            </a:r>
            <a:r>
              <a:rPr lang="en-US" altLang="ko-KR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 </a:t>
            </a: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교회의 정체성 </a:t>
            </a:r>
            <a:r>
              <a:rPr lang="en-US" altLang="ko-KR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</a:t>
            </a: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수평적 화해</a:t>
            </a:r>
            <a:r>
              <a:rPr lang="en-US" altLang="ko-KR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10405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45" name="Rectangle 3144">
            <a:extLst>
              <a:ext uri="{FF2B5EF4-FFF2-40B4-BE49-F238E27FC236}">
                <a16:creationId xmlns:a16="http://schemas.microsoft.com/office/drawing/2014/main" id="{B1595A09-E336-4D1B-9B3A-06A2287A54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4777739"/>
            <a:ext cx="3418990" cy="1412119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en-US" altLang="ko-KR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1-10</a:t>
            </a:r>
            <a:r>
              <a:rPr lang="ko-KR" alt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구원</a:t>
            </a:r>
            <a:r>
              <a:rPr lang="en-US" altLang="ko-KR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, </a:t>
            </a:r>
            <a:r>
              <a:rPr lang="ko-KR" alt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하나님의 선물 </a:t>
            </a:r>
            <a:r>
              <a:rPr lang="en-US" altLang="ko-KR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(</a:t>
            </a:r>
            <a:r>
              <a:rPr lang="ko-KR" alt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수직적 화해</a:t>
            </a:r>
            <a:r>
              <a:rPr lang="en-US" altLang="ko-KR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)</a:t>
            </a:r>
            <a:endParaRPr lang="ko-KR" altLang="en-US" sz="4400" dirty="0"/>
          </a:p>
        </p:txBody>
      </p:sp>
      <p:pic>
        <p:nvPicPr>
          <p:cNvPr id="3134" name="Picture 3133" descr="퍼즐 조각">
            <a:extLst>
              <a:ext uri="{FF2B5EF4-FFF2-40B4-BE49-F238E27FC236}">
                <a16:creationId xmlns:a16="http://schemas.microsoft.com/office/drawing/2014/main" id="{0D881C69-9983-0C97-B452-11BECC214A0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8926" b="24850"/>
          <a:stretch/>
        </p:blipFill>
        <p:spPr>
          <a:xfrm>
            <a:off x="20" y="10"/>
            <a:ext cx="12191980" cy="4558420"/>
          </a:xfrm>
          <a:custGeom>
            <a:avLst/>
            <a:gdLst/>
            <a:ahLst/>
            <a:cxnLst/>
            <a:rect l="l" t="t" r="r" b="b"/>
            <a:pathLst>
              <a:path w="12188952" h="4558430">
                <a:moveTo>
                  <a:pt x="6789701" y="4490221"/>
                </a:moveTo>
                <a:lnTo>
                  <a:pt x="6788702" y="4490299"/>
                </a:lnTo>
                <a:lnTo>
                  <a:pt x="6788476" y="4490833"/>
                </a:lnTo>
                <a:close/>
                <a:moveTo>
                  <a:pt x="0" y="0"/>
                </a:moveTo>
                <a:lnTo>
                  <a:pt x="12188952" y="0"/>
                </a:lnTo>
                <a:lnTo>
                  <a:pt x="12188952" y="3596895"/>
                </a:lnTo>
                <a:lnTo>
                  <a:pt x="12061096" y="3635026"/>
                </a:lnTo>
                <a:cubicBezTo>
                  <a:pt x="11933500" y="3671240"/>
                  <a:pt x="11805390" y="3705769"/>
                  <a:pt x="11676800" y="3738601"/>
                </a:cubicBezTo>
                <a:cubicBezTo>
                  <a:pt x="11262789" y="3846108"/>
                  <a:pt x="10845343" y="3939710"/>
                  <a:pt x="10425355" y="4022140"/>
                </a:cubicBezTo>
                <a:cubicBezTo>
                  <a:pt x="10092810" y="4087351"/>
                  <a:pt x="9759033" y="4145748"/>
                  <a:pt x="9424022" y="4197302"/>
                </a:cubicBezTo>
                <a:cubicBezTo>
                  <a:pt x="9102997" y="4246959"/>
                  <a:pt x="8781133" y="4291526"/>
                  <a:pt x="8458419" y="4331003"/>
                </a:cubicBezTo>
                <a:cubicBezTo>
                  <a:pt x="8211360" y="4361169"/>
                  <a:pt x="7963792" y="4386742"/>
                  <a:pt x="7715970" y="4410950"/>
                </a:cubicBezTo>
                <a:lnTo>
                  <a:pt x="6951716" y="4476730"/>
                </a:lnTo>
                <a:lnTo>
                  <a:pt x="6936303" y="4478801"/>
                </a:lnTo>
                <a:lnTo>
                  <a:pt x="6790448" y="4490162"/>
                </a:lnTo>
                <a:lnTo>
                  <a:pt x="6799941" y="4491982"/>
                </a:lnTo>
                <a:cubicBezTo>
                  <a:pt x="6811623" y="4492448"/>
                  <a:pt x="6823734" y="4490275"/>
                  <a:pt x="6835432" y="4490275"/>
                </a:cubicBezTo>
                <a:cubicBezTo>
                  <a:pt x="6851580" y="4490275"/>
                  <a:pt x="6867729" y="4487668"/>
                  <a:pt x="6884003" y="4487297"/>
                </a:cubicBezTo>
                <a:cubicBezTo>
                  <a:pt x="7115805" y="4481835"/>
                  <a:pt x="7347351" y="4469668"/>
                  <a:pt x="7578771" y="4454770"/>
                </a:cubicBezTo>
                <a:cubicBezTo>
                  <a:pt x="7927552" y="4432302"/>
                  <a:pt x="8276080" y="4404123"/>
                  <a:pt x="8623845" y="4367873"/>
                </a:cubicBezTo>
                <a:cubicBezTo>
                  <a:pt x="8909939" y="4338575"/>
                  <a:pt x="9195310" y="4303940"/>
                  <a:pt x="9479970" y="4263967"/>
                </a:cubicBezTo>
                <a:cubicBezTo>
                  <a:pt x="9864901" y="4209593"/>
                  <a:pt x="10248014" y="4144879"/>
                  <a:pt x="10629308" y="4069810"/>
                </a:cubicBezTo>
                <a:cubicBezTo>
                  <a:pt x="11090114" y="3978690"/>
                  <a:pt x="11546975" y="3871184"/>
                  <a:pt x="11998498" y="3743816"/>
                </a:cubicBezTo>
                <a:lnTo>
                  <a:pt x="12188952" y="3687715"/>
                </a:lnTo>
                <a:lnTo>
                  <a:pt x="12188952" y="3742439"/>
                </a:lnTo>
                <a:lnTo>
                  <a:pt x="11829257" y="3846853"/>
                </a:lnTo>
                <a:cubicBezTo>
                  <a:pt x="11534769" y="3926550"/>
                  <a:pt x="11238120" y="3997436"/>
                  <a:pt x="10939183" y="4061368"/>
                </a:cubicBezTo>
                <a:cubicBezTo>
                  <a:pt x="10622824" y="4129150"/>
                  <a:pt x="10304941" y="4189147"/>
                  <a:pt x="9985530" y="4241373"/>
                </a:cubicBezTo>
                <a:cubicBezTo>
                  <a:pt x="9720036" y="4284822"/>
                  <a:pt x="9453814" y="4323467"/>
                  <a:pt x="9186882" y="4357320"/>
                </a:cubicBezTo>
                <a:cubicBezTo>
                  <a:pt x="8984197" y="4382894"/>
                  <a:pt x="8781514" y="4406977"/>
                  <a:pt x="8578198" y="4426839"/>
                </a:cubicBezTo>
                <a:cubicBezTo>
                  <a:pt x="8340547" y="4449559"/>
                  <a:pt x="8102644" y="4471034"/>
                  <a:pt x="7864358" y="4488290"/>
                </a:cubicBezTo>
                <a:cubicBezTo>
                  <a:pt x="7554994" y="4510634"/>
                  <a:pt x="7245502" y="4528512"/>
                  <a:pt x="6935502" y="4539684"/>
                </a:cubicBezTo>
                <a:cubicBezTo>
                  <a:pt x="6782917" y="4545147"/>
                  <a:pt x="6630334" y="4548995"/>
                  <a:pt x="6477750" y="4553587"/>
                </a:cubicBezTo>
                <a:cubicBezTo>
                  <a:pt x="6439195" y="4551503"/>
                  <a:pt x="6400529" y="4553128"/>
                  <a:pt x="6362294" y="4558430"/>
                </a:cubicBezTo>
                <a:lnTo>
                  <a:pt x="6057129" y="4558430"/>
                </a:lnTo>
                <a:lnTo>
                  <a:pt x="5977784" y="4553836"/>
                </a:lnTo>
                <a:cubicBezTo>
                  <a:pt x="5740261" y="4541423"/>
                  <a:pt x="5502739" y="4527644"/>
                  <a:pt x="5265087" y="4517587"/>
                </a:cubicBezTo>
                <a:cubicBezTo>
                  <a:pt x="4958267" y="4505171"/>
                  <a:pt x="4651826" y="4484691"/>
                  <a:pt x="4346277" y="4455517"/>
                </a:cubicBezTo>
                <a:cubicBezTo>
                  <a:pt x="4021654" y="4424605"/>
                  <a:pt x="3697795" y="4389970"/>
                  <a:pt x="3373045" y="4356948"/>
                </a:cubicBezTo>
                <a:cubicBezTo>
                  <a:pt x="3035412" y="4322686"/>
                  <a:pt x="2698456" y="4283047"/>
                  <a:pt x="2362173" y="4238021"/>
                </a:cubicBezTo>
                <a:cubicBezTo>
                  <a:pt x="1984692" y="4187868"/>
                  <a:pt x="1608364" y="4130142"/>
                  <a:pt x="1233177" y="4064845"/>
                </a:cubicBezTo>
                <a:cubicBezTo>
                  <a:pt x="842181" y="3996132"/>
                  <a:pt x="453758" y="3917644"/>
                  <a:pt x="68500" y="3825138"/>
                </a:cubicBezTo>
                <a:lnTo>
                  <a:pt x="0" y="3807783"/>
                </a:lnTo>
                <a:lnTo>
                  <a:pt x="0" y="3751294"/>
                </a:lnTo>
                <a:lnTo>
                  <a:pt x="72441" y="3770071"/>
                </a:lnTo>
                <a:cubicBezTo>
                  <a:pt x="247961" y="3812249"/>
                  <a:pt x="424164" y="3851509"/>
                  <a:pt x="600716" y="3888441"/>
                </a:cubicBezTo>
                <a:cubicBezTo>
                  <a:pt x="988279" y="3969255"/>
                  <a:pt x="1378133" y="4038153"/>
                  <a:pt x="1769512" y="4098609"/>
                </a:cubicBezTo>
                <a:cubicBezTo>
                  <a:pt x="2052426" y="4142185"/>
                  <a:pt x="2335725" y="4182282"/>
                  <a:pt x="2613554" y="4215551"/>
                </a:cubicBezTo>
                <a:cubicBezTo>
                  <a:pt x="2605544" y="4218158"/>
                  <a:pt x="2594611" y="4208102"/>
                  <a:pt x="2581134" y="4205620"/>
                </a:cubicBezTo>
                <a:cubicBezTo>
                  <a:pt x="2087178" y="4113668"/>
                  <a:pt x="1597684" y="4002775"/>
                  <a:pt x="1112635" y="3872923"/>
                </a:cubicBezTo>
                <a:cubicBezTo>
                  <a:pt x="880453" y="3810852"/>
                  <a:pt x="649713" y="3744374"/>
                  <a:pt x="420412" y="3673490"/>
                </a:cubicBezTo>
                <a:lnTo>
                  <a:pt x="0" y="3534573"/>
                </a:lnTo>
                <a:close/>
              </a:path>
            </a:pathLst>
          </a:custGeom>
        </p:spPr>
      </p:pic>
      <p:sp>
        <p:nvSpPr>
          <p:cNvPr id="3147" name="Rectangle 6">
            <a:extLst>
              <a:ext uri="{FF2B5EF4-FFF2-40B4-BE49-F238E27FC236}">
                <a16:creationId xmlns:a16="http://schemas.microsoft.com/office/drawing/2014/main" id="{3540989C-C7B8-473B-BF87-6F2DA6A900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656733" y="5463634"/>
            <a:ext cx="1371600" cy="27432"/>
          </a:xfrm>
          <a:custGeom>
            <a:avLst/>
            <a:gdLst>
              <a:gd name="connsiteX0" fmla="*/ 0 w 1371600"/>
              <a:gd name="connsiteY0" fmla="*/ 0 h 27432"/>
              <a:gd name="connsiteX1" fmla="*/ 713232 w 1371600"/>
              <a:gd name="connsiteY1" fmla="*/ 0 h 27432"/>
              <a:gd name="connsiteX2" fmla="*/ 1371600 w 1371600"/>
              <a:gd name="connsiteY2" fmla="*/ 0 h 27432"/>
              <a:gd name="connsiteX3" fmla="*/ 1371600 w 1371600"/>
              <a:gd name="connsiteY3" fmla="*/ 27432 h 27432"/>
              <a:gd name="connsiteX4" fmla="*/ 699516 w 1371600"/>
              <a:gd name="connsiteY4" fmla="*/ 27432 h 27432"/>
              <a:gd name="connsiteX5" fmla="*/ 0 w 1371600"/>
              <a:gd name="connsiteY5" fmla="*/ 27432 h 27432"/>
              <a:gd name="connsiteX6" fmla="*/ 0 w 1371600"/>
              <a:gd name="connsiteY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71600" h="27432" fill="none" extrusionOk="0">
                <a:moveTo>
                  <a:pt x="0" y="0"/>
                </a:moveTo>
                <a:cubicBezTo>
                  <a:pt x="196943" y="-1146"/>
                  <a:pt x="408267" y="-21226"/>
                  <a:pt x="713232" y="0"/>
                </a:cubicBezTo>
                <a:cubicBezTo>
                  <a:pt x="1018197" y="21226"/>
                  <a:pt x="1176465" y="-24520"/>
                  <a:pt x="1371600" y="0"/>
                </a:cubicBezTo>
                <a:cubicBezTo>
                  <a:pt x="1372004" y="8629"/>
                  <a:pt x="1371042" y="13798"/>
                  <a:pt x="1371600" y="27432"/>
                </a:cubicBezTo>
                <a:cubicBezTo>
                  <a:pt x="1106086" y="14473"/>
                  <a:pt x="951335" y="17231"/>
                  <a:pt x="699516" y="27432"/>
                </a:cubicBezTo>
                <a:cubicBezTo>
                  <a:pt x="447697" y="37633"/>
                  <a:pt x="283433" y="6518"/>
                  <a:pt x="0" y="27432"/>
                </a:cubicBezTo>
                <a:cubicBezTo>
                  <a:pt x="-583" y="21140"/>
                  <a:pt x="532" y="8001"/>
                  <a:pt x="0" y="0"/>
                </a:cubicBezTo>
                <a:close/>
              </a:path>
              <a:path w="1371600" h="27432" stroke="0" extrusionOk="0">
                <a:moveTo>
                  <a:pt x="0" y="0"/>
                </a:moveTo>
                <a:cubicBezTo>
                  <a:pt x="220136" y="-18051"/>
                  <a:pt x="430173" y="10591"/>
                  <a:pt x="672084" y="0"/>
                </a:cubicBezTo>
                <a:cubicBezTo>
                  <a:pt x="913995" y="-10591"/>
                  <a:pt x="1164723" y="30754"/>
                  <a:pt x="1371600" y="0"/>
                </a:cubicBezTo>
                <a:cubicBezTo>
                  <a:pt x="1372182" y="10360"/>
                  <a:pt x="1371123" y="21444"/>
                  <a:pt x="1371600" y="27432"/>
                </a:cubicBezTo>
                <a:cubicBezTo>
                  <a:pt x="1072365" y="46142"/>
                  <a:pt x="961528" y="35455"/>
                  <a:pt x="685800" y="27432"/>
                </a:cubicBezTo>
                <a:cubicBezTo>
                  <a:pt x="410072" y="19409"/>
                  <a:pt x="276398" y="11099"/>
                  <a:pt x="0" y="27432"/>
                </a:cubicBezTo>
                <a:cubicBezTo>
                  <a:pt x="1155" y="18353"/>
                  <a:pt x="-485" y="9869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56249" y="4777739"/>
            <a:ext cx="7759551" cy="1399223"/>
          </a:xfrm>
        </p:spPr>
        <p:txBody>
          <a:bodyPr anchor="ctr">
            <a:noAutofit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en-US" altLang="ko-KR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1-3</a:t>
            </a: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 </a:t>
            </a:r>
            <a:r>
              <a:rPr lang="en-US" altLang="ko-KR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</a:t>
            </a: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첫번째 문장</a:t>
            </a:r>
            <a:r>
              <a:rPr lang="en-US" altLang="ko-KR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): </a:t>
            </a: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에베소서 수신자의 과거의 상태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en-US" altLang="ko-KR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4-7</a:t>
            </a: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 </a:t>
            </a:r>
            <a:r>
              <a:rPr lang="en-US" altLang="ko-KR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</a:t>
            </a: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첫번째 문장</a:t>
            </a:r>
            <a:r>
              <a:rPr lang="en-US" altLang="ko-KR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): </a:t>
            </a: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하나님의 은혜로 그리스도 안에서 믿음으로 받는 구원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en-US" altLang="ko-KR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8-10</a:t>
            </a: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 </a:t>
            </a:r>
            <a:r>
              <a:rPr lang="en-US" altLang="ko-KR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</a:t>
            </a: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두번째 문장</a:t>
            </a:r>
            <a:r>
              <a:rPr lang="en-US" altLang="ko-KR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): </a:t>
            </a: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구원에 합당한 열매를 맺는 삶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11471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61" name="Rectangle 3160">
            <a:extLst>
              <a:ext uri="{FF2B5EF4-FFF2-40B4-BE49-F238E27FC236}">
                <a16:creationId xmlns:a16="http://schemas.microsoft.com/office/drawing/2014/main" id="{B1595A09-E336-4D1B-9B3A-06A2287A54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4777739"/>
            <a:ext cx="3418990" cy="1412119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en-US" altLang="ko-KR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11-22</a:t>
            </a:r>
            <a:r>
              <a:rPr lang="ko-KR" alt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새로운 인류</a:t>
            </a:r>
            <a:r>
              <a:rPr lang="en-US" altLang="ko-KR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, </a:t>
            </a:r>
            <a:r>
              <a:rPr lang="ko-KR" alt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교회의 정체성 </a:t>
            </a:r>
            <a:r>
              <a:rPr lang="en-US" altLang="ko-KR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(</a:t>
            </a:r>
            <a:r>
              <a:rPr lang="ko-KR" alt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수평적 화해</a:t>
            </a:r>
            <a:r>
              <a:rPr lang="en-US" altLang="ko-KR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)</a:t>
            </a:r>
            <a:endParaRPr lang="ko-KR" altLang="en-US" sz="4400" dirty="0"/>
          </a:p>
        </p:txBody>
      </p:sp>
      <p:pic>
        <p:nvPicPr>
          <p:cNvPr id="3157" name="Picture 3156" descr="계산 수식">
            <a:extLst>
              <a:ext uri="{FF2B5EF4-FFF2-40B4-BE49-F238E27FC236}">
                <a16:creationId xmlns:a16="http://schemas.microsoft.com/office/drawing/2014/main" id="{DA51A9CA-85C7-4481-0B99-893E3C64419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6212" b="27775"/>
          <a:stretch/>
        </p:blipFill>
        <p:spPr>
          <a:xfrm>
            <a:off x="20" y="10"/>
            <a:ext cx="12191980" cy="4558420"/>
          </a:xfrm>
          <a:custGeom>
            <a:avLst/>
            <a:gdLst/>
            <a:ahLst/>
            <a:cxnLst/>
            <a:rect l="l" t="t" r="r" b="b"/>
            <a:pathLst>
              <a:path w="12188952" h="4558430">
                <a:moveTo>
                  <a:pt x="6789701" y="4490221"/>
                </a:moveTo>
                <a:lnTo>
                  <a:pt x="6788702" y="4490299"/>
                </a:lnTo>
                <a:lnTo>
                  <a:pt x="6788476" y="4490833"/>
                </a:lnTo>
                <a:close/>
                <a:moveTo>
                  <a:pt x="0" y="0"/>
                </a:moveTo>
                <a:lnTo>
                  <a:pt x="12188952" y="0"/>
                </a:lnTo>
                <a:lnTo>
                  <a:pt x="12188952" y="3596895"/>
                </a:lnTo>
                <a:lnTo>
                  <a:pt x="12061096" y="3635026"/>
                </a:lnTo>
                <a:cubicBezTo>
                  <a:pt x="11933500" y="3671240"/>
                  <a:pt x="11805390" y="3705769"/>
                  <a:pt x="11676800" y="3738601"/>
                </a:cubicBezTo>
                <a:cubicBezTo>
                  <a:pt x="11262789" y="3846108"/>
                  <a:pt x="10845343" y="3939710"/>
                  <a:pt x="10425355" y="4022140"/>
                </a:cubicBezTo>
                <a:cubicBezTo>
                  <a:pt x="10092810" y="4087351"/>
                  <a:pt x="9759033" y="4145748"/>
                  <a:pt x="9424022" y="4197302"/>
                </a:cubicBezTo>
                <a:cubicBezTo>
                  <a:pt x="9102997" y="4246959"/>
                  <a:pt x="8781133" y="4291526"/>
                  <a:pt x="8458419" y="4331003"/>
                </a:cubicBezTo>
                <a:cubicBezTo>
                  <a:pt x="8211360" y="4361169"/>
                  <a:pt x="7963792" y="4386742"/>
                  <a:pt x="7715970" y="4410950"/>
                </a:cubicBezTo>
                <a:lnTo>
                  <a:pt x="6951716" y="4476730"/>
                </a:lnTo>
                <a:lnTo>
                  <a:pt x="6936303" y="4478801"/>
                </a:lnTo>
                <a:lnTo>
                  <a:pt x="6790448" y="4490162"/>
                </a:lnTo>
                <a:lnTo>
                  <a:pt x="6799941" y="4491982"/>
                </a:lnTo>
                <a:cubicBezTo>
                  <a:pt x="6811623" y="4492448"/>
                  <a:pt x="6823734" y="4490275"/>
                  <a:pt x="6835432" y="4490275"/>
                </a:cubicBezTo>
                <a:cubicBezTo>
                  <a:pt x="6851580" y="4490275"/>
                  <a:pt x="6867729" y="4487668"/>
                  <a:pt x="6884003" y="4487297"/>
                </a:cubicBezTo>
                <a:cubicBezTo>
                  <a:pt x="7115805" y="4481835"/>
                  <a:pt x="7347351" y="4469668"/>
                  <a:pt x="7578771" y="4454770"/>
                </a:cubicBezTo>
                <a:cubicBezTo>
                  <a:pt x="7927552" y="4432302"/>
                  <a:pt x="8276080" y="4404123"/>
                  <a:pt x="8623845" y="4367873"/>
                </a:cubicBezTo>
                <a:cubicBezTo>
                  <a:pt x="8909939" y="4338575"/>
                  <a:pt x="9195310" y="4303940"/>
                  <a:pt x="9479970" y="4263967"/>
                </a:cubicBezTo>
                <a:cubicBezTo>
                  <a:pt x="9864901" y="4209593"/>
                  <a:pt x="10248014" y="4144879"/>
                  <a:pt x="10629308" y="4069810"/>
                </a:cubicBezTo>
                <a:cubicBezTo>
                  <a:pt x="11090114" y="3978690"/>
                  <a:pt x="11546975" y="3871184"/>
                  <a:pt x="11998498" y="3743816"/>
                </a:cubicBezTo>
                <a:lnTo>
                  <a:pt x="12188952" y="3687715"/>
                </a:lnTo>
                <a:lnTo>
                  <a:pt x="12188952" y="3742439"/>
                </a:lnTo>
                <a:lnTo>
                  <a:pt x="11829257" y="3846853"/>
                </a:lnTo>
                <a:cubicBezTo>
                  <a:pt x="11534769" y="3926550"/>
                  <a:pt x="11238120" y="3997436"/>
                  <a:pt x="10939183" y="4061368"/>
                </a:cubicBezTo>
                <a:cubicBezTo>
                  <a:pt x="10622824" y="4129150"/>
                  <a:pt x="10304941" y="4189147"/>
                  <a:pt x="9985530" y="4241373"/>
                </a:cubicBezTo>
                <a:cubicBezTo>
                  <a:pt x="9720036" y="4284822"/>
                  <a:pt x="9453814" y="4323467"/>
                  <a:pt x="9186882" y="4357320"/>
                </a:cubicBezTo>
                <a:cubicBezTo>
                  <a:pt x="8984197" y="4382894"/>
                  <a:pt x="8781514" y="4406977"/>
                  <a:pt x="8578198" y="4426839"/>
                </a:cubicBezTo>
                <a:cubicBezTo>
                  <a:pt x="8340547" y="4449559"/>
                  <a:pt x="8102644" y="4471034"/>
                  <a:pt x="7864358" y="4488290"/>
                </a:cubicBezTo>
                <a:cubicBezTo>
                  <a:pt x="7554994" y="4510634"/>
                  <a:pt x="7245502" y="4528512"/>
                  <a:pt x="6935502" y="4539684"/>
                </a:cubicBezTo>
                <a:cubicBezTo>
                  <a:pt x="6782917" y="4545147"/>
                  <a:pt x="6630334" y="4548995"/>
                  <a:pt x="6477750" y="4553587"/>
                </a:cubicBezTo>
                <a:cubicBezTo>
                  <a:pt x="6439195" y="4551503"/>
                  <a:pt x="6400529" y="4553128"/>
                  <a:pt x="6362294" y="4558430"/>
                </a:cubicBezTo>
                <a:lnTo>
                  <a:pt x="6057129" y="4558430"/>
                </a:lnTo>
                <a:lnTo>
                  <a:pt x="5977784" y="4553836"/>
                </a:lnTo>
                <a:cubicBezTo>
                  <a:pt x="5740261" y="4541423"/>
                  <a:pt x="5502739" y="4527644"/>
                  <a:pt x="5265087" y="4517587"/>
                </a:cubicBezTo>
                <a:cubicBezTo>
                  <a:pt x="4958267" y="4505171"/>
                  <a:pt x="4651826" y="4484691"/>
                  <a:pt x="4346277" y="4455517"/>
                </a:cubicBezTo>
                <a:cubicBezTo>
                  <a:pt x="4021654" y="4424605"/>
                  <a:pt x="3697795" y="4389970"/>
                  <a:pt x="3373045" y="4356948"/>
                </a:cubicBezTo>
                <a:cubicBezTo>
                  <a:pt x="3035412" y="4322686"/>
                  <a:pt x="2698456" y="4283047"/>
                  <a:pt x="2362173" y="4238021"/>
                </a:cubicBezTo>
                <a:cubicBezTo>
                  <a:pt x="1984692" y="4187868"/>
                  <a:pt x="1608364" y="4130142"/>
                  <a:pt x="1233177" y="4064845"/>
                </a:cubicBezTo>
                <a:cubicBezTo>
                  <a:pt x="842181" y="3996132"/>
                  <a:pt x="453758" y="3917644"/>
                  <a:pt x="68500" y="3825138"/>
                </a:cubicBezTo>
                <a:lnTo>
                  <a:pt x="0" y="3807783"/>
                </a:lnTo>
                <a:lnTo>
                  <a:pt x="0" y="3751294"/>
                </a:lnTo>
                <a:lnTo>
                  <a:pt x="72441" y="3770071"/>
                </a:lnTo>
                <a:cubicBezTo>
                  <a:pt x="247961" y="3812249"/>
                  <a:pt x="424164" y="3851509"/>
                  <a:pt x="600716" y="3888441"/>
                </a:cubicBezTo>
                <a:cubicBezTo>
                  <a:pt x="988279" y="3969255"/>
                  <a:pt x="1378133" y="4038153"/>
                  <a:pt x="1769512" y="4098609"/>
                </a:cubicBezTo>
                <a:cubicBezTo>
                  <a:pt x="2052426" y="4142185"/>
                  <a:pt x="2335725" y="4182282"/>
                  <a:pt x="2613554" y="4215551"/>
                </a:cubicBezTo>
                <a:cubicBezTo>
                  <a:pt x="2605544" y="4218158"/>
                  <a:pt x="2594611" y="4208102"/>
                  <a:pt x="2581134" y="4205620"/>
                </a:cubicBezTo>
                <a:cubicBezTo>
                  <a:pt x="2087178" y="4113668"/>
                  <a:pt x="1597684" y="4002775"/>
                  <a:pt x="1112635" y="3872923"/>
                </a:cubicBezTo>
                <a:cubicBezTo>
                  <a:pt x="880453" y="3810852"/>
                  <a:pt x="649713" y="3744374"/>
                  <a:pt x="420412" y="3673490"/>
                </a:cubicBezTo>
                <a:lnTo>
                  <a:pt x="0" y="3534573"/>
                </a:lnTo>
                <a:close/>
              </a:path>
            </a:pathLst>
          </a:custGeom>
        </p:spPr>
      </p:pic>
      <p:sp>
        <p:nvSpPr>
          <p:cNvPr id="3163" name="Rectangle 6">
            <a:extLst>
              <a:ext uri="{FF2B5EF4-FFF2-40B4-BE49-F238E27FC236}">
                <a16:creationId xmlns:a16="http://schemas.microsoft.com/office/drawing/2014/main" id="{3540989C-C7B8-473B-BF87-6F2DA6A900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656733" y="5463634"/>
            <a:ext cx="1371600" cy="27432"/>
          </a:xfrm>
          <a:custGeom>
            <a:avLst/>
            <a:gdLst>
              <a:gd name="connsiteX0" fmla="*/ 0 w 1371600"/>
              <a:gd name="connsiteY0" fmla="*/ 0 h 27432"/>
              <a:gd name="connsiteX1" fmla="*/ 713232 w 1371600"/>
              <a:gd name="connsiteY1" fmla="*/ 0 h 27432"/>
              <a:gd name="connsiteX2" fmla="*/ 1371600 w 1371600"/>
              <a:gd name="connsiteY2" fmla="*/ 0 h 27432"/>
              <a:gd name="connsiteX3" fmla="*/ 1371600 w 1371600"/>
              <a:gd name="connsiteY3" fmla="*/ 27432 h 27432"/>
              <a:gd name="connsiteX4" fmla="*/ 699516 w 1371600"/>
              <a:gd name="connsiteY4" fmla="*/ 27432 h 27432"/>
              <a:gd name="connsiteX5" fmla="*/ 0 w 1371600"/>
              <a:gd name="connsiteY5" fmla="*/ 27432 h 27432"/>
              <a:gd name="connsiteX6" fmla="*/ 0 w 1371600"/>
              <a:gd name="connsiteY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71600" h="27432" fill="none" extrusionOk="0">
                <a:moveTo>
                  <a:pt x="0" y="0"/>
                </a:moveTo>
                <a:cubicBezTo>
                  <a:pt x="196943" y="-1146"/>
                  <a:pt x="408267" y="-21226"/>
                  <a:pt x="713232" y="0"/>
                </a:cubicBezTo>
                <a:cubicBezTo>
                  <a:pt x="1018197" y="21226"/>
                  <a:pt x="1176465" y="-24520"/>
                  <a:pt x="1371600" y="0"/>
                </a:cubicBezTo>
                <a:cubicBezTo>
                  <a:pt x="1372004" y="8629"/>
                  <a:pt x="1371042" y="13798"/>
                  <a:pt x="1371600" y="27432"/>
                </a:cubicBezTo>
                <a:cubicBezTo>
                  <a:pt x="1106086" y="14473"/>
                  <a:pt x="951335" y="17231"/>
                  <a:pt x="699516" y="27432"/>
                </a:cubicBezTo>
                <a:cubicBezTo>
                  <a:pt x="447697" y="37633"/>
                  <a:pt x="283433" y="6518"/>
                  <a:pt x="0" y="27432"/>
                </a:cubicBezTo>
                <a:cubicBezTo>
                  <a:pt x="-583" y="21140"/>
                  <a:pt x="532" y="8001"/>
                  <a:pt x="0" y="0"/>
                </a:cubicBezTo>
                <a:close/>
              </a:path>
              <a:path w="1371600" h="27432" stroke="0" extrusionOk="0">
                <a:moveTo>
                  <a:pt x="0" y="0"/>
                </a:moveTo>
                <a:cubicBezTo>
                  <a:pt x="220136" y="-18051"/>
                  <a:pt x="430173" y="10591"/>
                  <a:pt x="672084" y="0"/>
                </a:cubicBezTo>
                <a:cubicBezTo>
                  <a:pt x="913995" y="-10591"/>
                  <a:pt x="1164723" y="30754"/>
                  <a:pt x="1371600" y="0"/>
                </a:cubicBezTo>
                <a:cubicBezTo>
                  <a:pt x="1372182" y="10360"/>
                  <a:pt x="1371123" y="21444"/>
                  <a:pt x="1371600" y="27432"/>
                </a:cubicBezTo>
                <a:cubicBezTo>
                  <a:pt x="1072365" y="46142"/>
                  <a:pt x="961528" y="35455"/>
                  <a:pt x="685800" y="27432"/>
                </a:cubicBezTo>
                <a:cubicBezTo>
                  <a:pt x="410072" y="19409"/>
                  <a:pt x="276398" y="11099"/>
                  <a:pt x="0" y="27432"/>
                </a:cubicBezTo>
                <a:cubicBezTo>
                  <a:pt x="1155" y="18353"/>
                  <a:pt x="-485" y="9869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00218" y="4997047"/>
            <a:ext cx="8047586" cy="1399223"/>
          </a:xfrm>
        </p:spPr>
        <p:txBody>
          <a:bodyPr anchor="ctr">
            <a:noAutofit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en-US" altLang="ko-KR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11-13</a:t>
            </a: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 </a:t>
            </a:r>
            <a:r>
              <a:rPr lang="en-US" altLang="ko-KR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(1st &amp; 2nd </a:t>
            </a: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문장</a:t>
            </a:r>
            <a:r>
              <a:rPr lang="en-US" altLang="ko-KR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): </a:t>
            </a: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하나님께서 함께하지 않는 사람이 가지는 어려움</a:t>
            </a:r>
          </a:p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en-US" altLang="ko-KR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14-18</a:t>
            </a: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 </a:t>
            </a:r>
            <a:r>
              <a:rPr lang="en-US" altLang="ko-KR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(3rd &amp; 4th </a:t>
            </a: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문장</a:t>
            </a:r>
            <a:r>
              <a:rPr lang="en-US" altLang="ko-KR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): </a:t>
            </a: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 어려움에 대한 하나님의 응답</a:t>
            </a:r>
          </a:p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en-US" altLang="ko-KR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19-22</a:t>
            </a: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 </a:t>
            </a:r>
            <a:r>
              <a:rPr lang="en-US" altLang="ko-KR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(5th </a:t>
            </a: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문장</a:t>
            </a:r>
            <a:r>
              <a:rPr lang="en-US" altLang="ko-KR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): </a:t>
            </a: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하나님의 응답이 미치는 사람에 대한 적용</a:t>
            </a:r>
          </a:p>
          <a:p>
            <a:pPr marL="0" indent="0" latinLnBrk="0">
              <a:spcBef>
                <a:spcPts val="0"/>
              </a:spcBef>
              <a:spcAft>
                <a:spcPts val="600"/>
              </a:spcAft>
              <a:buNone/>
            </a:pP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70074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60" name="Rectangle 3159">
            <a:extLst>
              <a:ext uri="{FF2B5EF4-FFF2-40B4-BE49-F238E27FC236}">
                <a16:creationId xmlns:a16="http://schemas.microsoft.com/office/drawing/2014/main" id="{F95DC6D5-A7B0-4D09-A7A5-62869A0D2C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149" name="Picture 3148" descr="빨간색 리본을 단 열려 있는 흰색 선물 상자">
            <a:extLst>
              <a:ext uri="{FF2B5EF4-FFF2-40B4-BE49-F238E27FC236}">
                <a16:creationId xmlns:a16="http://schemas.microsoft.com/office/drawing/2014/main" id="{C4E770E2-253A-85A8-5BE8-F24A65E57AD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</a:blip>
          <a:srcRect t="1745" b="23255"/>
          <a:stretch/>
        </p:blipFill>
        <p:spPr>
          <a:xfrm>
            <a:off x="20" y="10"/>
            <a:ext cx="12191979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152" y="847082"/>
            <a:ext cx="4977254" cy="5123950"/>
          </a:xfrm>
        </p:spPr>
        <p:txBody>
          <a:bodyPr anchor="t">
            <a:normAutofit/>
          </a:bodyPr>
          <a:lstStyle/>
          <a:p>
            <a:r>
              <a:rPr lang="en-US" altLang="ko-KR" sz="6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1-10</a:t>
            </a:r>
            <a:r>
              <a:rPr lang="ko-KR" altLang="en-US" sz="6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6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6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구원</a:t>
            </a:r>
            <a:r>
              <a:rPr lang="en-US" altLang="ko-KR" sz="6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, </a:t>
            </a:r>
            <a:r>
              <a:rPr lang="ko-KR" altLang="en-US" sz="6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하나님의 선물 </a:t>
            </a:r>
            <a:r>
              <a:rPr lang="en-US" altLang="ko-KR" sz="6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(</a:t>
            </a:r>
            <a:r>
              <a:rPr lang="ko-KR" altLang="en-US" sz="6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수직적 화해</a:t>
            </a:r>
            <a:r>
              <a:rPr lang="en-US" altLang="ko-KR" sz="6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)</a:t>
            </a:r>
            <a:endParaRPr lang="ko-KR" altLang="en-US" sz="6100" dirty="0"/>
          </a:p>
        </p:txBody>
      </p:sp>
      <p:sp>
        <p:nvSpPr>
          <p:cNvPr id="3162" name="sketchy rectangle">
            <a:extLst>
              <a:ext uri="{FF2B5EF4-FFF2-40B4-BE49-F238E27FC236}">
                <a16:creationId xmlns:a16="http://schemas.microsoft.com/office/drawing/2014/main" id="{E72C4BCF-DD12-4745-97A9-F340887E1F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70453" y="563667"/>
            <a:ext cx="6570918" cy="5579082"/>
          </a:xfrm>
          <a:custGeom>
            <a:avLst/>
            <a:gdLst>
              <a:gd name="connsiteX0" fmla="*/ 0 w 6570918"/>
              <a:gd name="connsiteY0" fmla="*/ 0 h 5579082"/>
              <a:gd name="connsiteX1" fmla="*/ 525673 w 6570918"/>
              <a:gd name="connsiteY1" fmla="*/ 0 h 5579082"/>
              <a:gd name="connsiteX2" fmla="*/ 1182765 w 6570918"/>
              <a:gd name="connsiteY2" fmla="*/ 0 h 5579082"/>
              <a:gd name="connsiteX3" fmla="*/ 1905566 w 6570918"/>
              <a:gd name="connsiteY3" fmla="*/ 0 h 5579082"/>
              <a:gd name="connsiteX4" fmla="*/ 2365530 w 6570918"/>
              <a:gd name="connsiteY4" fmla="*/ 0 h 5579082"/>
              <a:gd name="connsiteX5" fmla="*/ 2825495 w 6570918"/>
              <a:gd name="connsiteY5" fmla="*/ 0 h 5579082"/>
              <a:gd name="connsiteX6" fmla="*/ 3614005 w 6570918"/>
              <a:gd name="connsiteY6" fmla="*/ 0 h 5579082"/>
              <a:gd name="connsiteX7" fmla="*/ 4271097 w 6570918"/>
              <a:gd name="connsiteY7" fmla="*/ 0 h 5579082"/>
              <a:gd name="connsiteX8" fmla="*/ 4731061 w 6570918"/>
              <a:gd name="connsiteY8" fmla="*/ 0 h 5579082"/>
              <a:gd name="connsiteX9" fmla="*/ 5388153 w 6570918"/>
              <a:gd name="connsiteY9" fmla="*/ 0 h 5579082"/>
              <a:gd name="connsiteX10" fmla="*/ 6570918 w 6570918"/>
              <a:gd name="connsiteY10" fmla="*/ 0 h 5579082"/>
              <a:gd name="connsiteX11" fmla="*/ 6570918 w 6570918"/>
              <a:gd name="connsiteY11" fmla="*/ 641594 h 5579082"/>
              <a:gd name="connsiteX12" fmla="*/ 6570918 w 6570918"/>
              <a:gd name="connsiteY12" fmla="*/ 1338980 h 5579082"/>
              <a:gd name="connsiteX13" fmla="*/ 6570918 w 6570918"/>
              <a:gd name="connsiteY13" fmla="*/ 1868992 h 5579082"/>
              <a:gd name="connsiteX14" fmla="*/ 6570918 w 6570918"/>
              <a:gd name="connsiteY14" fmla="*/ 2677959 h 5579082"/>
              <a:gd name="connsiteX15" fmla="*/ 6570918 w 6570918"/>
              <a:gd name="connsiteY15" fmla="*/ 3375345 h 5579082"/>
              <a:gd name="connsiteX16" fmla="*/ 6570918 w 6570918"/>
              <a:gd name="connsiteY16" fmla="*/ 4184312 h 5579082"/>
              <a:gd name="connsiteX17" fmla="*/ 6570918 w 6570918"/>
              <a:gd name="connsiteY17" fmla="*/ 4825906 h 5579082"/>
              <a:gd name="connsiteX18" fmla="*/ 6570918 w 6570918"/>
              <a:gd name="connsiteY18" fmla="*/ 5579082 h 5579082"/>
              <a:gd name="connsiteX19" fmla="*/ 5913826 w 6570918"/>
              <a:gd name="connsiteY19" fmla="*/ 5579082 h 5579082"/>
              <a:gd name="connsiteX20" fmla="*/ 5256734 w 6570918"/>
              <a:gd name="connsiteY20" fmla="*/ 5579082 h 5579082"/>
              <a:gd name="connsiteX21" fmla="*/ 4796770 w 6570918"/>
              <a:gd name="connsiteY21" fmla="*/ 5579082 h 5579082"/>
              <a:gd name="connsiteX22" fmla="*/ 4139678 w 6570918"/>
              <a:gd name="connsiteY22" fmla="*/ 5579082 h 5579082"/>
              <a:gd name="connsiteX23" fmla="*/ 3548296 w 6570918"/>
              <a:gd name="connsiteY23" fmla="*/ 5579082 h 5579082"/>
              <a:gd name="connsiteX24" fmla="*/ 2956913 w 6570918"/>
              <a:gd name="connsiteY24" fmla="*/ 5579082 h 5579082"/>
              <a:gd name="connsiteX25" fmla="*/ 2365530 w 6570918"/>
              <a:gd name="connsiteY25" fmla="*/ 5579082 h 5579082"/>
              <a:gd name="connsiteX26" fmla="*/ 1774148 w 6570918"/>
              <a:gd name="connsiteY26" fmla="*/ 5579082 h 5579082"/>
              <a:gd name="connsiteX27" fmla="*/ 1051347 w 6570918"/>
              <a:gd name="connsiteY27" fmla="*/ 5579082 h 5579082"/>
              <a:gd name="connsiteX28" fmla="*/ 0 w 6570918"/>
              <a:gd name="connsiteY28" fmla="*/ 5579082 h 5579082"/>
              <a:gd name="connsiteX29" fmla="*/ 0 w 6570918"/>
              <a:gd name="connsiteY29" fmla="*/ 5049069 h 5579082"/>
              <a:gd name="connsiteX30" fmla="*/ 0 w 6570918"/>
              <a:gd name="connsiteY30" fmla="*/ 4407475 h 5579082"/>
              <a:gd name="connsiteX31" fmla="*/ 0 w 6570918"/>
              <a:gd name="connsiteY31" fmla="*/ 3654299 h 5579082"/>
              <a:gd name="connsiteX32" fmla="*/ 0 w 6570918"/>
              <a:gd name="connsiteY32" fmla="*/ 2845332 h 5579082"/>
              <a:gd name="connsiteX33" fmla="*/ 0 w 6570918"/>
              <a:gd name="connsiteY33" fmla="*/ 2315319 h 5579082"/>
              <a:gd name="connsiteX34" fmla="*/ 0 w 6570918"/>
              <a:gd name="connsiteY34" fmla="*/ 1785306 h 5579082"/>
              <a:gd name="connsiteX35" fmla="*/ 0 w 6570918"/>
              <a:gd name="connsiteY35" fmla="*/ 976339 h 5579082"/>
              <a:gd name="connsiteX36" fmla="*/ 0 w 6570918"/>
              <a:gd name="connsiteY36" fmla="*/ 0 h 55790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6570918" h="5579082" fill="none" extrusionOk="0">
                <a:moveTo>
                  <a:pt x="0" y="0"/>
                </a:moveTo>
                <a:cubicBezTo>
                  <a:pt x="243958" y="-12943"/>
                  <a:pt x="320490" y="5069"/>
                  <a:pt x="525673" y="0"/>
                </a:cubicBezTo>
                <a:cubicBezTo>
                  <a:pt x="730856" y="-5069"/>
                  <a:pt x="894885" y="-31124"/>
                  <a:pt x="1182765" y="0"/>
                </a:cubicBezTo>
                <a:cubicBezTo>
                  <a:pt x="1470645" y="31124"/>
                  <a:pt x="1749273" y="-34665"/>
                  <a:pt x="1905566" y="0"/>
                </a:cubicBezTo>
                <a:cubicBezTo>
                  <a:pt x="2061859" y="34665"/>
                  <a:pt x="2197988" y="-9109"/>
                  <a:pt x="2365530" y="0"/>
                </a:cubicBezTo>
                <a:cubicBezTo>
                  <a:pt x="2533072" y="9109"/>
                  <a:pt x="2717818" y="14270"/>
                  <a:pt x="2825495" y="0"/>
                </a:cubicBezTo>
                <a:cubicBezTo>
                  <a:pt x="2933173" y="-14270"/>
                  <a:pt x="3325797" y="34931"/>
                  <a:pt x="3614005" y="0"/>
                </a:cubicBezTo>
                <a:cubicBezTo>
                  <a:pt x="3902213" y="-34931"/>
                  <a:pt x="4022668" y="20046"/>
                  <a:pt x="4271097" y="0"/>
                </a:cubicBezTo>
                <a:cubicBezTo>
                  <a:pt x="4519526" y="-20046"/>
                  <a:pt x="4513512" y="-11694"/>
                  <a:pt x="4731061" y="0"/>
                </a:cubicBezTo>
                <a:cubicBezTo>
                  <a:pt x="4948610" y="11694"/>
                  <a:pt x="5198372" y="9165"/>
                  <a:pt x="5388153" y="0"/>
                </a:cubicBezTo>
                <a:cubicBezTo>
                  <a:pt x="5577934" y="-9165"/>
                  <a:pt x="6151380" y="40199"/>
                  <a:pt x="6570918" y="0"/>
                </a:cubicBezTo>
                <a:cubicBezTo>
                  <a:pt x="6551036" y="203561"/>
                  <a:pt x="6580818" y="383315"/>
                  <a:pt x="6570918" y="641594"/>
                </a:cubicBezTo>
                <a:cubicBezTo>
                  <a:pt x="6561018" y="899873"/>
                  <a:pt x="6567176" y="1128287"/>
                  <a:pt x="6570918" y="1338980"/>
                </a:cubicBezTo>
                <a:cubicBezTo>
                  <a:pt x="6574660" y="1549673"/>
                  <a:pt x="6585356" y="1654385"/>
                  <a:pt x="6570918" y="1868992"/>
                </a:cubicBezTo>
                <a:cubicBezTo>
                  <a:pt x="6556480" y="2083599"/>
                  <a:pt x="6556432" y="2483858"/>
                  <a:pt x="6570918" y="2677959"/>
                </a:cubicBezTo>
                <a:cubicBezTo>
                  <a:pt x="6585404" y="2872060"/>
                  <a:pt x="6594779" y="3123863"/>
                  <a:pt x="6570918" y="3375345"/>
                </a:cubicBezTo>
                <a:cubicBezTo>
                  <a:pt x="6547057" y="3626827"/>
                  <a:pt x="6570936" y="3958160"/>
                  <a:pt x="6570918" y="4184312"/>
                </a:cubicBezTo>
                <a:cubicBezTo>
                  <a:pt x="6570900" y="4410464"/>
                  <a:pt x="6547287" y="4544723"/>
                  <a:pt x="6570918" y="4825906"/>
                </a:cubicBezTo>
                <a:cubicBezTo>
                  <a:pt x="6594549" y="5107089"/>
                  <a:pt x="6602036" y="5410476"/>
                  <a:pt x="6570918" y="5579082"/>
                </a:cubicBezTo>
                <a:cubicBezTo>
                  <a:pt x="6298110" y="5570936"/>
                  <a:pt x="6115328" y="5586054"/>
                  <a:pt x="5913826" y="5579082"/>
                </a:cubicBezTo>
                <a:cubicBezTo>
                  <a:pt x="5712324" y="5572110"/>
                  <a:pt x="5388485" y="5595536"/>
                  <a:pt x="5256734" y="5579082"/>
                </a:cubicBezTo>
                <a:cubicBezTo>
                  <a:pt x="5124983" y="5562628"/>
                  <a:pt x="4935790" y="5558095"/>
                  <a:pt x="4796770" y="5579082"/>
                </a:cubicBezTo>
                <a:cubicBezTo>
                  <a:pt x="4657750" y="5600069"/>
                  <a:pt x="4406133" y="5565422"/>
                  <a:pt x="4139678" y="5579082"/>
                </a:cubicBezTo>
                <a:cubicBezTo>
                  <a:pt x="3873223" y="5592742"/>
                  <a:pt x="3680595" y="5550657"/>
                  <a:pt x="3548296" y="5579082"/>
                </a:cubicBezTo>
                <a:cubicBezTo>
                  <a:pt x="3415997" y="5607507"/>
                  <a:pt x="3154943" y="5582453"/>
                  <a:pt x="2956913" y="5579082"/>
                </a:cubicBezTo>
                <a:cubicBezTo>
                  <a:pt x="2758883" y="5575711"/>
                  <a:pt x="2616161" y="5608318"/>
                  <a:pt x="2365530" y="5579082"/>
                </a:cubicBezTo>
                <a:cubicBezTo>
                  <a:pt x="2114899" y="5549846"/>
                  <a:pt x="2015415" y="5589111"/>
                  <a:pt x="1774148" y="5579082"/>
                </a:cubicBezTo>
                <a:cubicBezTo>
                  <a:pt x="1532881" y="5569053"/>
                  <a:pt x="1276772" y="5614025"/>
                  <a:pt x="1051347" y="5579082"/>
                </a:cubicBezTo>
                <a:cubicBezTo>
                  <a:pt x="825922" y="5544139"/>
                  <a:pt x="317006" y="5579887"/>
                  <a:pt x="0" y="5579082"/>
                </a:cubicBezTo>
                <a:cubicBezTo>
                  <a:pt x="647" y="5359793"/>
                  <a:pt x="-19331" y="5263540"/>
                  <a:pt x="0" y="5049069"/>
                </a:cubicBezTo>
                <a:cubicBezTo>
                  <a:pt x="19331" y="4834598"/>
                  <a:pt x="-28451" y="4599178"/>
                  <a:pt x="0" y="4407475"/>
                </a:cubicBezTo>
                <a:cubicBezTo>
                  <a:pt x="28451" y="4215772"/>
                  <a:pt x="-6879" y="3851595"/>
                  <a:pt x="0" y="3654299"/>
                </a:cubicBezTo>
                <a:cubicBezTo>
                  <a:pt x="6879" y="3457003"/>
                  <a:pt x="-13361" y="3153430"/>
                  <a:pt x="0" y="2845332"/>
                </a:cubicBezTo>
                <a:cubicBezTo>
                  <a:pt x="13361" y="2537234"/>
                  <a:pt x="-16264" y="2440224"/>
                  <a:pt x="0" y="2315319"/>
                </a:cubicBezTo>
                <a:cubicBezTo>
                  <a:pt x="16264" y="2190414"/>
                  <a:pt x="-4326" y="1972406"/>
                  <a:pt x="0" y="1785306"/>
                </a:cubicBezTo>
                <a:cubicBezTo>
                  <a:pt x="4326" y="1598206"/>
                  <a:pt x="36209" y="1149228"/>
                  <a:pt x="0" y="976339"/>
                </a:cubicBezTo>
                <a:cubicBezTo>
                  <a:pt x="-36209" y="803450"/>
                  <a:pt x="-26312" y="313518"/>
                  <a:pt x="0" y="0"/>
                </a:cubicBezTo>
                <a:close/>
              </a:path>
              <a:path w="6570918" h="5579082" stroke="0" extrusionOk="0">
                <a:moveTo>
                  <a:pt x="0" y="0"/>
                </a:moveTo>
                <a:cubicBezTo>
                  <a:pt x="278313" y="27288"/>
                  <a:pt x="431280" y="2299"/>
                  <a:pt x="591383" y="0"/>
                </a:cubicBezTo>
                <a:cubicBezTo>
                  <a:pt x="751486" y="-2299"/>
                  <a:pt x="864229" y="-10501"/>
                  <a:pt x="1051347" y="0"/>
                </a:cubicBezTo>
                <a:cubicBezTo>
                  <a:pt x="1238465" y="10501"/>
                  <a:pt x="1656622" y="-8810"/>
                  <a:pt x="1839857" y="0"/>
                </a:cubicBezTo>
                <a:cubicBezTo>
                  <a:pt x="2023092" y="8810"/>
                  <a:pt x="2169087" y="15350"/>
                  <a:pt x="2431240" y="0"/>
                </a:cubicBezTo>
                <a:cubicBezTo>
                  <a:pt x="2693393" y="-15350"/>
                  <a:pt x="2900257" y="27267"/>
                  <a:pt x="3022622" y="0"/>
                </a:cubicBezTo>
                <a:cubicBezTo>
                  <a:pt x="3144987" y="-27267"/>
                  <a:pt x="3447181" y="14689"/>
                  <a:pt x="3811132" y="0"/>
                </a:cubicBezTo>
                <a:cubicBezTo>
                  <a:pt x="4175083" y="-14689"/>
                  <a:pt x="4141184" y="1416"/>
                  <a:pt x="4336806" y="0"/>
                </a:cubicBezTo>
                <a:cubicBezTo>
                  <a:pt x="4532428" y="-1416"/>
                  <a:pt x="4953156" y="21134"/>
                  <a:pt x="5125316" y="0"/>
                </a:cubicBezTo>
                <a:cubicBezTo>
                  <a:pt x="5297476" y="-21134"/>
                  <a:pt x="5588322" y="-4504"/>
                  <a:pt x="5913826" y="0"/>
                </a:cubicBezTo>
                <a:cubicBezTo>
                  <a:pt x="6239330" y="4504"/>
                  <a:pt x="6420523" y="-5260"/>
                  <a:pt x="6570918" y="0"/>
                </a:cubicBezTo>
                <a:cubicBezTo>
                  <a:pt x="6591445" y="372376"/>
                  <a:pt x="6574842" y="632430"/>
                  <a:pt x="6570918" y="808967"/>
                </a:cubicBezTo>
                <a:cubicBezTo>
                  <a:pt x="6566994" y="985504"/>
                  <a:pt x="6590171" y="1307889"/>
                  <a:pt x="6570918" y="1562143"/>
                </a:cubicBezTo>
                <a:cubicBezTo>
                  <a:pt x="6551665" y="1816397"/>
                  <a:pt x="6555438" y="1963128"/>
                  <a:pt x="6570918" y="2092156"/>
                </a:cubicBezTo>
                <a:cubicBezTo>
                  <a:pt x="6586398" y="2221184"/>
                  <a:pt x="6566210" y="2620933"/>
                  <a:pt x="6570918" y="2789541"/>
                </a:cubicBezTo>
                <a:cubicBezTo>
                  <a:pt x="6575626" y="2958149"/>
                  <a:pt x="6544837" y="3183433"/>
                  <a:pt x="6570918" y="3486926"/>
                </a:cubicBezTo>
                <a:cubicBezTo>
                  <a:pt x="6596999" y="3790419"/>
                  <a:pt x="6605308" y="3845885"/>
                  <a:pt x="6570918" y="4184312"/>
                </a:cubicBezTo>
                <a:cubicBezTo>
                  <a:pt x="6536528" y="4522739"/>
                  <a:pt x="6608082" y="4624099"/>
                  <a:pt x="6570918" y="4937488"/>
                </a:cubicBezTo>
                <a:cubicBezTo>
                  <a:pt x="6533754" y="5250877"/>
                  <a:pt x="6586964" y="5431073"/>
                  <a:pt x="6570918" y="5579082"/>
                </a:cubicBezTo>
                <a:cubicBezTo>
                  <a:pt x="6289892" y="5586213"/>
                  <a:pt x="6205354" y="5547724"/>
                  <a:pt x="5848117" y="5579082"/>
                </a:cubicBezTo>
                <a:cubicBezTo>
                  <a:pt x="5490880" y="5610440"/>
                  <a:pt x="5430172" y="5600685"/>
                  <a:pt x="5322444" y="5579082"/>
                </a:cubicBezTo>
                <a:cubicBezTo>
                  <a:pt x="5214716" y="5557479"/>
                  <a:pt x="4791298" y="5604209"/>
                  <a:pt x="4533933" y="5579082"/>
                </a:cubicBezTo>
                <a:cubicBezTo>
                  <a:pt x="4276568" y="5553955"/>
                  <a:pt x="4194834" y="5592381"/>
                  <a:pt x="3876842" y="5579082"/>
                </a:cubicBezTo>
                <a:cubicBezTo>
                  <a:pt x="3558850" y="5565783"/>
                  <a:pt x="3592122" y="5581860"/>
                  <a:pt x="3351168" y="5579082"/>
                </a:cubicBezTo>
                <a:cubicBezTo>
                  <a:pt x="3110214" y="5576304"/>
                  <a:pt x="2934023" y="5584193"/>
                  <a:pt x="2694076" y="5579082"/>
                </a:cubicBezTo>
                <a:cubicBezTo>
                  <a:pt x="2454129" y="5573971"/>
                  <a:pt x="2428702" y="5591803"/>
                  <a:pt x="2234112" y="5579082"/>
                </a:cubicBezTo>
                <a:cubicBezTo>
                  <a:pt x="2039522" y="5566361"/>
                  <a:pt x="1981009" y="5601189"/>
                  <a:pt x="1774148" y="5579082"/>
                </a:cubicBezTo>
                <a:cubicBezTo>
                  <a:pt x="1567287" y="5556975"/>
                  <a:pt x="1275481" y="5606317"/>
                  <a:pt x="1117056" y="5579082"/>
                </a:cubicBezTo>
                <a:cubicBezTo>
                  <a:pt x="958631" y="5551847"/>
                  <a:pt x="755477" y="5572254"/>
                  <a:pt x="591383" y="5579082"/>
                </a:cubicBezTo>
                <a:cubicBezTo>
                  <a:pt x="427289" y="5585910"/>
                  <a:pt x="187330" y="5591515"/>
                  <a:pt x="0" y="5579082"/>
                </a:cubicBezTo>
                <a:cubicBezTo>
                  <a:pt x="-26479" y="5461734"/>
                  <a:pt x="-8007" y="5136203"/>
                  <a:pt x="0" y="4993278"/>
                </a:cubicBezTo>
                <a:cubicBezTo>
                  <a:pt x="8007" y="4850353"/>
                  <a:pt x="-866" y="4711104"/>
                  <a:pt x="0" y="4463266"/>
                </a:cubicBezTo>
                <a:cubicBezTo>
                  <a:pt x="866" y="4215428"/>
                  <a:pt x="32773" y="4051281"/>
                  <a:pt x="0" y="3710090"/>
                </a:cubicBezTo>
                <a:cubicBezTo>
                  <a:pt x="-32773" y="3368899"/>
                  <a:pt x="-4467" y="3247332"/>
                  <a:pt x="0" y="3124286"/>
                </a:cubicBezTo>
                <a:cubicBezTo>
                  <a:pt x="4467" y="3001240"/>
                  <a:pt x="-19954" y="2606861"/>
                  <a:pt x="0" y="2371110"/>
                </a:cubicBezTo>
                <a:cubicBezTo>
                  <a:pt x="19954" y="2135359"/>
                  <a:pt x="32823" y="1730214"/>
                  <a:pt x="0" y="1562143"/>
                </a:cubicBezTo>
                <a:cubicBezTo>
                  <a:pt x="-32823" y="1394072"/>
                  <a:pt x="31174" y="1196398"/>
                  <a:pt x="0" y="920549"/>
                </a:cubicBezTo>
                <a:cubicBezTo>
                  <a:pt x="-31174" y="644700"/>
                  <a:pt x="-12315" y="36959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952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04104" y="847082"/>
            <a:ext cx="5946648" cy="4988412"/>
          </a:xfrm>
        </p:spPr>
        <p:txBody>
          <a:bodyPr>
            <a:normAutofit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sz="4000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첫번째 문장의 주동사</a:t>
            </a:r>
            <a:r>
              <a:rPr lang="en-US" altLang="ko-KR" sz="4000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</a:t>
            </a:r>
            <a:r>
              <a:rPr lang="ko-KR" altLang="en-US" sz="4000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</a:t>
            </a:r>
            <a:r>
              <a:rPr lang="en-US" altLang="ko-KR" sz="4000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5</a:t>
            </a:r>
            <a:r>
              <a:rPr lang="ko-KR" altLang="en-US" sz="4000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절의 </a:t>
            </a:r>
            <a:r>
              <a:rPr lang="en-US" altLang="ko-KR" sz="4000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ko-KR" altLang="en-US" sz="4000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함께 살려 주셨습니다</a:t>
            </a:r>
            <a:r>
              <a:rPr lang="en-US" altLang="ko-KR" sz="4000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 6</a:t>
            </a:r>
            <a:r>
              <a:rPr lang="ko-KR" altLang="en-US" sz="4000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절의 </a:t>
            </a:r>
            <a:r>
              <a:rPr lang="en-US" altLang="ko-KR" sz="4000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ko-KR" altLang="en-US" sz="4000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함께 살리시고</a:t>
            </a:r>
            <a:r>
              <a:rPr lang="en-US" altLang="ko-KR" sz="4000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</a:t>
            </a:r>
            <a:r>
              <a:rPr lang="ko-KR" altLang="en-US" sz="4000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와 </a:t>
            </a:r>
            <a:r>
              <a:rPr lang="en-US" altLang="ko-KR" sz="4000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6</a:t>
            </a:r>
            <a:r>
              <a:rPr lang="ko-KR" altLang="en-US" sz="4000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절의 </a:t>
            </a:r>
            <a:r>
              <a:rPr lang="en-US" altLang="ko-KR" sz="4000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ko-KR" altLang="en-US" sz="4000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함께 앉게 하셨습니다</a:t>
            </a:r>
            <a:r>
              <a:rPr lang="en-US" altLang="ko-KR" sz="4000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</a:t>
            </a:r>
          </a:p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sz="4000" kern="100" dirty="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성도들의 구원받기 이전과 이후를 명확히 대조</a:t>
            </a:r>
            <a:r>
              <a:rPr lang="en-US" altLang="ko-KR" sz="4000" kern="100" dirty="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4</a:t>
            </a:r>
            <a:r>
              <a:rPr lang="ko-KR" altLang="en-US" sz="4000" kern="100" dirty="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절의 </a:t>
            </a:r>
            <a:r>
              <a:rPr lang="en-US" altLang="ko-KR" sz="4000" kern="100" dirty="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ko-KR" altLang="en-US" sz="4000" kern="100" dirty="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하나님은 자비가 넘치는 분</a:t>
            </a:r>
            <a:r>
              <a:rPr lang="en-US" altLang="ko-KR" sz="4000" kern="100" dirty="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</a:t>
            </a:r>
            <a:r>
              <a:rPr lang="ko-KR" altLang="en-US" sz="4000" kern="100" dirty="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이 전환의 기점이 됨</a:t>
            </a:r>
            <a:endParaRPr lang="en-US" altLang="ko-KR" sz="4000" kern="100" dirty="0">
              <a:solidFill>
                <a:schemeClr val="bg1"/>
              </a:solidFill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atinLnBrk="0">
              <a:spcBef>
                <a:spcPts val="0"/>
              </a:spcBef>
              <a:spcAft>
                <a:spcPts val="600"/>
              </a:spcAft>
            </a:pPr>
            <a:endParaRPr lang="en-US" altLang="ko-KR" sz="4000" kern="100" dirty="0">
              <a:solidFill>
                <a:schemeClr val="bg1"/>
              </a:solidFill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215557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60" name="Rectangle 3159">
            <a:extLst>
              <a:ext uri="{FF2B5EF4-FFF2-40B4-BE49-F238E27FC236}">
                <a16:creationId xmlns:a16="http://schemas.microsoft.com/office/drawing/2014/main" id="{F95DC6D5-A7B0-4D09-A7A5-62869A0D2C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149" name="Picture 3148" descr="녹색 파스텔색 배경에 표시된 물음표">
            <a:extLst>
              <a:ext uri="{FF2B5EF4-FFF2-40B4-BE49-F238E27FC236}">
                <a16:creationId xmlns:a16="http://schemas.microsoft.com/office/drawing/2014/main" id="{4605B12C-8A34-D787-000B-E33008E04BA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</a:blip>
          <a:srcRect t="12500" b="12500"/>
          <a:stretch/>
        </p:blipFill>
        <p:spPr>
          <a:xfrm>
            <a:off x="20" y="10"/>
            <a:ext cx="12191979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847082"/>
            <a:ext cx="4977246" cy="5123950"/>
          </a:xfrm>
        </p:spPr>
        <p:txBody>
          <a:bodyPr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5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1-3</a:t>
            </a:r>
            <a:r>
              <a:rPr lang="ko-KR" altLang="en-US" sz="5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 </a:t>
            </a:r>
            <a:r>
              <a:rPr lang="en-US" altLang="ko-KR" sz="5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(</a:t>
            </a:r>
            <a:r>
              <a:rPr lang="ko-KR" altLang="en-US" sz="5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첫번째 문장</a:t>
            </a:r>
            <a:r>
              <a:rPr lang="en-US" altLang="ko-KR" sz="5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): </a:t>
            </a:r>
            <a:r>
              <a:rPr lang="ko-KR" altLang="en-US" sz="5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에베소서 수신자의 과거의 상태</a:t>
            </a:r>
            <a:endParaRPr lang="ko-KR" altLang="en-US" sz="5600" dirty="0"/>
          </a:p>
        </p:txBody>
      </p:sp>
      <p:sp>
        <p:nvSpPr>
          <p:cNvPr id="3162" name="sketchy rectangle">
            <a:extLst>
              <a:ext uri="{FF2B5EF4-FFF2-40B4-BE49-F238E27FC236}">
                <a16:creationId xmlns:a16="http://schemas.microsoft.com/office/drawing/2014/main" id="{E72C4BCF-DD12-4745-97A9-F340887E1F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70453" y="563667"/>
            <a:ext cx="6570918" cy="5579082"/>
          </a:xfrm>
          <a:custGeom>
            <a:avLst/>
            <a:gdLst>
              <a:gd name="connsiteX0" fmla="*/ 0 w 6570918"/>
              <a:gd name="connsiteY0" fmla="*/ 0 h 5579082"/>
              <a:gd name="connsiteX1" fmla="*/ 525673 w 6570918"/>
              <a:gd name="connsiteY1" fmla="*/ 0 h 5579082"/>
              <a:gd name="connsiteX2" fmla="*/ 1182765 w 6570918"/>
              <a:gd name="connsiteY2" fmla="*/ 0 h 5579082"/>
              <a:gd name="connsiteX3" fmla="*/ 1905566 w 6570918"/>
              <a:gd name="connsiteY3" fmla="*/ 0 h 5579082"/>
              <a:gd name="connsiteX4" fmla="*/ 2365530 w 6570918"/>
              <a:gd name="connsiteY4" fmla="*/ 0 h 5579082"/>
              <a:gd name="connsiteX5" fmla="*/ 2825495 w 6570918"/>
              <a:gd name="connsiteY5" fmla="*/ 0 h 5579082"/>
              <a:gd name="connsiteX6" fmla="*/ 3614005 w 6570918"/>
              <a:gd name="connsiteY6" fmla="*/ 0 h 5579082"/>
              <a:gd name="connsiteX7" fmla="*/ 4271097 w 6570918"/>
              <a:gd name="connsiteY7" fmla="*/ 0 h 5579082"/>
              <a:gd name="connsiteX8" fmla="*/ 4731061 w 6570918"/>
              <a:gd name="connsiteY8" fmla="*/ 0 h 5579082"/>
              <a:gd name="connsiteX9" fmla="*/ 5388153 w 6570918"/>
              <a:gd name="connsiteY9" fmla="*/ 0 h 5579082"/>
              <a:gd name="connsiteX10" fmla="*/ 6570918 w 6570918"/>
              <a:gd name="connsiteY10" fmla="*/ 0 h 5579082"/>
              <a:gd name="connsiteX11" fmla="*/ 6570918 w 6570918"/>
              <a:gd name="connsiteY11" fmla="*/ 641594 h 5579082"/>
              <a:gd name="connsiteX12" fmla="*/ 6570918 w 6570918"/>
              <a:gd name="connsiteY12" fmla="*/ 1338980 h 5579082"/>
              <a:gd name="connsiteX13" fmla="*/ 6570918 w 6570918"/>
              <a:gd name="connsiteY13" fmla="*/ 1868992 h 5579082"/>
              <a:gd name="connsiteX14" fmla="*/ 6570918 w 6570918"/>
              <a:gd name="connsiteY14" fmla="*/ 2677959 h 5579082"/>
              <a:gd name="connsiteX15" fmla="*/ 6570918 w 6570918"/>
              <a:gd name="connsiteY15" fmla="*/ 3375345 h 5579082"/>
              <a:gd name="connsiteX16" fmla="*/ 6570918 w 6570918"/>
              <a:gd name="connsiteY16" fmla="*/ 4184312 h 5579082"/>
              <a:gd name="connsiteX17" fmla="*/ 6570918 w 6570918"/>
              <a:gd name="connsiteY17" fmla="*/ 4825906 h 5579082"/>
              <a:gd name="connsiteX18" fmla="*/ 6570918 w 6570918"/>
              <a:gd name="connsiteY18" fmla="*/ 5579082 h 5579082"/>
              <a:gd name="connsiteX19" fmla="*/ 5913826 w 6570918"/>
              <a:gd name="connsiteY19" fmla="*/ 5579082 h 5579082"/>
              <a:gd name="connsiteX20" fmla="*/ 5256734 w 6570918"/>
              <a:gd name="connsiteY20" fmla="*/ 5579082 h 5579082"/>
              <a:gd name="connsiteX21" fmla="*/ 4796770 w 6570918"/>
              <a:gd name="connsiteY21" fmla="*/ 5579082 h 5579082"/>
              <a:gd name="connsiteX22" fmla="*/ 4139678 w 6570918"/>
              <a:gd name="connsiteY22" fmla="*/ 5579082 h 5579082"/>
              <a:gd name="connsiteX23" fmla="*/ 3548296 w 6570918"/>
              <a:gd name="connsiteY23" fmla="*/ 5579082 h 5579082"/>
              <a:gd name="connsiteX24" fmla="*/ 2956913 w 6570918"/>
              <a:gd name="connsiteY24" fmla="*/ 5579082 h 5579082"/>
              <a:gd name="connsiteX25" fmla="*/ 2365530 w 6570918"/>
              <a:gd name="connsiteY25" fmla="*/ 5579082 h 5579082"/>
              <a:gd name="connsiteX26" fmla="*/ 1774148 w 6570918"/>
              <a:gd name="connsiteY26" fmla="*/ 5579082 h 5579082"/>
              <a:gd name="connsiteX27" fmla="*/ 1051347 w 6570918"/>
              <a:gd name="connsiteY27" fmla="*/ 5579082 h 5579082"/>
              <a:gd name="connsiteX28" fmla="*/ 0 w 6570918"/>
              <a:gd name="connsiteY28" fmla="*/ 5579082 h 5579082"/>
              <a:gd name="connsiteX29" fmla="*/ 0 w 6570918"/>
              <a:gd name="connsiteY29" fmla="*/ 5049069 h 5579082"/>
              <a:gd name="connsiteX30" fmla="*/ 0 w 6570918"/>
              <a:gd name="connsiteY30" fmla="*/ 4407475 h 5579082"/>
              <a:gd name="connsiteX31" fmla="*/ 0 w 6570918"/>
              <a:gd name="connsiteY31" fmla="*/ 3654299 h 5579082"/>
              <a:gd name="connsiteX32" fmla="*/ 0 w 6570918"/>
              <a:gd name="connsiteY32" fmla="*/ 2845332 h 5579082"/>
              <a:gd name="connsiteX33" fmla="*/ 0 w 6570918"/>
              <a:gd name="connsiteY33" fmla="*/ 2315319 h 5579082"/>
              <a:gd name="connsiteX34" fmla="*/ 0 w 6570918"/>
              <a:gd name="connsiteY34" fmla="*/ 1785306 h 5579082"/>
              <a:gd name="connsiteX35" fmla="*/ 0 w 6570918"/>
              <a:gd name="connsiteY35" fmla="*/ 976339 h 5579082"/>
              <a:gd name="connsiteX36" fmla="*/ 0 w 6570918"/>
              <a:gd name="connsiteY36" fmla="*/ 0 h 55790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6570918" h="5579082" fill="none" extrusionOk="0">
                <a:moveTo>
                  <a:pt x="0" y="0"/>
                </a:moveTo>
                <a:cubicBezTo>
                  <a:pt x="243958" y="-12943"/>
                  <a:pt x="320490" y="5069"/>
                  <a:pt x="525673" y="0"/>
                </a:cubicBezTo>
                <a:cubicBezTo>
                  <a:pt x="730856" y="-5069"/>
                  <a:pt x="894885" y="-31124"/>
                  <a:pt x="1182765" y="0"/>
                </a:cubicBezTo>
                <a:cubicBezTo>
                  <a:pt x="1470645" y="31124"/>
                  <a:pt x="1749273" y="-34665"/>
                  <a:pt x="1905566" y="0"/>
                </a:cubicBezTo>
                <a:cubicBezTo>
                  <a:pt x="2061859" y="34665"/>
                  <a:pt x="2197988" y="-9109"/>
                  <a:pt x="2365530" y="0"/>
                </a:cubicBezTo>
                <a:cubicBezTo>
                  <a:pt x="2533072" y="9109"/>
                  <a:pt x="2717818" y="14270"/>
                  <a:pt x="2825495" y="0"/>
                </a:cubicBezTo>
                <a:cubicBezTo>
                  <a:pt x="2933173" y="-14270"/>
                  <a:pt x="3325797" y="34931"/>
                  <a:pt x="3614005" y="0"/>
                </a:cubicBezTo>
                <a:cubicBezTo>
                  <a:pt x="3902213" y="-34931"/>
                  <a:pt x="4022668" y="20046"/>
                  <a:pt x="4271097" y="0"/>
                </a:cubicBezTo>
                <a:cubicBezTo>
                  <a:pt x="4519526" y="-20046"/>
                  <a:pt x="4513512" y="-11694"/>
                  <a:pt x="4731061" y="0"/>
                </a:cubicBezTo>
                <a:cubicBezTo>
                  <a:pt x="4948610" y="11694"/>
                  <a:pt x="5198372" y="9165"/>
                  <a:pt x="5388153" y="0"/>
                </a:cubicBezTo>
                <a:cubicBezTo>
                  <a:pt x="5577934" y="-9165"/>
                  <a:pt x="6151380" y="40199"/>
                  <a:pt x="6570918" y="0"/>
                </a:cubicBezTo>
                <a:cubicBezTo>
                  <a:pt x="6551036" y="203561"/>
                  <a:pt x="6580818" y="383315"/>
                  <a:pt x="6570918" y="641594"/>
                </a:cubicBezTo>
                <a:cubicBezTo>
                  <a:pt x="6561018" y="899873"/>
                  <a:pt x="6567176" y="1128287"/>
                  <a:pt x="6570918" y="1338980"/>
                </a:cubicBezTo>
                <a:cubicBezTo>
                  <a:pt x="6574660" y="1549673"/>
                  <a:pt x="6585356" y="1654385"/>
                  <a:pt x="6570918" y="1868992"/>
                </a:cubicBezTo>
                <a:cubicBezTo>
                  <a:pt x="6556480" y="2083599"/>
                  <a:pt x="6556432" y="2483858"/>
                  <a:pt x="6570918" y="2677959"/>
                </a:cubicBezTo>
                <a:cubicBezTo>
                  <a:pt x="6585404" y="2872060"/>
                  <a:pt x="6594779" y="3123863"/>
                  <a:pt x="6570918" y="3375345"/>
                </a:cubicBezTo>
                <a:cubicBezTo>
                  <a:pt x="6547057" y="3626827"/>
                  <a:pt x="6570936" y="3958160"/>
                  <a:pt x="6570918" y="4184312"/>
                </a:cubicBezTo>
                <a:cubicBezTo>
                  <a:pt x="6570900" y="4410464"/>
                  <a:pt x="6547287" y="4544723"/>
                  <a:pt x="6570918" y="4825906"/>
                </a:cubicBezTo>
                <a:cubicBezTo>
                  <a:pt x="6594549" y="5107089"/>
                  <a:pt x="6602036" y="5410476"/>
                  <a:pt x="6570918" y="5579082"/>
                </a:cubicBezTo>
                <a:cubicBezTo>
                  <a:pt x="6298110" y="5570936"/>
                  <a:pt x="6115328" y="5586054"/>
                  <a:pt x="5913826" y="5579082"/>
                </a:cubicBezTo>
                <a:cubicBezTo>
                  <a:pt x="5712324" y="5572110"/>
                  <a:pt x="5388485" y="5595536"/>
                  <a:pt x="5256734" y="5579082"/>
                </a:cubicBezTo>
                <a:cubicBezTo>
                  <a:pt x="5124983" y="5562628"/>
                  <a:pt x="4935790" y="5558095"/>
                  <a:pt x="4796770" y="5579082"/>
                </a:cubicBezTo>
                <a:cubicBezTo>
                  <a:pt x="4657750" y="5600069"/>
                  <a:pt x="4406133" y="5565422"/>
                  <a:pt x="4139678" y="5579082"/>
                </a:cubicBezTo>
                <a:cubicBezTo>
                  <a:pt x="3873223" y="5592742"/>
                  <a:pt x="3680595" y="5550657"/>
                  <a:pt x="3548296" y="5579082"/>
                </a:cubicBezTo>
                <a:cubicBezTo>
                  <a:pt x="3415997" y="5607507"/>
                  <a:pt x="3154943" y="5582453"/>
                  <a:pt x="2956913" y="5579082"/>
                </a:cubicBezTo>
                <a:cubicBezTo>
                  <a:pt x="2758883" y="5575711"/>
                  <a:pt x="2616161" y="5608318"/>
                  <a:pt x="2365530" y="5579082"/>
                </a:cubicBezTo>
                <a:cubicBezTo>
                  <a:pt x="2114899" y="5549846"/>
                  <a:pt x="2015415" y="5589111"/>
                  <a:pt x="1774148" y="5579082"/>
                </a:cubicBezTo>
                <a:cubicBezTo>
                  <a:pt x="1532881" y="5569053"/>
                  <a:pt x="1276772" y="5614025"/>
                  <a:pt x="1051347" y="5579082"/>
                </a:cubicBezTo>
                <a:cubicBezTo>
                  <a:pt x="825922" y="5544139"/>
                  <a:pt x="317006" y="5579887"/>
                  <a:pt x="0" y="5579082"/>
                </a:cubicBezTo>
                <a:cubicBezTo>
                  <a:pt x="647" y="5359793"/>
                  <a:pt x="-19331" y="5263540"/>
                  <a:pt x="0" y="5049069"/>
                </a:cubicBezTo>
                <a:cubicBezTo>
                  <a:pt x="19331" y="4834598"/>
                  <a:pt x="-28451" y="4599178"/>
                  <a:pt x="0" y="4407475"/>
                </a:cubicBezTo>
                <a:cubicBezTo>
                  <a:pt x="28451" y="4215772"/>
                  <a:pt x="-6879" y="3851595"/>
                  <a:pt x="0" y="3654299"/>
                </a:cubicBezTo>
                <a:cubicBezTo>
                  <a:pt x="6879" y="3457003"/>
                  <a:pt x="-13361" y="3153430"/>
                  <a:pt x="0" y="2845332"/>
                </a:cubicBezTo>
                <a:cubicBezTo>
                  <a:pt x="13361" y="2537234"/>
                  <a:pt x="-16264" y="2440224"/>
                  <a:pt x="0" y="2315319"/>
                </a:cubicBezTo>
                <a:cubicBezTo>
                  <a:pt x="16264" y="2190414"/>
                  <a:pt x="-4326" y="1972406"/>
                  <a:pt x="0" y="1785306"/>
                </a:cubicBezTo>
                <a:cubicBezTo>
                  <a:pt x="4326" y="1598206"/>
                  <a:pt x="36209" y="1149228"/>
                  <a:pt x="0" y="976339"/>
                </a:cubicBezTo>
                <a:cubicBezTo>
                  <a:pt x="-36209" y="803450"/>
                  <a:pt x="-26312" y="313518"/>
                  <a:pt x="0" y="0"/>
                </a:cubicBezTo>
                <a:close/>
              </a:path>
              <a:path w="6570918" h="5579082" stroke="0" extrusionOk="0">
                <a:moveTo>
                  <a:pt x="0" y="0"/>
                </a:moveTo>
                <a:cubicBezTo>
                  <a:pt x="278313" y="27288"/>
                  <a:pt x="431280" y="2299"/>
                  <a:pt x="591383" y="0"/>
                </a:cubicBezTo>
                <a:cubicBezTo>
                  <a:pt x="751486" y="-2299"/>
                  <a:pt x="864229" y="-10501"/>
                  <a:pt x="1051347" y="0"/>
                </a:cubicBezTo>
                <a:cubicBezTo>
                  <a:pt x="1238465" y="10501"/>
                  <a:pt x="1656622" y="-8810"/>
                  <a:pt x="1839857" y="0"/>
                </a:cubicBezTo>
                <a:cubicBezTo>
                  <a:pt x="2023092" y="8810"/>
                  <a:pt x="2169087" y="15350"/>
                  <a:pt x="2431240" y="0"/>
                </a:cubicBezTo>
                <a:cubicBezTo>
                  <a:pt x="2693393" y="-15350"/>
                  <a:pt x="2900257" y="27267"/>
                  <a:pt x="3022622" y="0"/>
                </a:cubicBezTo>
                <a:cubicBezTo>
                  <a:pt x="3144987" y="-27267"/>
                  <a:pt x="3447181" y="14689"/>
                  <a:pt x="3811132" y="0"/>
                </a:cubicBezTo>
                <a:cubicBezTo>
                  <a:pt x="4175083" y="-14689"/>
                  <a:pt x="4141184" y="1416"/>
                  <a:pt x="4336806" y="0"/>
                </a:cubicBezTo>
                <a:cubicBezTo>
                  <a:pt x="4532428" y="-1416"/>
                  <a:pt x="4953156" y="21134"/>
                  <a:pt x="5125316" y="0"/>
                </a:cubicBezTo>
                <a:cubicBezTo>
                  <a:pt x="5297476" y="-21134"/>
                  <a:pt x="5588322" y="-4504"/>
                  <a:pt x="5913826" y="0"/>
                </a:cubicBezTo>
                <a:cubicBezTo>
                  <a:pt x="6239330" y="4504"/>
                  <a:pt x="6420523" y="-5260"/>
                  <a:pt x="6570918" y="0"/>
                </a:cubicBezTo>
                <a:cubicBezTo>
                  <a:pt x="6591445" y="372376"/>
                  <a:pt x="6574842" y="632430"/>
                  <a:pt x="6570918" y="808967"/>
                </a:cubicBezTo>
                <a:cubicBezTo>
                  <a:pt x="6566994" y="985504"/>
                  <a:pt x="6590171" y="1307889"/>
                  <a:pt x="6570918" y="1562143"/>
                </a:cubicBezTo>
                <a:cubicBezTo>
                  <a:pt x="6551665" y="1816397"/>
                  <a:pt x="6555438" y="1963128"/>
                  <a:pt x="6570918" y="2092156"/>
                </a:cubicBezTo>
                <a:cubicBezTo>
                  <a:pt x="6586398" y="2221184"/>
                  <a:pt x="6566210" y="2620933"/>
                  <a:pt x="6570918" y="2789541"/>
                </a:cubicBezTo>
                <a:cubicBezTo>
                  <a:pt x="6575626" y="2958149"/>
                  <a:pt x="6544837" y="3183433"/>
                  <a:pt x="6570918" y="3486926"/>
                </a:cubicBezTo>
                <a:cubicBezTo>
                  <a:pt x="6596999" y="3790419"/>
                  <a:pt x="6605308" y="3845885"/>
                  <a:pt x="6570918" y="4184312"/>
                </a:cubicBezTo>
                <a:cubicBezTo>
                  <a:pt x="6536528" y="4522739"/>
                  <a:pt x="6608082" y="4624099"/>
                  <a:pt x="6570918" y="4937488"/>
                </a:cubicBezTo>
                <a:cubicBezTo>
                  <a:pt x="6533754" y="5250877"/>
                  <a:pt x="6586964" y="5431073"/>
                  <a:pt x="6570918" y="5579082"/>
                </a:cubicBezTo>
                <a:cubicBezTo>
                  <a:pt x="6289892" y="5586213"/>
                  <a:pt x="6205354" y="5547724"/>
                  <a:pt x="5848117" y="5579082"/>
                </a:cubicBezTo>
                <a:cubicBezTo>
                  <a:pt x="5490880" y="5610440"/>
                  <a:pt x="5430172" y="5600685"/>
                  <a:pt x="5322444" y="5579082"/>
                </a:cubicBezTo>
                <a:cubicBezTo>
                  <a:pt x="5214716" y="5557479"/>
                  <a:pt x="4791298" y="5604209"/>
                  <a:pt x="4533933" y="5579082"/>
                </a:cubicBezTo>
                <a:cubicBezTo>
                  <a:pt x="4276568" y="5553955"/>
                  <a:pt x="4194834" y="5592381"/>
                  <a:pt x="3876842" y="5579082"/>
                </a:cubicBezTo>
                <a:cubicBezTo>
                  <a:pt x="3558850" y="5565783"/>
                  <a:pt x="3592122" y="5581860"/>
                  <a:pt x="3351168" y="5579082"/>
                </a:cubicBezTo>
                <a:cubicBezTo>
                  <a:pt x="3110214" y="5576304"/>
                  <a:pt x="2934023" y="5584193"/>
                  <a:pt x="2694076" y="5579082"/>
                </a:cubicBezTo>
                <a:cubicBezTo>
                  <a:pt x="2454129" y="5573971"/>
                  <a:pt x="2428702" y="5591803"/>
                  <a:pt x="2234112" y="5579082"/>
                </a:cubicBezTo>
                <a:cubicBezTo>
                  <a:pt x="2039522" y="5566361"/>
                  <a:pt x="1981009" y="5601189"/>
                  <a:pt x="1774148" y="5579082"/>
                </a:cubicBezTo>
                <a:cubicBezTo>
                  <a:pt x="1567287" y="5556975"/>
                  <a:pt x="1275481" y="5606317"/>
                  <a:pt x="1117056" y="5579082"/>
                </a:cubicBezTo>
                <a:cubicBezTo>
                  <a:pt x="958631" y="5551847"/>
                  <a:pt x="755477" y="5572254"/>
                  <a:pt x="591383" y="5579082"/>
                </a:cubicBezTo>
                <a:cubicBezTo>
                  <a:pt x="427289" y="5585910"/>
                  <a:pt x="187330" y="5591515"/>
                  <a:pt x="0" y="5579082"/>
                </a:cubicBezTo>
                <a:cubicBezTo>
                  <a:pt x="-26479" y="5461734"/>
                  <a:pt x="-8007" y="5136203"/>
                  <a:pt x="0" y="4993278"/>
                </a:cubicBezTo>
                <a:cubicBezTo>
                  <a:pt x="8007" y="4850353"/>
                  <a:pt x="-866" y="4711104"/>
                  <a:pt x="0" y="4463266"/>
                </a:cubicBezTo>
                <a:cubicBezTo>
                  <a:pt x="866" y="4215428"/>
                  <a:pt x="32773" y="4051281"/>
                  <a:pt x="0" y="3710090"/>
                </a:cubicBezTo>
                <a:cubicBezTo>
                  <a:pt x="-32773" y="3368899"/>
                  <a:pt x="-4467" y="3247332"/>
                  <a:pt x="0" y="3124286"/>
                </a:cubicBezTo>
                <a:cubicBezTo>
                  <a:pt x="4467" y="3001240"/>
                  <a:pt x="-19954" y="2606861"/>
                  <a:pt x="0" y="2371110"/>
                </a:cubicBezTo>
                <a:cubicBezTo>
                  <a:pt x="19954" y="2135359"/>
                  <a:pt x="32823" y="1730214"/>
                  <a:pt x="0" y="1562143"/>
                </a:cubicBezTo>
                <a:cubicBezTo>
                  <a:pt x="-32823" y="1394072"/>
                  <a:pt x="31174" y="1196398"/>
                  <a:pt x="0" y="920549"/>
                </a:cubicBezTo>
                <a:cubicBezTo>
                  <a:pt x="-31174" y="644700"/>
                  <a:pt x="-12315" y="36959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952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04104" y="847082"/>
            <a:ext cx="5946648" cy="4988412"/>
          </a:xfrm>
        </p:spPr>
        <p:txBody>
          <a:bodyPr>
            <a:normAutofit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구원받기 이전의 사람들</a:t>
            </a:r>
            <a:endParaRPr lang="en-US" altLang="ko-KR" kern="100" dirty="0">
              <a:solidFill>
                <a:schemeClr val="bg1"/>
              </a:solidFill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- 1-2</a:t>
            </a:r>
            <a:r>
              <a:rPr lang="ko-KR" altLang="en-US" kern="100" dirty="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절에서 </a:t>
            </a:r>
            <a:r>
              <a:rPr lang="en-US" altLang="ko-KR" kern="100" dirty="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2</a:t>
            </a:r>
            <a:r>
              <a:rPr lang="ko-KR" altLang="en-US" kern="100" dirty="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인칭 복수 대명사 </a:t>
            </a:r>
            <a:r>
              <a:rPr lang="en-US" altLang="ko-KR" kern="100" dirty="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ko-KR" altLang="en-US" kern="100" dirty="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여러분</a:t>
            </a:r>
            <a:r>
              <a:rPr lang="en-US" altLang="ko-KR" kern="100" dirty="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</a:t>
            </a:r>
            <a:r>
              <a:rPr lang="ko-KR" altLang="en-US" kern="100" dirty="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을 사용해서</a:t>
            </a:r>
            <a:endParaRPr lang="en-US" altLang="ko-KR" kern="100" dirty="0">
              <a:solidFill>
                <a:schemeClr val="bg1"/>
              </a:solidFill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</a:t>
            </a:r>
            <a:r>
              <a:rPr lang="ko-KR" altLang="en-US" kern="100" dirty="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이방인들의 비참한 상태를 언급</a:t>
            </a:r>
            <a:endParaRPr lang="en-US" altLang="ko-KR" kern="100" dirty="0">
              <a:solidFill>
                <a:schemeClr val="bg1"/>
              </a:solidFill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- 3</a:t>
            </a:r>
            <a:r>
              <a:rPr lang="ko-KR" altLang="en-US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절에서 </a:t>
            </a:r>
            <a:r>
              <a:rPr lang="en-US" altLang="ko-KR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1</a:t>
            </a:r>
            <a:r>
              <a:rPr lang="ko-KR" altLang="en-US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인칭 복수 대명사 </a:t>
            </a:r>
            <a:r>
              <a:rPr lang="en-US" altLang="ko-KR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ko-KR" altLang="en-US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우리</a:t>
            </a:r>
            <a:r>
              <a:rPr lang="en-US" altLang="ko-KR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</a:t>
            </a:r>
            <a:r>
              <a:rPr lang="ko-KR" altLang="en-US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를 사용해서 바울을</a:t>
            </a:r>
            <a:endParaRPr lang="en-US" altLang="ko-KR" kern="100" dirty="0">
              <a:solidFill>
                <a:schemeClr val="bg1"/>
              </a:solidFill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</a:t>
            </a:r>
            <a:r>
              <a:rPr lang="ko-KR" altLang="en-US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포함한 유대인들 역시 비참한 상태였다는 것을 진술</a:t>
            </a:r>
            <a:endParaRPr lang="en-US" altLang="ko-KR" kern="100" dirty="0">
              <a:solidFill>
                <a:schemeClr val="bg1"/>
              </a:solidFill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kern="100" dirty="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이방인들</a:t>
            </a:r>
            <a:r>
              <a:rPr lang="en-US" altLang="ko-KR" kern="100" dirty="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이 세상의 원리와 가치를 따라 살았고 </a:t>
            </a:r>
            <a:endParaRPr lang="en-US" altLang="ko-KR" kern="100" dirty="0">
              <a:solidFill>
                <a:schemeClr val="bg1"/>
              </a:solidFill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 </a:t>
            </a:r>
            <a:r>
              <a:rPr lang="ko-KR" altLang="en-US" kern="100" dirty="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공중의 권세 잡은 통치자들에게 종 노릇했음</a:t>
            </a:r>
            <a:endParaRPr lang="en-US" altLang="ko-KR" kern="100" dirty="0">
              <a:solidFill>
                <a:schemeClr val="bg1"/>
              </a:solidFill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758639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60" name="Rectangle 3159">
            <a:extLst>
              <a:ext uri="{FF2B5EF4-FFF2-40B4-BE49-F238E27FC236}">
                <a16:creationId xmlns:a16="http://schemas.microsoft.com/office/drawing/2014/main" id="{F95DC6D5-A7B0-4D09-A7A5-62869A0D2C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149" name="Picture 3148" descr="앤틱 금전 등록기 키">
            <a:extLst>
              <a:ext uri="{FF2B5EF4-FFF2-40B4-BE49-F238E27FC236}">
                <a16:creationId xmlns:a16="http://schemas.microsoft.com/office/drawing/2014/main" id="{669888AA-A3B9-CE96-0E5D-32FF592F27D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</a:blip>
          <a:srcRect t="9655" b="5758"/>
          <a:stretch/>
        </p:blipFill>
        <p:spPr>
          <a:xfrm>
            <a:off x="20" y="10"/>
            <a:ext cx="12191979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18" y="847082"/>
            <a:ext cx="4894118" cy="5123950"/>
          </a:xfrm>
        </p:spPr>
        <p:txBody>
          <a:bodyPr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5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1-3</a:t>
            </a:r>
            <a:r>
              <a:rPr lang="ko-KR" altLang="en-US" sz="5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 </a:t>
            </a:r>
            <a:r>
              <a:rPr lang="en-US" altLang="ko-KR" sz="5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(</a:t>
            </a:r>
            <a:r>
              <a:rPr lang="ko-KR" altLang="en-US" sz="5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첫번째 문장</a:t>
            </a:r>
            <a:r>
              <a:rPr lang="en-US" altLang="ko-KR" sz="5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): </a:t>
            </a:r>
            <a:r>
              <a:rPr lang="ko-KR" altLang="en-US" sz="5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에베소서 수신자의 과거의 상태</a:t>
            </a:r>
            <a:endParaRPr lang="ko-KR" altLang="en-US" sz="5600" dirty="0"/>
          </a:p>
        </p:txBody>
      </p:sp>
      <p:sp>
        <p:nvSpPr>
          <p:cNvPr id="3162" name="sketchy rectangle">
            <a:extLst>
              <a:ext uri="{FF2B5EF4-FFF2-40B4-BE49-F238E27FC236}">
                <a16:creationId xmlns:a16="http://schemas.microsoft.com/office/drawing/2014/main" id="{E72C4BCF-DD12-4745-97A9-F340887E1F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70453" y="563667"/>
            <a:ext cx="6570918" cy="5579082"/>
          </a:xfrm>
          <a:custGeom>
            <a:avLst/>
            <a:gdLst>
              <a:gd name="connsiteX0" fmla="*/ 0 w 6570918"/>
              <a:gd name="connsiteY0" fmla="*/ 0 h 5579082"/>
              <a:gd name="connsiteX1" fmla="*/ 525673 w 6570918"/>
              <a:gd name="connsiteY1" fmla="*/ 0 h 5579082"/>
              <a:gd name="connsiteX2" fmla="*/ 1182765 w 6570918"/>
              <a:gd name="connsiteY2" fmla="*/ 0 h 5579082"/>
              <a:gd name="connsiteX3" fmla="*/ 1905566 w 6570918"/>
              <a:gd name="connsiteY3" fmla="*/ 0 h 5579082"/>
              <a:gd name="connsiteX4" fmla="*/ 2365530 w 6570918"/>
              <a:gd name="connsiteY4" fmla="*/ 0 h 5579082"/>
              <a:gd name="connsiteX5" fmla="*/ 2825495 w 6570918"/>
              <a:gd name="connsiteY5" fmla="*/ 0 h 5579082"/>
              <a:gd name="connsiteX6" fmla="*/ 3614005 w 6570918"/>
              <a:gd name="connsiteY6" fmla="*/ 0 h 5579082"/>
              <a:gd name="connsiteX7" fmla="*/ 4271097 w 6570918"/>
              <a:gd name="connsiteY7" fmla="*/ 0 h 5579082"/>
              <a:gd name="connsiteX8" fmla="*/ 4731061 w 6570918"/>
              <a:gd name="connsiteY8" fmla="*/ 0 h 5579082"/>
              <a:gd name="connsiteX9" fmla="*/ 5388153 w 6570918"/>
              <a:gd name="connsiteY9" fmla="*/ 0 h 5579082"/>
              <a:gd name="connsiteX10" fmla="*/ 6570918 w 6570918"/>
              <a:gd name="connsiteY10" fmla="*/ 0 h 5579082"/>
              <a:gd name="connsiteX11" fmla="*/ 6570918 w 6570918"/>
              <a:gd name="connsiteY11" fmla="*/ 641594 h 5579082"/>
              <a:gd name="connsiteX12" fmla="*/ 6570918 w 6570918"/>
              <a:gd name="connsiteY12" fmla="*/ 1338980 h 5579082"/>
              <a:gd name="connsiteX13" fmla="*/ 6570918 w 6570918"/>
              <a:gd name="connsiteY13" fmla="*/ 1868992 h 5579082"/>
              <a:gd name="connsiteX14" fmla="*/ 6570918 w 6570918"/>
              <a:gd name="connsiteY14" fmla="*/ 2677959 h 5579082"/>
              <a:gd name="connsiteX15" fmla="*/ 6570918 w 6570918"/>
              <a:gd name="connsiteY15" fmla="*/ 3375345 h 5579082"/>
              <a:gd name="connsiteX16" fmla="*/ 6570918 w 6570918"/>
              <a:gd name="connsiteY16" fmla="*/ 4184312 h 5579082"/>
              <a:gd name="connsiteX17" fmla="*/ 6570918 w 6570918"/>
              <a:gd name="connsiteY17" fmla="*/ 4825906 h 5579082"/>
              <a:gd name="connsiteX18" fmla="*/ 6570918 w 6570918"/>
              <a:gd name="connsiteY18" fmla="*/ 5579082 h 5579082"/>
              <a:gd name="connsiteX19" fmla="*/ 5913826 w 6570918"/>
              <a:gd name="connsiteY19" fmla="*/ 5579082 h 5579082"/>
              <a:gd name="connsiteX20" fmla="*/ 5256734 w 6570918"/>
              <a:gd name="connsiteY20" fmla="*/ 5579082 h 5579082"/>
              <a:gd name="connsiteX21" fmla="*/ 4796770 w 6570918"/>
              <a:gd name="connsiteY21" fmla="*/ 5579082 h 5579082"/>
              <a:gd name="connsiteX22" fmla="*/ 4139678 w 6570918"/>
              <a:gd name="connsiteY22" fmla="*/ 5579082 h 5579082"/>
              <a:gd name="connsiteX23" fmla="*/ 3548296 w 6570918"/>
              <a:gd name="connsiteY23" fmla="*/ 5579082 h 5579082"/>
              <a:gd name="connsiteX24" fmla="*/ 2956913 w 6570918"/>
              <a:gd name="connsiteY24" fmla="*/ 5579082 h 5579082"/>
              <a:gd name="connsiteX25" fmla="*/ 2365530 w 6570918"/>
              <a:gd name="connsiteY25" fmla="*/ 5579082 h 5579082"/>
              <a:gd name="connsiteX26" fmla="*/ 1774148 w 6570918"/>
              <a:gd name="connsiteY26" fmla="*/ 5579082 h 5579082"/>
              <a:gd name="connsiteX27" fmla="*/ 1051347 w 6570918"/>
              <a:gd name="connsiteY27" fmla="*/ 5579082 h 5579082"/>
              <a:gd name="connsiteX28" fmla="*/ 0 w 6570918"/>
              <a:gd name="connsiteY28" fmla="*/ 5579082 h 5579082"/>
              <a:gd name="connsiteX29" fmla="*/ 0 w 6570918"/>
              <a:gd name="connsiteY29" fmla="*/ 5049069 h 5579082"/>
              <a:gd name="connsiteX30" fmla="*/ 0 w 6570918"/>
              <a:gd name="connsiteY30" fmla="*/ 4407475 h 5579082"/>
              <a:gd name="connsiteX31" fmla="*/ 0 w 6570918"/>
              <a:gd name="connsiteY31" fmla="*/ 3654299 h 5579082"/>
              <a:gd name="connsiteX32" fmla="*/ 0 w 6570918"/>
              <a:gd name="connsiteY32" fmla="*/ 2845332 h 5579082"/>
              <a:gd name="connsiteX33" fmla="*/ 0 w 6570918"/>
              <a:gd name="connsiteY33" fmla="*/ 2315319 h 5579082"/>
              <a:gd name="connsiteX34" fmla="*/ 0 w 6570918"/>
              <a:gd name="connsiteY34" fmla="*/ 1785306 h 5579082"/>
              <a:gd name="connsiteX35" fmla="*/ 0 w 6570918"/>
              <a:gd name="connsiteY35" fmla="*/ 976339 h 5579082"/>
              <a:gd name="connsiteX36" fmla="*/ 0 w 6570918"/>
              <a:gd name="connsiteY36" fmla="*/ 0 h 55790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6570918" h="5579082" fill="none" extrusionOk="0">
                <a:moveTo>
                  <a:pt x="0" y="0"/>
                </a:moveTo>
                <a:cubicBezTo>
                  <a:pt x="243958" y="-12943"/>
                  <a:pt x="320490" y="5069"/>
                  <a:pt x="525673" y="0"/>
                </a:cubicBezTo>
                <a:cubicBezTo>
                  <a:pt x="730856" y="-5069"/>
                  <a:pt x="894885" y="-31124"/>
                  <a:pt x="1182765" y="0"/>
                </a:cubicBezTo>
                <a:cubicBezTo>
                  <a:pt x="1470645" y="31124"/>
                  <a:pt x="1749273" y="-34665"/>
                  <a:pt x="1905566" y="0"/>
                </a:cubicBezTo>
                <a:cubicBezTo>
                  <a:pt x="2061859" y="34665"/>
                  <a:pt x="2197988" y="-9109"/>
                  <a:pt x="2365530" y="0"/>
                </a:cubicBezTo>
                <a:cubicBezTo>
                  <a:pt x="2533072" y="9109"/>
                  <a:pt x="2717818" y="14270"/>
                  <a:pt x="2825495" y="0"/>
                </a:cubicBezTo>
                <a:cubicBezTo>
                  <a:pt x="2933173" y="-14270"/>
                  <a:pt x="3325797" y="34931"/>
                  <a:pt x="3614005" y="0"/>
                </a:cubicBezTo>
                <a:cubicBezTo>
                  <a:pt x="3902213" y="-34931"/>
                  <a:pt x="4022668" y="20046"/>
                  <a:pt x="4271097" y="0"/>
                </a:cubicBezTo>
                <a:cubicBezTo>
                  <a:pt x="4519526" y="-20046"/>
                  <a:pt x="4513512" y="-11694"/>
                  <a:pt x="4731061" y="0"/>
                </a:cubicBezTo>
                <a:cubicBezTo>
                  <a:pt x="4948610" y="11694"/>
                  <a:pt x="5198372" y="9165"/>
                  <a:pt x="5388153" y="0"/>
                </a:cubicBezTo>
                <a:cubicBezTo>
                  <a:pt x="5577934" y="-9165"/>
                  <a:pt x="6151380" y="40199"/>
                  <a:pt x="6570918" y="0"/>
                </a:cubicBezTo>
                <a:cubicBezTo>
                  <a:pt x="6551036" y="203561"/>
                  <a:pt x="6580818" y="383315"/>
                  <a:pt x="6570918" y="641594"/>
                </a:cubicBezTo>
                <a:cubicBezTo>
                  <a:pt x="6561018" y="899873"/>
                  <a:pt x="6567176" y="1128287"/>
                  <a:pt x="6570918" y="1338980"/>
                </a:cubicBezTo>
                <a:cubicBezTo>
                  <a:pt x="6574660" y="1549673"/>
                  <a:pt x="6585356" y="1654385"/>
                  <a:pt x="6570918" y="1868992"/>
                </a:cubicBezTo>
                <a:cubicBezTo>
                  <a:pt x="6556480" y="2083599"/>
                  <a:pt x="6556432" y="2483858"/>
                  <a:pt x="6570918" y="2677959"/>
                </a:cubicBezTo>
                <a:cubicBezTo>
                  <a:pt x="6585404" y="2872060"/>
                  <a:pt x="6594779" y="3123863"/>
                  <a:pt x="6570918" y="3375345"/>
                </a:cubicBezTo>
                <a:cubicBezTo>
                  <a:pt x="6547057" y="3626827"/>
                  <a:pt x="6570936" y="3958160"/>
                  <a:pt x="6570918" y="4184312"/>
                </a:cubicBezTo>
                <a:cubicBezTo>
                  <a:pt x="6570900" y="4410464"/>
                  <a:pt x="6547287" y="4544723"/>
                  <a:pt x="6570918" y="4825906"/>
                </a:cubicBezTo>
                <a:cubicBezTo>
                  <a:pt x="6594549" y="5107089"/>
                  <a:pt x="6602036" y="5410476"/>
                  <a:pt x="6570918" y="5579082"/>
                </a:cubicBezTo>
                <a:cubicBezTo>
                  <a:pt x="6298110" y="5570936"/>
                  <a:pt x="6115328" y="5586054"/>
                  <a:pt x="5913826" y="5579082"/>
                </a:cubicBezTo>
                <a:cubicBezTo>
                  <a:pt x="5712324" y="5572110"/>
                  <a:pt x="5388485" y="5595536"/>
                  <a:pt x="5256734" y="5579082"/>
                </a:cubicBezTo>
                <a:cubicBezTo>
                  <a:pt x="5124983" y="5562628"/>
                  <a:pt x="4935790" y="5558095"/>
                  <a:pt x="4796770" y="5579082"/>
                </a:cubicBezTo>
                <a:cubicBezTo>
                  <a:pt x="4657750" y="5600069"/>
                  <a:pt x="4406133" y="5565422"/>
                  <a:pt x="4139678" y="5579082"/>
                </a:cubicBezTo>
                <a:cubicBezTo>
                  <a:pt x="3873223" y="5592742"/>
                  <a:pt x="3680595" y="5550657"/>
                  <a:pt x="3548296" y="5579082"/>
                </a:cubicBezTo>
                <a:cubicBezTo>
                  <a:pt x="3415997" y="5607507"/>
                  <a:pt x="3154943" y="5582453"/>
                  <a:pt x="2956913" y="5579082"/>
                </a:cubicBezTo>
                <a:cubicBezTo>
                  <a:pt x="2758883" y="5575711"/>
                  <a:pt x="2616161" y="5608318"/>
                  <a:pt x="2365530" y="5579082"/>
                </a:cubicBezTo>
                <a:cubicBezTo>
                  <a:pt x="2114899" y="5549846"/>
                  <a:pt x="2015415" y="5589111"/>
                  <a:pt x="1774148" y="5579082"/>
                </a:cubicBezTo>
                <a:cubicBezTo>
                  <a:pt x="1532881" y="5569053"/>
                  <a:pt x="1276772" y="5614025"/>
                  <a:pt x="1051347" y="5579082"/>
                </a:cubicBezTo>
                <a:cubicBezTo>
                  <a:pt x="825922" y="5544139"/>
                  <a:pt x="317006" y="5579887"/>
                  <a:pt x="0" y="5579082"/>
                </a:cubicBezTo>
                <a:cubicBezTo>
                  <a:pt x="647" y="5359793"/>
                  <a:pt x="-19331" y="5263540"/>
                  <a:pt x="0" y="5049069"/>
                </a:cubicBezTo>
                <a:cubicBezTo>
                  <a:pt x="19331" y="4834598"/>
                  <a:pt x="-28451" y="4599178"/>
                  <a:pt x="0" y="4407475"/>
                </a:cubicBezTo>
                <a:cubicBezTo>
                  <a:pt x="28451" y="4215772"/>
                  <a:pt x="-6879" y="3851595"/>
                  <a:pt x="0" y="3654299"/>
                </a:cubicBezTo>
                <a:cubicBezTo>
                  <a:pt x="6879" y="3457003"/>
                  <a:pt x="-13361" y="3153430"/>
                  <a:pt x="0" y="2845332"/>
                </a:cubicBezTo>
                <a:cubicBezTo>
                  <a:pt x="13361" y="2537234"/>
                  <a:pt x="-16264" y="2440224"/>
                  <a:pt x="0" y="2315319"/>
                </a:cubicBezTo>
                <a:cubicBezTo>
                  <a:pt x="16264" y="2190414"/>
                  <a:pt x="-4326" y="1972406"/>
                  <a:pt x="0" y="1785306"/>
                </a:cubicBezTo>
                <a:cubicBezTo>
                  <a:pt x="4326" y="1598206"/>
                  <a:pt x="36209" y="1149228"/>
                  <a:pt x="0" y="976339"/>
                </a:cubicBezTo>
                <a:cubicBezTo>
                  <a:pt x="-36209" y="803450"/>
                  <a:pt x="-26312" y="313518"/>
                  <a:pt x="0" y="0"/>
                </a:cubicBezTo>
                <a:close/>
              </a:path>
              <a:path w="6570918" h="5579082" stroke="0" extrusionOk="0">
                <a:moveTo>
                  <a:pt x="0" y="0"/>
                </a:moveTo>
                <a:cubicBezTo>
                  <a:pt x="278313" y="27288"/>
                  <a:pt x="431280" y="2299"/>
                  <a:pt x="591383" y="0"/>
                </a:cubicBezTo>
                <a:cubicBezTo>
                  <a:pt x="751486" y="-2299"/>
                  <a:pt x="864229" y="-10501"/>
                  <a:pt x="1051347" y="0"/>
                </a:cubicBezTo>
                <a:cubicBezTo>
                  <a:pt x="1238465" y="10501"/>
                  <a:pt x="1656622" y="-8810"/>
                  <a:pt x="1839857" y="0"/>
                </a:cubicBezTo>
                <a:cubicBezTo>
                  <a:pt x="2023092" y="8810"/>
                  <a:pt x="2169087" y="15350"/>
                  <a:pt x="2431240" y="0"/>
                </a:cubicBezTo>
                <a:cubicBezTo>
                  <a:pt x="2693393" y="-15350"/>
                  <a:pt x="2900257" y="27267"/>
                  <a:pt x="3022622" y="0"/>
                </a:cubicBezTo>
                <a:cubicBezTo>
                  <a:pt x="3144987" y="-27267"/>
                  <a:pt x="3447181" y="14689"/>
                  <a:pt x="3811132" y="0"/>
                </a:cubicBezTo>
                <a:cubicBezTo>
                  <a:pt x="4175083" y="-14689"/>
                  <a:pt x="4141184" y="1416"/>
                  <a:pt x="4336806" y="0"/>
                </a:cubicBezTo>
                <a:cubicBezTo>
                  <a:pt x="4532428" y="-1416"/>
                  <a:pt x="4953156" y="21134"/>
                  <a:pt x="5125316" y="0"/>
                </a:cubicBezTo>
                <a:cubicBezTo>
                  <a:pt x="5297476" y="-21134"/>
                  <a:pt x="5588322" y="-4504"/>
                  <a:pt x="5913826" y="0"/>
                </a:cubicBezTo>
                <a:cubicBezTo>
                  <a:pt x="6239330" y="4504"/>
                  <a:pt x="6420523" y="-5260"/>
                  <a:pt x="6570918" y="0"/>
                </a:cubicBezTo>
                <a:cubicBezTo>
                  <a:pt x="6591445" y="372376"/>
                  <a:pt x="6574842" y="632430"/>
                  <a:pt x="6570918" y="808967"/>
                </a:cubicBezTo>
                <a:cubicBezTo>
                  <a:pt x="6566994" y="985504"/>
                  <a:pt x="6590171" y="1307889"/>
                  <a:pt x="6570918" y="1562143"/>
                </a:cubicBezTo>
                <a:cubicBezTo>
                  <a:pt x="6551665" y="1816397"/>
                  <a:pt x="6555438" y="1963128"/>
                  <a:pt x="6570918" y="2092156"/>
                </a:cubicBezTo>
                <a:cubicBezTo>
                  <a:pt x="6586398" y="2221184"/>
                  <a:pt x="6566210" y="2620933"/>
                  <a:pt x="6570918" y="2789541"/>
                </a:cubicBezTo>
                <a:cubicBezTo>
                  <a:pt x="6575626" y="2958149"/>
                  <a:pt x="6544837" y="3183433"/>
                  <a:pt x="6570918" y="3486926"/>
                </a:cubicBezTo>
                <a:cubicBezTo>
                  <a:pt x="6596999" y="3790419"/>
                  <a:pt x="6605308" y="3845885"/>
                  <a:pt x="6570918" y="4184312"/>
                </a:cubicBezTo>
                <a:cubicBezTo>
                  <a:pt x="6536528" y="4522739"/>
                  <a:pt x="6608082" y="4624099"/>
                  <a:pt x="6570918" y="4937488"/>
                </a:cubicBezTo>
                <a:cubicBezTo>
                  <a:pt x="6533754" y="5250877"/>
                  <a:pt x="6586964" y="5431073"/>
                  <a:pt x="6570918" y="5579082"/>
                </a:cubicBezTo>
                <a:cubicBezTo>
                  <a:pt x="6289892" y="5586213"/>
                  <a:pt x="6205354" y="5547724"/>
                  <a:pt x="5848117" y="5579082"/>
                </a:cubicBezTo>
                <a:cubicBezTo>
                  <a:pt x="5490880" y="5610440"/>
                  <a:pt x="5430172" y="5600685"/>
                  <a:pt x="5322444" y="5579082"/>
                </a:cubicBezTo>
                <a:cubicBezTo>
                  <a:pt x="5214716" y="5557479"/>
                  <a:pt x="4791298" y="5604209"/>
                  <a:pt x="4533933" y="5579082"/>
                </a:cubicBezTo>
                <a:cubicBezTo>
                  <a:pt x="4276568" y="5553955"/>
                  <a:pt x="4194834" y="5592381"/>
                  <a:pt x="3876842" y="5579082"/>
                </a:cubicBezTo>
                <a:cubicBezTo>
                  <a:pt x="3558850" y="5565783"/>
                  <a:pt x="3592122" y="5581860"/>
                  <a:pt x="3351168" y="5579082"/>
                </a:cubicBezTo>
                <a:cubicBezTo>
                  <a:pt x="3110214" y="5576304"/>
                  <a:pt x="2934023" y="5584193"/>
                  <a:pt x="2694076" y="5579082"/>
                </a:cubicBezTo>
                <a:cubicBezTo>
                  <a:pt x="2454129" y="5573971"/>
                  <a:pt x="2428702" y="5591803"/>
                  <a:pt x="2234112" y="5579082"/>
                </a:cubicBezTo>
                <a:cubicBezTo>
                  <a:pt x="2039522" y="5566361"/>
                  <a:pt x="1981009" y="5601189"/>
                  <a:pt x="1774148" y="5579082"/>
                </a:cubicBezTo>
                <a:cubicBezTo>
                  <a:pt x="1567287" y="5556975"/>
                  <a:pt x="1275481" y="5606317"/>
                  <a:pt x="1117056" y="5579082"/>
                </a:cubicBezTo>
                <a:cubicBezTo>
                  <a:pt x="958631" y="5551847"/>
                  <a:pt x="755477" y="5572254"/>
                  <a:pt x="591383" y="5579082"/>
                </a:cubicBezTo>
                <a:cubicBezTo>
                  <a:pt x="427289" y="5585910"/>
                  <a:pt x="187330" y="5591515"/>
                  <a:pt x="0" y="5579082"/>
                </a:cubicBezTo>
                <a:cubicBezTo>
                  <a:pt x="-26479" y="5461734"/>
                  <a:pt x="-8007" y="5136203"/>
                  <a:pt x="0" y="4993278"/>
                </a:cubicBezTo>
                <a:cubicBezTo>
                  <a:pt x="8007" y="4850353"/>
                  <a:pt x="-866" y="4711104"/>
                  <a:pt x="0" y="4463266"/>
                </a:cubicBezTo>
                <a:cubicBezTo>
                  <a:pt x="866" y="4215428"/>
                  <a:pt x="32773" y="4051281"/>
                  <a:pt x="0" y="3710090"/>
                </a:cubicBezTo>
                <a:cubicBezTo>
                  <a:pt x="-32773" y="3368899"/>
                  <a:pt x="-4467" y="3247332"/>
                  <a:pt x="0" y="3124286"/>
                </a:cubicBezTo>
                <a:cubicBezTo>
                  <a:pt x="4467" y="3001240"/>
                  <a:pt x="-19954" y="2606861"/>
                  <a:pt x="0" y="2371110"/>
                </a:cubicBezTo>
                <a:cubicBezTo>
                  <a:pt x="19954" y="2135359"/>
                  <a:pt x="32823" y="1730214"/>
                  <a:pt x="0" y="1562143"/>
                </a:cubicBezTo>
                <a:cubicBezTo>
                  <a:pt x="-32823" y="1394072"/>
                  <a:pt x="31174" y="1196398"/>
                  <a:pt x="0" y="920549"/>
                </a:cubicBezTo>
                <a:cubicBezTo>
                  <a:pt x="-31174" y="644700"/>
                  <a:pt x="-12315" y="36959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952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04104" y="847082"/>
            <a:ext cx="5946648" cy="4988412"/>
          </a:xfrm>
        </p:spPr>
        <p:txBody>
          <a:bodyPr>
            <a:normAutofit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구원받기 이전의 사람들</a:t>
            </a:r>
            <a:endParaRPr lang="en-US" altLang="ko-KR" kern="100" dirty="0">
              <a:solidFill>
                <a:schemeClr val="bg1"/>
              </a:solidFill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유대인들</a:t>
            </a:r>
            <a:r>
              <a:rPr lang="en-US" altLang="ko-KR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하나님을 알고 율법을 가지고 있었던 </a:t>
            </a:r>
            <a:br>
              <a:rPr lang="en-US" altLang="ko-KR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</a:br>
            <a:r>
              <a:rPr lang="en-US" altLang="ko-KR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            </a:t>
            </a:r>
            <a:r>
              <a:rPr lang="ko-KR" altLang="en-US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유대인들도 역시 자기 육체의 욕심대로</a:t>
            </a:r>
            <a:br>
              <a:rPr lang="en-US" altLang="ko-KR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</a:br>
            <a:r>
              <a:rPr lang="en-US" altLang="ko-KR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           </a:t>
            </a:r>
            <a:r>
              <a:rPr lang="ko-KR" altLang="en-US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살며 육체와 마음이 원하는 대로 행함 </a:t>
            </a:r>
            <a:endParaRPr lang="en-US" altLang="ko-KR" kern="100" dirty="0">
              <a:solidFill>
                <a:schemeClr val="bg1"/>
              </a:solidFill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kern="100" dirty="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본질 상 진노의 자식이었음 </a:t>
            </a:r>
            <a:r>
              <a:rPr lang="en-US" altLang="ko-KR" kern="100" dirty="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(3</a:t>
            </a:r>
            <a:r>
              <a:rPr lang="ko-KR" altLang="en-US" kern="100" dirty="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kern="100" dirty="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</a:t>
            </a:r>
          </a:p>
          <a:p>
            <a:pPr marL="0" indent="0" latinLnBrk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구원받지 못한 사람들은 이방인이건 유대인이건 모두 </a:t>
            </a:r>
            <a:br>
              <a:rPr lang="en-US" altLang="ko-KR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</a:br>
            <a:r>
              <a:rPr lang="en-US" altLang="ko-KR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 </a:t>
            </a:r>
            <a:r>
              <a:rPr lang="ko-KR" altLang="en-US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영적으로 죽은 상태에 있으며 악한 영을 따라 </a:t>
            </a:r>
            <a:br>
              <a:rPr lang="en-US" altLang="ko-KR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</a:br>
            <a:r>
              <a:rPr lang="en-US" altLang="ko-KR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 </a:t>
            </a:r>
            <a:r>
              <a:rPr lang="ko-KR" altLang="en-US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살면서 자기 육체의 욕심대로 행하는 존재임</a:t>
            </a:r>
            <a:endParaRPr lang="en-US" altLang="ko-KR" kern="100" dirty="0">
              <a:solidFill>
                <a:schemeClr val="bg1"/>
              </a:solidFill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310172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7762" y="329184"/>
            <a:ext cx="6251110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1-3</a:t>
            </a:r>
            <a:r>
              <a:rPr lang="ko-KR" altLang="en-US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 </a:t>
            </a:r>
            <a:r>
              <a:rPr lang="en-US" altLang="ko-KR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(</a:t>
            </a:r>
            <a:r>
              <a:rPr lang="ko-KR" altLang="en-US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첫번째 문장</a:t>
            </a:r>
            <a:r>
              <a:rPr lang="en-US" altLang="ko-KR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): </a:t>
            </a:r>
            <a:r>
              <a:rPr lang="ko-KR" altLang="en-US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에베소서 수신자의 과거의 상태</a:t>
            </a:r>
            <a:endParaRPr lang="ko-KR" altLang="en-US" sz="4000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62945" y="2706624"/>
            <a:ext cx="6685927" cy="3483864"/>
          </a:xfrm>
        </p:spPr>
        <p:txBody>
          <a:bodyPr>
            <a:noAutofit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영적 죽음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원어의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1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절에는 주어와 동사가 없음 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그리고 여러분의 허물들과 죄들로 인하여 죽은 여러분을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이라고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번역할 수 있음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죽음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영적인 죽음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사람은 하나님께 생명을 공급받아야 살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수 있는 존재이지만 생명의 근원인 하나님을 떠난 사람에게 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생명이 있을 수 없음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그리스도 안에서 영적 생명을 얻기 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전까지 모든 사람은 영적으로 죽은 존재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  <p:pic>
        <p:nvPicPr>
          <p:cNvPr id="3161" name="Picture 3160" descr="미개봉 알약 갑 클로즈업">
            <a:extLst>
              <a:ext uri="{FF2B5EF4-FFF2-40B4-BE49-F238E27FC236}">
                <a16:creationId xmlns:a16="http://schemas.microsoft.com/office/drawing/2014/main" id="{BBF013CA-0612-FC34-67DB-B98C48460A9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674" r="27674"/>
          <a:stretch/>
        </p:blipFill>
        <p:spPr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8149978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89" name="Rectangle 3188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7762" y="329184"/>
            <a:ext cx="6251110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1-3</a:t>
            </a:r>
            <a:r>
              <a:rPr lang="ko-KR" altLang="en-US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 </a:t>
            </a:r>
            <a:r>
              <a:rPr lang="en-US" altLang="ko-KR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(</a:t>
            </a:r>
            <a:r>
              <a:rPr lang="ko-KR" altLang="en-US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첫번째 문장</a:t>
            </a:r>
            <a:r>
              <a:rPr lang="en-US" altLang="ko-KR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): </a:t>
            </a:r>
            <a:r>
              <a:rPr lang="ko-KR" altLang="en-US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에베소서 수신자의 과거의 상태</a:t>
            </a:r>
            <a:endParaRPr lang="ko-KR" altLang="en-US" sz="4000"/>
          </a:p>
        </p:txBody>
      </p:sp>
      <p:sp>
        <p:nvSpPr>
          <p:cNvPr id="3191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2862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42457" y="2706624"/>
            <a:ext cx="7083380" cy="3483864"/>
          </a:xfrm>
        </p:spPr>
        <p:txBody>
          <a:bodyPr>
            <a:normAutofit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영적 죽음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영적 생명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하나님을 아는 것이고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하나님과 관계를 맺는 것이며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</a:t>
            </a:r>
          </a:p>
          <a:p>
            <a:pPr marL="0" indent="0" latinLnBrk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              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하나님과 교제하며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하나님을 즐거워하는 것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영적 죽음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하나님을 모르고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하나님과 관계가 없고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하나님을 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            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즐거워하지 않는 것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하나님의 사랑에 반응할 수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            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없음  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  <p:pic>
        <p:nvPicPr>
          <p:cNvPr id="3176" name="Picture 3175" descr="흑백 배경의 입자 가루 덩어리의 폭발">
            <a:extLst>
              <a:ext uri="{FF2B5EF4-FFF2-40B4-BE49-F238E27FC236}">
                <a16:creationId xmlns:a16="http://schemas.microsoft.com/office/drawing/2014/main" id="{DA9AD77C-17B6-2490-6A1C-132DD4D5065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514" r="30552"/>
          <a:stretch/>
        </p:blipFill>
        <p:spPr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6220647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04" name="Rectangle 3103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7762" y="329184"/>
            <a:ext cx="6251110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1-3</a:t>
            </a:r>
            <a:r>
              <a:rPr lang="ko-KR" altLang="en-US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 </a:t>
            </a:r>
            <a:r>
              <a:rPr lang="en-US" altLang="ko-KR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(</a:t>
            </a:r>
            <a:r>
              <a:rPr lang="ko-KR" altLang="en-US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첫번째 문장</a:t>
            </a:r>
            <a:r>
              <a:rPr lang="en-US" altLang="ko-KR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): </a:t>
            </a:r>
            <a:r>
              <a:rPr lang="ko-KR" altLang="en-US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에베소서 수신자의 과거의 상태</a:t>
            </a:r>
            <a:endParaRPr lang="ko-KR" altLang="en-US" sz="4000"/>
          </a:p>
        </p:txBody>
      </p:sp>
      <p:sp>
        <p:nvSpPr>
          <p:cNvPr id="3106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2862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68214" y="2706624"/>
            <a:ext cx="7160654" cy="3483864"/>
          </a:xfrm>
        </p:spPr>
        <p:txBody>
          <a:bodyPr>
            <a:normAutofit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영적 죽음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이방인의 영적 죽음은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허물과 죄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와 관련 있음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하나님께서 개입하셔서 구원하실 때까지 계속 죽음의 상태에 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spcBef>
                <a:spcPts val="0"/>
              </a:spcBef>
              <a:spcAft>
                <a:spcPts val="600"/>
              </a:spcAft>
              <a:buNone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  머물러 있음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허물과 죄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문맥상 동의어로 이해할 수 있음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사람들의 소극적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</a:t>
            </a:r>
          </a:p>
          <a:p>
            <a:pPr marL="0" indent="0" latinLnBrk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            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적극적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수동적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능동적 잘못을 포괄적으로 나타냄 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  <p:pic>
        <p:nvPicPr>
          <p:cNvPr id="3091" name="Picture 3090" descr="빨간색 조각 한 개가 있는 흰색 퍼즐">
            <a:extLst>
              <a:ext uri="{FF2B5EF4-FFF2-40B4-BE49-F238E27FC236}">
                <a16:creationId xmlns:a16="http://schemas.microsoft.com/office/drawing/2014/main" id="{C4ED6143-DA9D-EBFB-61CB-F7191FF28E5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682" r="30118"/>
          <a:stretch/>
        </p:blipFill>
        <p:spPr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0213090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95" name="Rectangle 3094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7762" y="329184"/>
            <a:ext cx="6251110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1-3</a:t>
            </a:r>
            <a:r>
              <a:rPr lang="ko-KR" alt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 </a:t>
            </a:r>
            <a:r>
              <a:rPr lang="en-US" altLang="ko-K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(</a:t>
            </a:r>
            <a:r>
              <a:rPr lang="ko-KR" alt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첫번째 문장</a:t>
            </a:r>
            <a:r>
              <a:rPr lang="en-US" altLang="ko-K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): </a:t>
            </a:r>
            <a:r>
              <a:rPr lang="ko-KR" alt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에베소서 수신자의 과거의 상태</a:t>
            </a:r>
            <a:endParaRPr lang="ko-KR" altLang="en-US" sz="4000" dirty="0"/>
          </a:p>
        </p:txBody>
      </p:sp>
      <p:sp>
        <p:nvSpPr>
          <p:cNvPr id="3097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2862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97762" y="2706624"/>
            <a:ext cx="6251110" cy="3483864"/>
          </a:xfrm>
        </p:spPr>
        <p:txBody>
          <a:bodyPr>
            <a:normAutofit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영적 죽음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죄의 본질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사람이 스스로 삶의 중심이 되어 자신을 높이고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           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하나님을 반역하는 것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사람은 하나님께 순종하고 하나님을 의존할 때만 영적 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생명을 누릴 수 있음 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  <p:pic>
        <p:nvPicPr>
          <p:cNvPr id="3091" name="Picture 3090" descr="노란색 배경의 느낌표">
            <a:extLst>
              <a:ext uri="{FF2B5EF4-FFF2-40B4-BE49-F238E27FC236}">
                <a16:creationId xmlns:a16="http://schemas.microsoft.com/office/drawing/2014/main" id="{905218EC-43FC-EA45-75BC-F0160F3F91F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992" r="18075"/>
          <a:stretch/>
        </p:blipFill>
        <p:spPr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4739855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17" name="Rectangle 3116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1-3</a:t>
            </a:r>
            <a:r>
              <a:rPr lang="ko-KR" altLang="en-US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 </a:t>
            </a:r>
            <a:r>
              <a:rPr lang="en-US" altLang="ko-KR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(</a:t>
            </a:r>
            <a:r>
              <a:rPr lang="ko-KR" altLang="en-US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첫번째 문장</a:t>
            </a:r>
            <a:r>
              <a:rPr lang="en-US" altLang="ko-KR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): </a:t>
            </a:r>
            <a:r>
              <a:rPr lang="ko-KR" altLang="en-US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에베소서 수신자의 과거의 상태</a:t>
            </a:r>
            <a:endParaRPr lang="ko-KR" altLang="en-US" sz="4500"/>
          </a:p>
        </p:txBody>
      </p:sp>
      <p:pic>
        <p:nvPicPr>
          <p:cNvPr id="3099" name="Picture 3098" descr="사막으로 뻗은 철로">
            <a:extLst>
              <a:ext uri="{FF2B5EF4-FFF2-40B4-BE49-F238E27FC236}">
                <a16:creationId xmlns:a16="http://schemas.microsoft.com/office/drawing/2014/main" id="{F1C33707-F740-BD75-3E22-D61E142D304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668" r="21467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119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26145" y="2409444"/>
            <a:ext cx="7989204" cy="3483864"/>
          </a:xfrm>
        </p:spPr>
        <p:txBody>
          <a:bodyPr>
            <a:noAutofit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이 세상의 풍조와</a:t>
            </a:r>
            <a:r>
              <a:rPr lang="en-US" altLang="ko-KR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</a:t>
            </a:r>
            <a:r>
              <a:rPr lang="ko-KR" altLang="en-US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공중의 권세를 잡은 통치자를 따라 삶</a:t>
            </a:r>
            <a:endParaRPr lang="en-US" altLang="ko-KR" sz="24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살았습니다 </a:t>
            </a: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(2</a:t>
            </a:r>
            <a:r>
              <a:rPr lang="ko-KR" altLang="en-US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): “</a:t>
            </a:r>
            <a:r>
              <a:rPr lang="el-GR" altLang="ko-KR" sz="2400" kern="100" dirty="0"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περιεπατήσατε</a:t>
            </a: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 (you walked): </a:t>
            </a:r>
            <a:r>
              <a:rPr lang="ko-KR" altLang="en-US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원래는 </a:t>
            </a: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ko-KR" altLang="en-US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걷다</a:t>
            </a: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</a:t>
            </a:r>
            <a:r>
              <a:rPr lang="ko-KR" altLang="en-US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라는</a:t>
            </a:r>
            <a:endParaRPr lang="en-US" altLang="ko-KR" sz="24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</a:t>
            </a:r>
            <a:r>
              <a:rPr lang="ko-KR" altLang="en-US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의미이지만 은유적인 의미로 사용됨</a:t>
            </a: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회심 이전의 삶으로서 이는 회심 후와 극명한 대조를 이룸</a:t>
            </a:r>
            <a:endParaRPr lang="en-US" altLang="ko-KR" sz="24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세상 또는 세대 </a:t>
            </a: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(2</a:t>
            </a:r>
            <a:r>
              <a:rPr lang="ko-KR" altLang="en-US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): “</a:t>
            </a:r>
            <a:r>
              <a:rPr lang="el-GR" altLang="ko-KR" sz="2400" kern="100" dirty="0"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αἰῶνα</a:t>
            </a: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 (age): </a:t>
            </a:r>
            <a:r>
              <a:rPr lang="ko-KR" altLang="en-US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세상을 지배하는 영적인 존재로 이해하기도</a:t>
            </a:r>
            <a:endParaRPr lang="en-US" altLang="ko-KR" sz="24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 </a:t>
            </a:r>
            <a:r>
              <a:rPr lang="ko-KR" altLang="en-US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함</a:t>
            </a: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</a:t>
            </a:r>
            <a:r>
              <a:rPr lang="ko-KR" altLang="en-US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여기서는 시간을 뜻하는 단어로 이해해야 함</a:t>
            </a: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하나님을 인정하지 않는 타락한 인간 </a:t>
            </a:r>
            <a:endParaRPr lang="en-US" altLang="ko-KR" sz="24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 </a:t>
            </a:r>
            <a:r>
              <a:rPr lang="ko-KR" altLang="en-US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사회 전체를 의미한다고 보아야 함</a:t>
            </a: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하나님과 진리를 대적하고 세속적이고 </a:t>
            </a:r>
            <a:r>
              <a:rPr lang="ko-KR" altLang="en-US" sz="2400" kern="100" dirty="0" err="1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반도덕적이고</a:t>
            </a:r>
            <a:endParaRPr lang="en-US" altLang="ko-KR" sz="24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</a:t>
            </a:r>
            <a:r>
              <a:rPr lang="ko-KR" altLang="en-US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물질적인 가치에 지배를 받음</a:t>
            </a: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하나님을 떠나서 타락한 세상의 정신과 사고방식과</a:t>
            </a:r>
            <a:endParaRPr lang="en-US" altLang="ko-KR" sz="24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</a:t>
            </a:r>
            <a:r>
              <a:rPr lang="ko-KR" altLang="en-US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가치 체계에 순응하며 살았음을 의미함 </a:t>
            </a:r>
            <a:endParaRPr lang="en-US" altLang="ko-KR" sz="24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58230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04" name="Rectangle 3103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1-3</a:t>
            </a:r>
            <a:r>
              <a:rPr lang="ko-KR" altLang="en-US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 </a:t>
            </a:r>
            <a:r>
              <a:rPr lang="en-US" altLang="ko-KR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(</a:t>
            </a:r>
            <a:r>
              <a:rPr lang="ko-KR" altLang="en-US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첫번째 문장</a:t>
            </a:r>
            <a:r>
              <a:rPr lang="en-US" altLang="ko-KR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): </a:t>
            </a:r>
            <a:r>
              <a:rPr lang="ko-KR" altLang="en-US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에베소서 수신자의 과거의 상태</a:t>
            </a:r>
            <a:endParaRPr lang="ko-KR" altLang="en-US" sz="4500"/>
          </a:p>
        </p:txBody>
      </p:sp>
      <p:pic>
        <p:nvPicPr>
          <p:cNvPr id="3091" name="Picture 3090" descr="올려다 본 고층 사무실 건물">
            <a:extLst>
              <a:ext uri="{FF2B5EF4-FFF2-40B4-BE49-F238E27FC236}">
                <a16:creationId xmlns:a16="http://schemas.microsoft.com/office/drawing/2014/main" id="{D076713F-5717-EC85-A915-C6FEE6A304E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2364" r="28488" b="-1"/>
          <a:stretch/>
        </p:blipFill>
        <p:spPr>
          <a:xfrm>
            <a:off x="20" y="10"/>
            <a:ext cx="4053550" cy="6857989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106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64899" y="2395728"/>
            <a:ext cx="7889726" cy="3483864"/>
          </a:xfrm>
        </p:spPr>
        <p:txBody>
          <a:bodyPr>
            <a:noAutofit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이 세상의 풍조와</a:t>
            </a:r>
            <a:r>
              <a:rPr lang="en-US" altLang="ko-KR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</a:t>
            </a:r>
            <a:r>
              <a:rPr lang="ko-KR" altLang="en-US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공중의 권세를 잡은 통치자를 따라 삶</a:t>
            </a:r>
            <a:endParaRPr lang="en-US" altLang="ko-KR" sz="24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공중 </a:t>
            </a: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(2</a:t>
            </a:r>
            <a:r>
              <a:rPr lang="ko-KR" altLang="en-US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): “</a:t>
            </a:r>
            <a:r>
              <a:rPr lang="el-GR" altLang="ko-KR" sz="2400" kern="100" dirty="0"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ἀέρος</a:t>
            </a: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 (air): </a:t>
            </a:r>
            <a:r>
              <a:rPr lang="ko-KR" altLang="en-US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고대시대에는 사람들이 사는 세계와 하나님이 계시는</a:t>
            </a:r>
            <a:endParaRPr lang="en-US" altLang="ko-KR" sz="24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</a:t>
            </a:r>
            <a:r>
              <a:rPr lang="ko-KR" altLang="en-US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하늘의 사이에 존재하는 영역</a:t>
            </a: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공중은 하늘보다는 낮고 사람들이 사는 세계에 더 가까움</a:t>
            </a: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</a:t>
            </a: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  </a:t>
            </a:r>
            <a:r>
              <a:rPr lang="ko-KR" altLang="en-US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공중이라는 표현을 통해 사탄이 사람들이 사는 세상에 가까이 거하면서 그만큼 쉽게</a:t>
            </a:r>
            <a:endParaRPr lang="en-US" altLang="ko-KR" sz="24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</a:t>
            </a:r>
            <a:r>
              <a:rPr lang="ko-KR" altLang="en-US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영향을 행사했다는 사실 강조</a:t>
            </a:r>
            <a:endParaRPr lang="en-US" altLang="ko-KR" sz="24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공중의 권세를 잡은 통치자 </a:t>
            </a: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= </a:t>
            </a:r>
            <a:r>
              <a:rPr lang="ko-KR" altLang="en-US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불순종의 자식들 가운데서 작용하는 영</a:t>
            </a: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서로 동격의 관계</a:t>
            </a:r>
            <a:endParaRPr lang="en-US" altLang="ko-KR" sz="24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과거 에베소 교회 성도들은 공중의 권세를 잡은 통치자의 지배 아래 모든 거짓과 악을 </a:t>
            </a:r>
            <a:endParaRPr lang="en-US" altLang="ko-KR" sz="24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  </a:t>
            </a:r>
            <a:r>
              <a:rPr lang="ko-KR" altLang="en-US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행하면서 살았음</a:t>
            </a:r>
            <a:endParaRPr lang="en-US" altLang="ko-KR" sz="24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84420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27" name="Rectangle 3126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1-3</a:t>
            </a:r>
            <a:r>
              <a:rPr lang="ko-KR" altLang="en-US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 </a:t>
            </a:r>
            <a:r>
              <a:rPr lang="en-US" altLang="ko-KR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(</a:t>
            </a:r>
            <a:r>
              <a:rPr lang="ko-KR" altLang="en-US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첫번째 문장</a:t>
            </a:r>
            <a:r>
              <a:rPr lang="en-US" altLang="ko-KR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): </a:t>
            </a:r>
            <a:r>
              <a:rPr lang="ko-KR" altLang="en-US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에베소서 수신자의 과거의 상태</a:t>
            </a:r>
            <a:endParaRPr lang="ko-KR" altLang="en-US" sz="4500"/>
          </a:p>
        </p:txBody>
      </p:sp>
      <p:pic>
        <p:nvPicPr>
          <p:cNvPr id="3116" name="Picture 3115" descr="체스 게임의 체크 메이트">
            <a:extLst>
              <a:ext uri="{FF2B5EF4-FFF2-40B4-BE49-F238E27FC236}">
                <a16:creationId xmlns:a16="http://schemas.microsoft.com/office/drawing/2014/main" id="{A95D0077-2BDF-8FBB-EDED-A1FE9E6AF97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527" r="29712" b="1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129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5" y="2706624"/>
            <a:ext cx="7284419" cy="3483864"/>
          </a:xfrm>
        </p:spPr>
        <p:txBody>
          <a:bodyPr>
            <a:normAutofit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육신의 정욕대로 삶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- 3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절에서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2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인칭 복수 대명사가 아니라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1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인칭 복수 대명사를 사용 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“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우리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는 바울을 포함한 유대인 성도들을 의미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이방인들과 구별하기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위해서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우리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라는 표현을 사용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율법을 소유한 유대인들이라고 해서 이방인들보다 나은 점은 조금도 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없었다는 것을 인정함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25751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44" name="Rectangle 3143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1-3</a:t>
            </a:r>
            <a:r>
              <a:rPr lang="ko-KR" altLang="en-US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 </a:t>
            </a:r>
            <a:r>
              <a:rPr lang="en-US" altLang="ko-KR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(</a:t>
            </a:r>
            <a:r>
              <a:rPr lang="ko-KR" altLang="en-US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첫번째 문장</a:t>
            </a:r>
            <a:r>
              <a:rPr lang="en-US" altLang="ko-KR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): </a:t>
            </a:r>
            <a:r>
              <a:rPr lang="ko-KR" altLang="en-US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에베소서 수신자의 과거의 상태</a:t>
            </a:r>
            <a:endParaRPr lang="ko-KR" altLang="en-US" sz="4500"/>
          </a:p>
        </p:txBody>
      </p:sp>
      <p:pic>
        <p:nvPicPr>
          <p:cNvPr id="3131" name="Picture 3130" descr="하트 모양의 초콜릿 트러플">
            <a:extLst>
              <a:ext uri="{FF2B5EF4-FFF2-40B4-BE49-F238E27FC236}">
                <a16:creationId xmlns:a16="http://schemas.microsoft.com/office/drawing/2014/main" id="{0B3752E1-A7DA-0520-A041-AB550EFE190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289" r="27267" b="-2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146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62907" y="2706624"/>
            <a:ext cx="7740203" cy="3483864"/>
          </a:xfrm>
        </p:spPr>
        <p:txBody>
          <a:bodyPr>
            <a:noAutofit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육신의 정욕대로 삶</a:t>
            </a:r>
            <a:endParaRPr lang="en-US" altLang="ko-KR" sz="24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육신 </a:t>
            </a: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(3</a:t>
            </a:r>
            <a:r>
              <a:rPr lang="ko-KR" altLang="en-US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): “</a:t>
            </a:r>
            <a:r>
              <a:rPr lang="el-GR" altLang="ko-KR" sz="2400" kern="100" dirty="0"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σαρκὸς</a:t>
            </a: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</a:t>
            </a:r>
            <a:r>
              <a:rPr lang="ko-KR" altLang="en-US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</a:t>
            </a: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(flesh): </a:t>
            </a:r>
            <a:r>
              <a:rPr lang="ko-KR" altLang="en-US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하나님을 떠난 사람들의 더러운 본성을 의미</a:t>
            </a:r>
            <a:endParaRPr lang="en-US" altLang="ko-KR" sz="24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육신의 정욕 </a:t>
            </a: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(3</a:t>
            </a:r>
            <a:r>
              <a:rPr lang="ko-KR" altLang="en-US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): </a:t>
            </a:r>
            <a:r>
              <a:rPr lang="ko-KR" altLang="en-US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자기 중심적인 열망과 충동을 의미</a:t>
            </a: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하나님의 영이 그 안에 거하지</a:t>
            </a:r>
            <a:endParaRPr lang="en-US" altLang="ko-KR" sz="24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</a:t>
            </a:r>
            <a:r>
              <a:rPr lang="ko-KR" altLang="en-US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않는 한 사람들은 자아 중심적인 욕망에 지배당할 뿐만 아니라 육체의 마음이</a:t>
            </a:r>
            <a:endParaRPr lang="en-US" altLang="ko-KR" sz="24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</a:t>
            </a:r>
            <a:r>
              <a:rPr lang="ko-KR" altLang="en-US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원하는 것을 행할 수밖에 없음 </a:t>
            </a:r>
            <a:endParaRPr lang="en-US" altLang="ko-KR" sz="24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마음 </a:t>
            </a: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(3</a:t>
            </a:r>
            <a:r>
              <a:rPr lang="ko-KR" altLang="en-US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): “</a:t>
            </a:r>
            <a:r>
              <a:rPr lang="el-GR" altLang="ko-KR" sz="2400" kern="100" dirty="0"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διανοιῶν</a:t>
            </a: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 (thoughts): </a:t>
            </a:r>
            <a:r>
              <a:rPr lang="ko-KR" altLang="en-US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감정 뿐만 아니라 이성과 의지까지도</a:t>
            </a:r>
            <a:endParaRPr lang="en-US" altLang="ko-KR" sz="24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 </a:t>
            </a:r>
            <a:r>
              <a:rPr lang="ko-KR" altLang="en-US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죄에 오염되어 있어서 육체나 마음이 원하는 것들은 모두 하나님을 거역하고 하나님을</a:t>
            </a:r>
            <a:endParaRPr lang="en-US" altLang="ko-KR" sz="24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</a:t>
            </a:r>
            <a:r>
              <a:rPr lang="ko-KR" altLang="en-US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반대함</a:t>
            </a:r>
            <a:endParaRPr lang="en-US" altLang="ko-KR" sz="24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거듭나지 않은 사람들은 하나님의 뜻에 관심이 없고 하나님의 법에 순종할 수도 없음</a:t>
            </a:r>
            <a:endParaRPr lang="en-US" altLang="ko-KR" sz="24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63701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59" name="Rectangle 3158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1-3</a:t>
            </a:r>
            <a:r>
              <a:rPr lang="ko-KR" altLang="en-US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 </a:t>
            </a:r>
            <a:r>
              <a:rPr lang="en-US" altLang="ko-KR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(</a:t>
            </a:r>
            <a:r>
              <a:rPr lang="ko-KR" altLang="en-US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첫번째 문장</a:t>
            </a:r>
            <a:r>
              <a:rPr lang="en-US" altLang="ko-KR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): </a:t>
            </a:r>
            <a:r>
              <a:rPr lang="ko-KR" altLang="en-US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에베소서 수신자의 과거의 상태</a:t>
            </a:r>
            <a:endParaRPr lang="ko-KR" altLang="en-US" sz="4500"/>
          </a:p>
        </p:txBody>
      </p:sp>
      <p:pic>
        <p:nvPicPr>
          <p:cNvPr id="3148" name="Picture 3147" descr="성과 저하를 보여주는 돋보기">
            <a:extLst>
              <a:ext uri="{FF2B5EF4-FFF2-40B4-BE49-F238E27FC236}">
                <a16:creationId xmlns:a16="http://schemas.microsoft.com/office/drawing/2014/main" id="{DFEFF7C1-0837-35C2-9F99-E404FC54FB7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809" r="46746" b="-2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161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7323056" cy="3483864"/>
          </a:xfrm>
        </p:spPr>
        <p:txBody>
          <a:bodyPr>
            <a:noAutofit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육신의 정욕대로 삶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전통적으로 유대인들은 이방인들을 부정한 죄인으로 간주하고 그들과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교제하거나 식사도 하지 않았음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유대인들은 하나님의 백성이었음에도 불구하고 자기 중심적인 육체의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본성을 따라 살면서 끊임없이 율법을 어기고 하나님의 뜻을 저버림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이들도 윤리적인 파산 상태에 빠져 있었다고 선언함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유대인이나 이방인이나 다 죄 아래 있는 것임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유대인들에게는 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 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모욕적인 말이 아닐 수 없음 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30973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09" name="Rectangle 3108">
            <a:extLst>
              <a:ext uri="{FF2B5EF4-FFF2-40B4-BE49-F238E27FC236}">
                <a16:creationId xmlns:a16="http://schemas.microsoft.com/office/drawing/2014/main" id="{A9D2268A-D939-4E78-91B6-6C7E464067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91" name="Picture 3090" descr="물음표를 찍으려고 하는 타이프바">
            <a:extLst>
              <a:ext uri="{FF2B5EF4-FFF2-40B4-BE49-F238E27FC236}">
                <a16:creationId xmlns:a16="http://schemas.microsoft.com/office/drawing/2014/main" id="{3C09EF9A-2954-B8C3-A496-FF6B671A5FF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0000"/>
          </a:blip>
          <a:srcRect t="15730"/>
          <a:stretch/>
        </p:blipFill>
        <p:spPr>
          <a:xfrm>
            <a:off x="20" y="10"/>
            <a:ext cx="12191979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853673"/>
            <a:ext cx="4023360" cy="5004794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5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4-7</a:t>
            </a:r>
            <a:r>
              <a:rPr lang="ko-KR" altLang="en-US" sz="5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 </a:t>
            </a:r>
            <a:r>
              <a:rPr lang="en-US" altLang="ko-KR" sz="5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(</a:t>
            </a:r>
            <a:r>
              <a:rPr lang="ko-KR" altLang="en-US" sz="5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첫번째 문장</a:t>
            </a:r>
            <a:r>
              <a:rPr lang="en-US" altLang="ko-KR" sz="5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): </a:t>
            </a:r>
            <a:r>
              <a:rPr lang="ko-KR" altLang="en-US" sz="5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하나님의 은혜로 그리스도 안에서 믿음으로 받는 구원</a:t>
            </a:r>
            <a:endParaRPr lang="ko-KR" altLang="en-US" sz="5000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03500" y="853673"/>
            <a:ext cx="6229604" cy="5004794"/>
          </a:xfrm>
        </p:spPr>
        <p:txBody>
          <a:bodyPr anchor="ctr">
            <a:normAutofit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하나님께서 이루신 구원</a:t>
            </a:r>
            <a:endParaRPr lang="en-US" altLang="ko-KR" sz="24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- 1-3</a:t>
            </a:r>
            <a:r>
              <a:rPr lang="ko-KR" altLang="en-US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</a:t>
            </a:r>
            <a:r>
              <a:rPr lang="ko-KR" altLang="en-US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하나님을 떠난 사람들의 비참한 실존에 대해 언급</a:t>
            </a:r>
            <a:endParaRPr lang="en-US" altLang="ko-KR" sz="24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- 4-7</a:t>
            </a:r>
            <a:r>
              <a:rPr lang="ko-KR" altLang="en-US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죄로 죽은 사람들을 살리신 하나님의 구원에 대해 언급</a:t>
            </a:r>
            <a:endParaRPr lang="en-US" altLang="ko-KR" sz="24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죄와 허물로 죽은 우리를 그리스도와 함께 살리셨고</a:t>
            </a: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 </a:t>
            </a:r>
            <a:r>
              <a:rPr lang="ko-KR" altLang="en-US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우리를 그리스도와</a:t>
            </a:r>
            <a:endParaRPr lang="en-US" altLang="ko-KR" sz="24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</a:t>
            </a:r>
            <a:r>
              <a:rPr lang="ko-KR" altLang="en-US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함께 하늘에 앉히셨다고 함</a:t>
            </a:r>
            <a:endParaRPr lang="en-US" altLang="ko-KR" sz="24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이는 하나님의 은혜가 얼마나 풍성한지를 보여주기 위함이라고 함 </a:t>
            </a:r>
            <a:endParaRPr lang="en-US" altLang="ko-KR" sz="24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  <p:sp>
        <p:nvSpPr>
          <p:cNvPr id="3111" name="sketchy content container">
            <a:extLst>
              <a:ext uri="{FF2B5EF4-FFF2-40B4-BE49-F238E27FC236}">
                <a16:creationId xmlns:a16="http://schemas.microsoft.com/office/drawing/2014/main" id="{E0C43A58-225D-452D-8185-0D89D1EED8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18921" y="493776"/>
            <a:ext cx="6229604" cy="5722227"/>
          </a:xfrm>
          <a:custGeom>
            <a:avLst/>
            <a:gdLst>
              <a:gd name="connsiteX0" fmla="*/ 0 w 6229604"/>
              <a:gd name="connsiteY0" fmla="*/ 0 h 5722227"/>
              <a:gd name="connsiteX1" fmla="*/ 629882 w 6229604"/>
              <a:gd name="connsiteY1" fmla="*/ 0 h 5722227"/>
              <a:gd name="connsiteX2" fmla="*/ 1135172 w 6229604"/>
              <a:gd name="connsiteY2" fmla="*/ 0 h 5722227"/>
              <a:gd name="connsiteX3" fmla="*/ 1951943 w 6229604"/>
              <a:gd name="connsiteY3" fmla="*/ 0 h 5722227"/>
              <a:gd name="connsiteX4" fmla="*/ 2581825 w 6229604"/>
              <a:gd name="connsiteY4" fmla="*/ 0 h 5722227"/>
              <a:gd name="connsiteX5" fmla="*/ 3211707 w 6229604"/>
              <a:gd name="connsiteY5" fmla="*/ 0 h 5722227"/>
              <a:gd name="connsiteX6" fmla="*/ 4028477 w 6229604"/>
              <a:gd name="connsiteY6" fmla="*/ 0 h 5722227"/>
              <a:gd name="connsiteX7" fmla="*/ 4596063 w 6229604"/>
              <a:gd name="connsiteY7" fmla="*/ 0 h 5722227"/>
              <a:gd name="connsiteX8" fmla="*/ 5412834 w 6229604"/>
              <a:gd name="connsiteY8" fmla="*/ 0 h 5722227"/>
              <a:gd name="connsiteX9" fmla="*/ 6229604 w 6229604"/>
              <a:gd name="connsiteY9" fmla="*/ 0 h 5722227"/>
              <a:gd name="connsiteX10" fmla="*/ 6229604 w 6229604"/>
              <a:gd name="connsiteY10" fmla="*/ 635803 h 5722227"/>
              <a:gd name="connsiteX11" fmla="*/ 6229604 w 6229604"/>
              <a:gd name="connsiteY11" fmla="*/ 1271606 h 5722227"/>
              <a:gd name="connsiteX12" fmla="*/ 6229604 w 6229604"/>
              <a:gd name="connsiteY12" fmla="*/ 1964631 h 5722227"/>
              <a:gd name="connsiteX13" fmla="*/ 6229604 w 6229604"/>
              <a:gd name="connsiteY13" fmla="*/ 2428767 h 5722227"/>
              <a:gd name="connsiteX14" fmla="*/ 6229604 w 6229604"/>
              <a:gd name="connsiteY14" fmla="*/ 3064570 h 5722227"/>
              <a:gd name="connsiteX15" fmla="*/ 6229604 w 6229604"/>
              <a:gd name="connsiteY15" fmla="*/ 3700373 h 5722227"/>
              <a:gd name="connsiteX16" fmla="*/ 6229604 w 6229604"/>
              <a:gd name="connsiteY16" fmla="*/ 4336176 h 5722227"/>
              <a:gd name="connsiteX17" fmla="*/ 6229604 w 6229604"/>
              <a:gd name="connsiteY17" fmla="*/ 5029202 h 5722227"/>
              <a:gd name="connsiteX18" fmla="*/ 6229604 w 6229604"/>
              <a:gd name="connsiteY18" fmla="*/ 5722227 h 5722227"/>
              <a:gd name="connsiteX19" fmla="*/ 5475130 w 6229604"/>
              <a:gd name="connsiteY19" fmla="*/ 5722227 h 5722227"/>
              <a:gd name="connsiteX20" fmla="*/ 4907544 w 6229604"/>
              <a:gd name="connsiteY20" fmla="*/ 5722227 h 5722227"/>
              <a:gd name="connsiteX21" fmla="*/ 4090773 w 6229604"/>
              <a:gd name="connsiteY21" fmla="*/ 5722227 h 5722227"/>
              <a:gd name="connsiteX22" fmla="*/ 3398595 w 6229604"/>
              <a:gd name="connsiteY22" fmla="*/ 5722227 h 5722227"/>
              <a:gd name="connsiteX23" fmla="*/ 2831009 w 6229604"/>
              <a:gd name="connsiteY23" fmla="*/ 5722227 h 5722227"/>
              <a:gd name="connsiteX24" fmla="*/ 2138831 w 6229604"/>
              <a:gd name="connsiteY24" fmla="*/ 5722227 h 5722227"/>
              <a:gd name="connsiteX25" fmla="*/ 1633541 w 6229604"/>
              <a:gd name="connsiteY25" fmla="*/ 5722227 h 5722227"/>
              <a:gd name="connsiteX26" fmla="*/ 1128251 w 6229604"/>
              <a:gd name="connsiteY26" fmla="*/ 5722227 h 5722227"/>
              <a:gd name="connsiteX27" fmla="*/ 0 w 6229604"/>
              <a:gd name="connsiteY27" fmla="*/ 5722227 h 5722227"/>
              <a:gd name="connsiteX28" fmla="*/ 0 w 6229604"/>
              <a:gd name="connsiteY28" fmla="*/ 5200869 h 5722227"/>
              <a:gd name="connsiteX29" fmla="*/ 0 w 6229604"/>
              <a:gd name="connsiteY29" fmla="*/ 4450621 h 5722227"/>
              <a:gd name="connsiteX30" fmla="*/ 0 w 6229604"/>
              <a:gd name="connsiteY30" fmla="*/ 3872040 h 5722227"/>
              <a:gd name="connsiteX31" fmla="*/ 0 w 6229604"/>
              <a:gd name="connsiteY31" fmla="*/ 3407904 h 5722227"/>
              <a:gd name="connsiteX32" fmla="*/ 0 w 6229604"/>
              <a:gd name="connsiteY32" fmla="*/ 2714879 h 5722227"/>
              <a:gd name="connsiteX33" fmla="*/ 0 w 6229604"/>
              <a:gd name="connsiteY33" fmla="*/ 2193520 h 5722227"/>
              <a:gd name="connsiteX34" fmla="*/ 0 w 6229604"/>
              <a:gd name="connsiteY34" fmla="*/ 1500495 h 5722227"/>
              <a:gd name="connsiteX35" fmla="*/ 0 w 6229604"/>
              <a:gd name="connsiteY35" fmla="*/ 750248 h 5722227"/>
              <a:gd name="connsiteX36" fmla="*/ 0 w 6229604"/>
              <a:gd name="connsiteY36" fmla="*/ 0 h 57222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6229604" h="5722227" extrusionOk="0">
                <a:moveTo>
                  <a:pt x="0" y="0"/>
                </a:moveTo>
                <a:cubicBezTo>
                  <a:pt x="134765" y="733"/>
                  <a:pt x="359555" y="-15387"/>
                  <a:pt x="629882" y="0"/>
                </a:cubicBezTo>
                <a:cubicBezTo>
                  <a:pt x="900209" y="15387"/>
                  <a:pt x="965450" y="15937"/>
                  <a:pt x="1135172" y="0"/>
                </a:cubicBezTo>
                <a:cubicBezTo>
                  <a:pt x="1304894" y="-15937"/>
                  <a:pt x="1787212" y="10921"/>
                  <a:pt x="1951943" y="0"/>
                </a:cubicBezTo>
                <a:cubicBezTo>
                  <a:pt x="2116674" y="-10921"/>
                  <a:pt x="2378222" y="13313"/>
                  <a:pt x="2581825" y="0"/>
                </a:cubicBezTo>
                <a:cubicBezTo>
                  <a:pt x="2785428" y="-13313"/>
                  <a:pt x="2915218" y="19972"/>
                  <a:pt x="3211707" y="0"/>
                </a:cubicBezTo>
                <a:cubicBezTo>
                  <a:pt x="3508196" y="-19972"/>
                  <a:pt x="3832828" y="-34359"/>
                  <a:pt x="4028477" y="0"/>
                </a:cubicBezTo>
                <a:cubicBezTo>
                  <a:pt x="4224126" y="34359"/>
                  <a:pt x="4361257" y="4467"/>
                  <a:pt x="4596063" y="0"/>
                </a:cubicBezTo>
                <a:cubicBezTo>
                  <a:pt x="4830869" y="-4467"/>
                  <a:pt x="5091403" y="-7365"/>
                  <a:pt x="5412834" y="0"/>
                </a:cubicBezTo>
                <a:cubicBezTo>
                  <a:pt x="5734265" y="7365"/>
                  <a:pt x="6034988" y="-26786"/>
                  <a:pt x="6229604" y="0"/>
                </a:cubicBezTo>
                <a:cubicBezTo>
                  <a:pt x="6208296" y="256153"/>
                  <a:pt x="6219810" y="335049"/>
                  <a:pt x="6229604" y="635803"/>
                </a:cubicBezTo>
                <a:cubicBezTo>
                  <a:pt x="6239398" y="936557"/>
                  <a:pt x="6230184" y="1092448"/>
                  <a:pt x="6229604" y="1271606"/>
                </a:cubicBezTo>
                <a:cubicBezTo>
                  <a:pt x="6229024" y="1450764"/>
                  <a:pt x="6217841" y="1797531"/>
                  <a:pt x="6229604" y="1964631"/>
                </a:cubicBezTo>
                <a:cubicBezTo>
                  <a:pt x="6241367" y="2131731"/>
                  <a:pt x="6220367" y="2235822"/>
                  <a:pt x="6229604" y="2428767"/>
                </a:cubicBezTo>
                <a:cubicBezTo>
                  <a:pt x="6238841" y="2621712"/>
                  <a:pt x="6220929" y="2925917"/>
                  <a:pt x="6229604" y="3064570"/>
                </a:cubicBezTo>
                <a:cubicBezTo>
                  <a:pt x="6238279" y="3203223"/>
                  <a:pt x="6256755" y="3501958"/>
                  <a:pt x="6229604" y="3700373"/>
                </a:cubicBezTo>
                <a:cubicBezTo>
                  <a:pt x="6202453" y="3898788"/>
                  <a:pt x="6201714" y="4046823"/>
                  <a:pt x="6229604" y="4336176"/>
                </a:cubicBezTo>
                <a:cubicBezTo>
                  <a:pt x="6257494" y="4625529"/>
                  <a:pt x="6258821" y="4774033"/>
                  <a:pt x="6229604" y="5029202"/>
                </a:cubicBezTo>
                <a:cubicBezTo>
                  <a:pt x="6200387" y="5284371"/>
                  <a:pt x="6233334" y="5383875"/>
                  <a:pt x="6229604" y="5722227"/>
                </a:cubicBezTo>
                <a:cubicBezTo>
                  <a:pt x="6016393" y="5707881"/>
                  <a:pt x="5684528" y="5751176"/>
                  <a:pt x="5475130" y="5722227"/>
                </a:cubicBezTo>
                <a:cubicBezTo>
                  <a:pt x="5265732" y="5693278"/>
                  <a:pt x="5082862" y="5732690"/>
                  <a:pt x="4907544" y="5722227"/>
                </a:cubicBezTo>
                <a:cubicBezTo>
                  <a:pt x="4732226" y="5711764"/>
                  <a:pt x="4474837" y="5716289"/>
                  <a:pt x="4090773" y="5722227"/>
                </a:cubicBezTo>
                <a:cubicBezTo>
                  <a:pt x="3706709" y="5728165"/>
                  <a:pt x="3645902" y="5723973"/>
                  <a:pt x="3398595" y="5722227"/>
                </a:cubicBezTo>
                <a:cubicBezTo>
                  <a:pt x="3151288" y="5720481"/>
                  <a:pt x="3001606" y="5732695"/>
                  <a:pt x="2831009" y="5722227"/>
                </a:cubicBezTo>
                <a:cubicBezTo>
                  <a:pt x="2660412" y="5711759"/>
                  <a:pt x="2424161" y="5689878"/>
                  <a:pt x="2138831" y="5722227"/>
                </a:cubicBezTo>
                <a:cubicBezTo>
                  <a:pt x="1853501" y="5754576"/>
                  <a:pt x="1788223" y="5720540"/>
                  <a:pt x="1633541" y="5722227"/>
                </a:cubicBezTo>
                <a:cubicBezTo>
                  <a:pt x="1478859" y="5723915"/>
                  <a:pt x="1324151" y="5739059"/>
                  <a:pt x="1128251" y="5722227"/>
                </a:cubicBezTo>
                <a:cubicBezTo>
                  <a:pt x="932351" y="5705396"/>
                  <a:pt x="522340" y="5691488"/>
                  <a:pt x="0" y="5722227"/>
                </a:cubicBezTo>
                <a:cubicBezTo>
                  <a:pt x="-8445" y="5596771"/>
                  <a:pt x="-11215" y="5344833"/>
                  <a:pt x="0" y="5200869"/>
                </a:cubicBezTo>
                <a:cubicBezTo>
                  <a:pt x="11215" y="5056905"/>
                  <a:pt x="20310" y="4693766"/>
                  <a:pt x="0" y="4450621"/>
                </a:cubicBezTo>
                <a:cubicBezTo>
                  <a:pt x="-20310" y="4207476"/>
                  <a:pt x="817" y="4075053"/>
                  <a:pt x="0" y="3872040"/>
                </a:cubicBezTo>
                <a:cubicBezTo>
                  <a:pt x="-817" y="3669027"/>
                  <a:pt x="-21729" y="3595882"/>
                  <a:pt x="0" y="3407904"/>
                </a:cubicBezTo>
                <a:cubicBezTo>
                  <a:pt x="21729" y="3219926"/>
                  <a:pt x="-30605" y="3052469"/>
                  <a:pt x="0" y="2714879"/>
                </a:cubicBezTo>
                <a:cubicBezTo>
                  <a:pt x="30605" y="2377289"/>
                  <a:pt x="-16081" y="2430808"/>
                  <a:pt x="0" y="2193520"/>
                </a:cubicBezTo>
                <a:cubicBezTo>
                  <a:pt x="16081" y="1956232"/>
                  <a:pt x="18120" y="1817979"/>
                  <a:pt x="0" y="1500495"/>
                </a:cubicBezTo>
                <a:cubicBezTo>
                  <a:pt x="-18120" y="1183011"/>
                  <a:pt x="23969" y="972269"/>
                  <a:pt x="0" y="750248"/>
                </a:cubicBezTo>
                <a:cubicBezTo>
                  <a:pt x="-23969" y="528227"/>
                  <a:pt x="-3769" y="358360"/>
                  <a:pt x="0" y="0"/>
                </a:cubicBezTo>
                <a:close/>
              </a:path>
            </a:pathLst>
          </a:custGeom>
          <a:noFill/>
          <a:ln w="25400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364521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24" name="Rectangle 3123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4-7</a:t>
            </a:r>
            <a:r>
              <a:rPr lang="ko-KR" alt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 </a:t>
            </a:r>
            <a:r>
              <a:rPr lang="en-US" altLang="ko-K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(</a:t>
            </a:r>
            <a:r>
              <a:rPr lang="ko-KR" alt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첫번째 문장</a:t>
            </a:r>
            <a:r>
              <a:rPr lang="en-US" altLang="ko-K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): </a:t>
            </a:r>
            <a:r>
              <a:rPr lang="ko-KR" alt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하나님의 은혜로 그리스도 안에서 믿음으로 받는 구원</a:t>
            </a:r>
            <a:endParaRPr lang="ko-KR" altLang="en-US" sz="4000" dirty="0"/>
          </a:p>
        </p:txBody>
      </p:sp>
      <p:pic>
        <p:nvPicPr>
          <p:cNvPr id="3120" name="Picture 3119" descr="하트 모양의 자물쇠">
            <a:extLst>
              <a:ext uri="{FF2B5EF4-FFF2-40B4-BE49-F238E27FC236}">
                <a16:creationId xmlns:a16="http://schemas.microsoft.com/office/drawing/2014/main" id="{57F8E84A-15F8-EEE5-DA61-839F8B0CA3C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655" r="33106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126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3483864"/>
          </a:xfrm>
        </p:spPr>
        <p:txBody>
          <a:bodyPr>
            <a:noAutofit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우리를 그리스도와 함께 살려 주심</a:t>
            </a:r>
            <a:endParaRPr lang="en-US" altLang="ko-KR" sz="24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그러나 하나님은 </a:t>
            </a: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(4</a:t>
            </a:r>
            <a:r>
              <a:rPr lang="ko-KR" altLang="en-US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): “</a:t>
            </a:r>
            <a:r>
              <a:rPr lang="el-GR" altLang="ko-KR" sz="2400" kern="100" dirty="0"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ὁ δὲ θεὸς</a:t>
            </a: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 (But God): </a:t>
            </a:r>
            <a:r>
              <a:rPr lang="ko-KR" altLang="en-US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비극적인 상황에</a:t>
            </a:r>
            <a:endParaRPr lang="en-US" altLang="ko-KR" sz="24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</a:t>
            </a:r>
            <a:r>
              <a:rPr lang="ko-KR" altLang="en-US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처해 있던 유대인들과 이방인들의 삶에서 일어난 극적인 변화를 암시</a:t>
            </a:r>
            <a:endParaRPr lang="en-US" altLang="ko-KR" sz="24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자비 </a:t>
            </a: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(4</a:t>
            </a:r>
            <a:r>
              <a:rPr lang="ko-KR" altLang="en-US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): “</a:t>
            </a:r>
            <a:r>
              <a:rPr lang="el-GR" altLang="ko-KR" sz="2400" kern="100" dirty="0"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ἐλέει</a:t>
            </a: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 (mercy): </a:t>
            </a:r>
            <a:r>
              <a:rPr lang="ko-KR" altLang="en-US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불행을 당한 사람들에 대해 느끼는 </a:t>
            </a:r>
            <a:endParaRPr lang="en-US" altLang="ko-KR" sz="24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  </a:t>
            </a:r>
            <a:r>
              <a:rPr lang="ko-KR" altLang="en-US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동정심이나 그 사람들을 불쌍히 여기는 것</a:t>
            </a: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허물과 죄로 영적으로 죽은 </a:t>
            </a:r>
            <a:endParaRPr lang="en-US" altLang="ko-KR" sz="24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  </a:t>
            </a:r>
            <a:r>
              <a:rPr lang="ko-KR" altLang="en-US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데다가 사탄의 세력에 짓눌려서 자신을 구원할 능력이 전혀 없는 죄인들을 </a:t>
            </a:r>
            <a:endParaRPr lang="en-US" altLang="ko-KR" sz="24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  </a:t>
            </a:r>
            <a:r>
              <a:rPr lang="ko-KR" altLang="en-US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불쌍히 여기는 하나님의 심정을 암시</a:t>
            </a:r>
            <a:endParaRPr lang="en-US" altLang="ko-KR" sz="24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우리를 </a:t>
            </a: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(4</a:t>
            </a:r>
            <a:r>
              <a:rPr lang="ko-KR" altLang="en-US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): </a:t>
            </a:r>
            <a:r>
              <a:rPr lang="ko-KR" altLang="en-US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여기서 </a:t>
            </a: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1</a:t>
            </a:r>
            <a:r>
              <a:rPr lang="ko-KR" altLang="en-US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인칭 복수 대명사 </a:t>
            </a: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ko-KR" altLang="en-US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우리</a:t>
            </a: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</a:t>
            </a:r>
            <a:r>
              <a:rPr lang="ko-KR" altLang="en-US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는 </a:t>
            </a: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ko-KR" altLang="en-US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여러분</a:t>
            </a: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 (</a:t>
            </a:r>
            <a:r>
              <a:rPr lang="ko-KR" altLang="en-US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이방인</a:t>
            </a: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</a:t>
            </a:r>
            <a:r>
              <a:rPr lang="ko-KR" altLang="en-US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과 </a:t>
            </a:r>
            <a:endParaRPr lang="en-US" altLang="ko-KR" sz="24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  </a:t>
            </a:r>
            <a:r>
              <a:rPr lang="ko-KR" altLang="en-US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구별되는 </a:t>
            </a: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ko-KR" altLang="en-US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우리</a:t>
            </a: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 (</a:t>
            </a:r>
            <a:r>
              <a:rPr lang="ko-KR" altLang="en-US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유대인</a:t>
            </a: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</a:t>
            </a:r>
            <a:r>
              <a:rPr lang="ko-KR" altLang="en-US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이 아니라 </a:t>
            </a: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ko-KR" altLang="en-US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여러분</a:t>
            </a: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</a:t>
            </a:r>
            <a:r>
              <a:rPr lang="ko-KR" altLang="en-US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과 함께 하는 </a:t>
            </a: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ko-KR" altLang="en-US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우리</a:t>
            </a: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</a:t>
            </a:r>
            <a:r>
              <a:rPr lang="ko-KR" altLang="en-US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를 의미 </a:t>
            </a:r>
            <a:endParaRPr lang="en-US" altLang="ko-KR" sz="24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7791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32" name="Rectangle 3131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7762" y="329184"/>
            <a:ext cx="6251110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4-7</a:t>
            </a:r>
            <a:r>
              <a:rPr lang="ko-KR" alt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 </a:t>
            </a:r>
            <a:r>
              <a:rPr lang="en-US" altLang="ko-K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(</a:t>
            </a:r>
            <a:r>
              <a:rPr lang="ko-KR" alt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첫번째 문장</a:t>
            </a:r>
            <a:r>
              <a:rPr lang="en-US" altLang="ko-K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): </a:t>
            </a:r>
            <a:r>
              <a:rPr lang="ko-KR" alt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하나님의 은혜로 그리스도 안에서 믿음으로 받는 구원</a:t>
            </a:r>
            <a:endParaRPr lang="ko-KR" altLang="en-US" sz="4000" dirty="0"/>
          </a:p>
        </p:txBody>
      </p:sp>
      <p:sp>
        <p:nvSpPr>
          <p:cNvPr id="3134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2862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51025" y="2395728"/>
            <a:ext cx="7237927" cy="3483864"/>
          </a:xfrm>
        </p:spPr>
        <p:txBody>
          <a:bodyPr>
            <a:noAutofit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우리를 그리스도와 함께 살려 주심</a:t>
            </a:r>
            <a:endParaRPr lang="en-US" altLang="ko-KR" sz="24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하나님께서 우리를 위해 이루신 구원</a:t>
            </a: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우리를 그리스도와 함께 살리시고</a:t>
            </a: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</a:t>
            </a: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  </a:t>
            </a:r>
            <a:r>
              <a:rPr lang="ko-KR" altLang="en-US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함께 일으키시고</a:t>
            </a: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 </a:t>
            </a:r>
            <a:r>
              <a:rPr lang="ko-KR" altLang="en-US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함께 하늘에 앉히신 것</a:t>
            </a:r>
            <a:endParaRPr lang="en-US" altLang="ko-KR" sz="24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접두사 </a:t>
            </a: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el-GR" altLang="ko-KR" sz="2400" kern="100" dirty="0"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συν</a:t>
            </a: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-”</a:t>
            </a:r>
            <a:r>
              <a:rPr lang="ko-KR" altLang="en-US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은 </a:t>
            </a: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ko-KR" altLang="en-US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함께</a:t>
            </a: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</a:t>
            </a:r>
            <a:r>
              <a:rPr lang="ko-KR" altLang="en-US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라는 의미로 성도들이 그리스도와 연합해서 그분의</a:t>
            </a:r>
            <a:endParaRPr lang="en-US" altLang="ko-KR" sz="24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 </a:t>
            </a:r>
            <a:r>
              <a:rPr lang="ko-KR" altLang="en-US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부활과 승귀에 동참했다는 의미를 나타냄</a:t>
            </a:r>
            <a:endParaRPr lang="en-US" altLang="ko-KR" sz="24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예수 그리스도께서 혼자 십자가에 달리셨고 혼자 부활을 경험했고 혼자 승천해서</a:t>
            </a:r>
            <a:endParaRPr lang="en-US" altLang="ko-KR" sz="24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</a:t>
            </a:r>
            <a:r>
              <a:rPr lang="ko-KR" altLang="en-US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하나님 오른편에 앉으셨음</a:t>
            </a: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그렇다면 언제 하나님께서 성도들을 함께 일으키시고</a:t>
            </a:r>
            <a:endParaRPr lang="en-US" altLang="ko-KR" sz="24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 </a:t>
            </a:r>
            <a:r>
              <a:rPr lang="ko-KR" altLang="en-US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그리스도와 함께 하늘에 앉히셨는가</a:t>
            </a: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?: </a:t>
            </a:r>
            <a:r>
              <a:rPr lang="ko-KR" altLang="en-US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예수 그리스도는 모든 사람의 대표자로서 </a:t>
            </a:r>
            <a:endParaRPr lang="en-US" altLang="ko-KR" sz="24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 </a:t>
            </a:r>
            <a:r>
              <a:rPr lang="ko-KR" altLang="en-US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모든 사람들을 대신해서 십자가에 죽으시고 부활하셨기 때문에 그분의 죽으심과 </a:t>
            </a:r>
            <a:endParaRPr lang="en-US" altLang="ko-KR" sz="24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 </a:t>
            </a:r>
            <a:r>
              <a:rPr lang="ko-KR" altLang="en-US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부활은 죄인들을 포함하는 내포적인 사건이었음    </a:t>
            </a:r>
            <a:endParaRPr lang="en-US" altLang="ko-KR" sz="24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  <p:pic>
        <p:nvPicPr>
          <p:cNvPr id="3128" name="Picture 3127" descr="브라질 풍경">
            <a:extLst>
              <a:ext uri="{FF2B5EF4-FFF2-40B4-BE49-F238E27FC236}">
                <a16:creationId xmlns:a16="http://schemas.microsoft.com/office/drawing/2014/main" id="{071FE5F8-0197-8249-5DD6-A84A07F446E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7045" r="20527" b="1"/>
          <a:stretch/>
        </p:blipFill>
        <p:spPr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53274216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47" name="Rectangle 3146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4-7</a:t>
            </a:r>
            <a:r>
              <a:rPr lang="ko-KR" altLang="en-US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 </a:t>
            </a:r>
            <a:r>
              <a:rPr lang="en-US" altLang="ko-KR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(</a:t>
            </a:r>
            <a:r>
              <a:rPr lang="ko-KR" altLang="en-US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첫번째 문장</a:t>
            </a:r>
            <a:r>
              <a:rPr lang="en-US" altLang="ko-KR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): </a:t>
            </a:r>
            <a:r>
              <a:rPr lang="ko-KR" altLang="en-US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하나님의 은혜로 그리스도 안에서 믿음으로 받는 구원</a:t>
            </a:r>
            <a:endParaRPr lang="ko-KR" altLang="en-US" sz="4000"/>
          </a:p>
        </p:txBody>
      </p:sp>
      <p:pic>
        <p:nvPicPr>
          <p:cNvPr id="3136" name="Picture 3135" descr="흰색 종이배들을 이끄는 노란 종이배">
            <a:extLst>
              <a:ext uri="{FF2B5EF4-FFF2-40B4-BE49-F238E27FC236}">
                <a16:creationId xmlns:a16="http://schemas.microsoft.com/office/drawing/2014/main" id="{E42A26EB-EF2E-9AF3-7FF1-5271AEB5006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1972" r="8583" b="-2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149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3483864"/>
          </a:xfrm>
        </p:spPr>
        <p:txBody>
          <a:bodyPr>
            <a:normAutofit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우리를 그리스도와 함께 살려 주심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우리는 성령님의 능력과 믿음을 통해 그리스도와 연합할 수 있음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그리스도와 연합할 때만 그분의 죽음과 부활과 승귀가 우리의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것이 됨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하나님께서 죄인들을 그리스도와 연합하게 하시고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함께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살리시고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함께 일으키시고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함께 하늘에 앉히심     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519797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02" name="Rectangle 3101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7762" y="329184"/>
            <a:ext cx="6251110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4-7</a:t>
            </a:r>
            <a:r>
              <a:rPr lang="ko-KR" altLang="en-US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 </a:t>
            </a:r>
            <a:r>
              <a:rPr lang="en-US" altLang="ko-KR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(</a:t>
            </a:r>
            <a:r>
              <a:rPr lang="ko-KR" altLang="en-US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첫번째 문장</a:t>
            </a:r>
            <a:r>
              <a:rPr lang="en-US" altLang="ko-KR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): </a:t>
            </a:r>
            <a:r>
              <a:rPr lang="ko-KR" altLang="en-US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하나님의 은혜로 그리스도 안에서 믿음으로 받는 구원</a:t>
            </a:r>
            <a:endParaRPr lang="ko-KR" altLang="en-US" sz="4000"/>
          </a:p>
        </p:txBody>
      </p:sp>
      <p:sp>
        <p:nvSpPr>
          <p:cNvPr id="3104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2862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90209" y="2706624"/>
            <a:ext cx="7242463" cy="3483864"/>
          </a:xfrm>
        </p:spPr>
        <p:txBody>
          <a:bodyPr>
            <a:noAutofit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우리를 그리스도와 함께 하늘에 앉히심</a:t>
            </a:r>
            <a:endParaRPr lang="en-US" altLang="ko-KR" sz="24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그리스도와 함께 하늘에 앉는다는 것은 만물을 통치하시는 그리스도와 함께</a:t>
            </a:r>
            <a:endParaRPr lang="en-US" altLang="ko-KR" sz="24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</a:t>
            </a:r>
            <a:r>
              <a:rPr lang="ko-KR" altLang="en-US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하나님의 오른편에 앉는다는 의미</a:t>
            </a:r>
            <a:endParaRPr lang="en-US" altLang="ko-KR" sz="24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이는 성도들이 그리스도와 함께 만물을 통치하는 영광을 누린다는 의미임</a:t>
            </a: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성경에는 </a:t>
            </a:r>
            <a:endParaRPr lang="en-US" altLang="ko-KR" sz="24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 </a:t>
            </a:r>
            <a:r>
              <a:rPr lang="ko-KR" altLang="en-US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이보다 더 강력하게 성도들의 현재적 구원의 영광을 진술하는 곳은 없음</a:t>
            </a: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신약 </a:t>
            </a:r>
            <a:endParaRPr lang="en-US" altLang="ko-KR" sz="24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 </a:t>
            </a:r>
            <a:r>
              <a:rPr lang="ko-KR" altLang="en-US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성경의 다른 본문에서는 성도들이 그리스도와 함께 하늘에 앉는 것을 미래에 </a:t>
            </a:r>
            <a:endParaRPr lang="en-US" altLang="ko-KR" sz="24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 </a:t>
            </a:r>
            <a:r>
              <a:rPr lang="ko-KR" altLang="en-US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일어날 일로 묘사함 </a:t>
            </a: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</a:t>
            </a:r>
            <a:r>
              <a:rPr lang="ko-KR" altLang="en-US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예</a:t>
            </a: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계 </a:t>
            </a: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3:21)</a:t>
            </a:r>
            <a:r>
              <a:rPr lang="ko-KR" altLang="en-US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</a:t>
            </a:r>
            <a:endParaRPr lang="en-US" altLang="ko-KR" sz="24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여기서 바울은 성도들이 그리스도와 함께 하늘에 앉는 일은 이미 과거에 </a:t>
            </a:r>
            <a:endParaRPr lang="en-US" altLang="ko-KR" sz="24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 </a:t>
            </a:r>
            <a:r>
              <a:rPr lang="ko-KR" altLang="en-US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일어났다고 함</a:t>
            </a: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부정 과거동사 사용  </a:t>
            </a:r>
            <a:endParaRPr lang="en-US" altLang="ko-KR" sz="24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  <p:pic>
        <p:nvPicPr>
          <p:cNvPr id="3091" name="Picture 3090" descr="빈 말풍선">
            <a:extLst>
              <a:ext uri="{FF2B5EF4-FFF2-40B4-BE49-F238E27FC236}">
                <a16:creationId xmlns:a16="http://schemas.microsoft.com/office/drawing/2014/main" id="{A4783476-655B-3BDB-F0E8-1B34384FC4D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616" r="23053" b="-1"/>
          <a:stretch/>
        </p:blipFill>
        <p:spPr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99770030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17" name="Rectangle 3116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4-7</a:t>
            </a:r>
            <a:r>
              <a:rPr lang="ko-KR" altLang="en-US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 </a:t>
            </a:r>
            <a:r>
              <a:rPr lang="en-US" altLang="ko-KR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(</a:t>
            </a:r>
            <a:r>
              <a:rPr lang="ko-KR" altLang="en-US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첫번째 문장</a:t>
            </a:r>
            <a:r>
              <a:rPr lang="en-US" altLang="ko-KR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): </a:t>
            </a:r>
            <a:r>
              <a:rPr lang="ko-KR" altLang="en-US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하나님의 은혜로 그리스도 안에서 믿음으로 받는 구원</a:t>
            </a:r>
            <a:endParaRPr lang="ko-KR" altLang="en-US" sz="4000"/>
          </a:p>
        </p:txBody>
      </p:sp>
      <p:pic>
        <p:nvPicPr>
          <p:cNvPr id="3106" name="Picture 3105" descr="빛을 향한 화살표">
            <a:extLst>
              <a:ext uri="{FF2B5EF4-FFF2-40B4-BE49-F238E27FC236}">
                <a16:creationId xmlns:a16="http://schemas.microsoft.com/office/drawing/2014/main" id="{E714FDD2-5CE9-EB5D-E102-5EE15A9D690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335" r="50220" b="-2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119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ontent Placeholder 13">
            <a:extLst>
              <a:ext uri="{FF2B5EF4-FFF2-40B4-BE49-F238E27FC236}">
                <a16:creationId xmlns:a16="http://schemas.microsoft.com/office/drawing/2014/main" id="{CBCB9321-F87F-8145-A96B-4199D7507C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3483864"/>
          </a:xfrm>
        </p:spPr>
        <p:txBody>
          <a:bodyPr>
            <a:noAutofit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우리를 그리스도와 함께 하늘에 앉히심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에베소 교회의 이방인 성도들을 포함해서 모든 성도들은 예수님을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믿고 침례를 받을 때 그리스도와 함께 일으킴을 받았고 그리스도와 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함께 하늘에 앉아 영광을 누리게 됨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그렇지만 이는 성도들이 지금 실제로 하늘에 앉아 있음을 의미하지 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않음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그리스도와 함께 일으킴을 받은 것은 육체적인 부활이 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아니라 영적 부활을 뜻하는 거처럼 하늘에 앉게 된 것도 역시 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영적인 차원에서 일어난 일임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859447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34" name="Rectangle 3133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4-7</a:t>
            </a:r>
            <a:r>
              <a:rPr lang="ko-KR" altLang="en-US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 </a:t>
            </a:r>
            <a:r>
              <a:rPr lang="en-US" altLang="ko-KR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(</a:t>
            </a:r>
            <a:r>
              <a:rPr lang="ko-KR" altLang="en-US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첫번째 문장</a:t>
            </a:r>
            <a:r>
              <a:rPr lang="en-US" altLang="ko-KR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): </a:t>
            </a:r>
            <a:r>
              <a:rPr lang="ko-KR" altLang="en-US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하나님의 은혜로 그리스도 안에서 믿음으로 받는 구원</a:t>
            </a:r>
            <a:endParaRPr lang="ko-KR" altLang="en-US" sz="4000"/>
          </a:p>
        </p:txBody>
      </p:sp>
      <p:pic>
        <p:nvPicPr>
          <p:cNvPr id="3121" name="Picture 3120" descr="안개 낀 산">
            <a:extLst>
              <a:ext uri="{FF2B5EF4-FFF2-40B4-BE49-F238E27FC236}">
                <a16:creationId xmlns:a16="http://schemas.microsoft.com/office/drawing/2014/main" id="{916D54CA-C59D-7E14-CAD2-42193FAF5AE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8092" r="22464" b="-2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136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ontent Placeholder 13">
            <a:extLst>
              <a:ext uri="{FF2B5EF4-FFF2-40B4-BE49-F238E27FC236}">
                <a16:creationId xmlns:a16="http://schemas.microsoft.com/office/drawing/2014/main" id="{CBCB9321-F87F-8145-A96B-4199D7507C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409444"/>
            <a:ext cx="6894576" cy="3483864"/>
          </a:xfrm>
        </p:spPr>
        <p:txBody>
          <a:bodyPr>
            <a:noAutofit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우리를 그리스도와 함께 하늘에 앉히심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성도들은 그리스도와 연합했기 때문에 영적인 의미에서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그리스도가 누리는 모든 것을 성도들도 함께 누림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그리스도께서 하나님 오른편에서 왕 노릇하고 있으므로 그리스도와 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연합한 성도들도 그리스도와 함께 왕 노릇함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성도들은 이 땅에서 육신을 입고 살면서 싸움을 계속하고 있지만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동시에 장차 하나님 나라에서 온전히 누릴 영광을 지금 미리 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맛보고 있음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065945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7762" y="329184"/>
            <a:ext cx="6251110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4-7</a:t>
            </a:r>
            <a:r>
              <a:rPr lang="ko-KR" altLang="en-US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 </a:t>
            </a:r>
            <a:r>
              <a:rPr lang="en-US" altLang="ko-KR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(</a:t>
            </a:r>
            <a:r>
              <a:rPr lang="ko-KR" altLang="en-US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첫번째 문장</a:t>
            </a:r>
            <a:r>
              <a:rPr lang="en-US" altLang="ko-KR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): </a:t>
            </a:r>
            <a:r>
              <a:rPr lang="ko-KR" altLang="en-US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하나님의 은혜로 그리스도 안에서 믿음으로 받는 구원</a:t>
            </a:r>
            <a:endParaRPr lang="ko-KR" altLang="en-US" sz="4000"/>
          </a:p>
        </p:txBody>
      </p:sp>
      <p:sp>
        <p:nvSpPr>
          <p:cNvPr id="22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2862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ontent Placeholder 13">
            <a:extLst>
              <a:ext uri="{FF2B5EF4-FFF2-40B4-BE49-F238E27FC236}">
                <a16:creationId xmlns:a16="http://schemas.microsoft.com/office/drawing/2014/main" id="{CBCB9321-F87F-8145-A96B-4199D7507C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97762" y="2706624"/>
            <a:ext cx="6251110" cy="3576592"/>
          </a:xfrm>
        </p:spPr>
        <p:txBody>
          <a:bodyPr>
            <a:noAutofit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우리를 그리스도와 함께 하늘에 앉히심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여기서 바울이 말하려고 하는 바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?</a:t>
            </a: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에베소 교회 성도들은 영적인 차원에서 그리스도와 함께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영광과 특권을 누리는 존귀한 존재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사람들의 눈에는 초라하고 보잘것없는 존재로 비취고 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자신이 그리스도와 함께 하늘에 앉은 영광스러운 존재라는 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사실을 제대로 알지 못하지만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  <p:pic>
        <p:nvPicPr>
          <p:cNvPr id="7" name="Picture 6" descr="공중의 대규모 스카이다이빙 그룹">
            <a:extLst>
              <a:ext uri="{FF2B5EF4-FFF2-40B4-BE49-F238E27FC236}">
                <a16:creationId xmlns:a16="http://schemas.microsoft.com/office/drawing/2014/main" id="{AEC12CB0-EF7A-2AB8-31C7-ADA642C84A4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808" r="27031"/>
          <a:stretch/>
        </p:blipFill>
        <p:spPr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95321271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49" name="Rectangle 3148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7762" y="329184"/>
            <a:ext cx="6251110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4-7</a:t>
            </a:r>
            <a:r>
              <a:rPr lang="ko-KR" altLang="en-US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 </a:t>
            </a:r>
            <a:r>
              <a:rPr lang="en-US" altLang="ko-KR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(</a:t>
            </a:r>
            <a:r>
              <a:rPr lang="ko-KR" altLang="en-US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첫번째 문장</a:t>
            </a:r>
            <a:r>
              <a:rPr lang="en-US" altLang="ko-KR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): </a:t>
            </a:r>
            <a:r>
              <a:rPr lang="ko-KR" altLang="en-US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하나님의 은혜로 그리스도 안에서 믿음으로 받는 구원</a:t>
            </a:r>
            <a:endParaRPr lang="ko-KR" altLang="en-US" sz="4000"/>
          </a:p>
        </p:txBody>
      </p:sp>
      <p:sp>
        <p:nvSpPr>
          <p:cNvPr id="3151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2862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ontent Placeholder 13">
            <a:extLst>
              <a:ext uri="{FF2B5EF4-FFF2-40B4-BE49-F238E27FC236}">
                <a16:creationId xmlns:a16="http://schemas.microsoft.com/office/drawing/2014/main" id="{CBCB9321-F87F-8145-A96B-4199D7507C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97762" y="2394894"/>
            <a:ext cx="6251110" cy="3483864"/>
          </a:xfrm>
        </p:spPr>
        <p:txBody>
          <a:bodyPr>
            <a:noAutofit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우리를 그리스도와 함께 하늘에 앉히심</a:t>
            </a:r>
            <a:endParaRPr lang="en-US" altLang="ko-KR" sz="24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이 문장에서 주어는 하나님</a:t>
            </a: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 </a:t>
            </a:r>
            <a:r>
              <a:rPr lang="ko-KR" altLang="en-US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즉 우리를 그리스도와 함께 하늘에 앉히신</a:t>
            </a:r>
            <a:endParaRPr lang="en-US" altLang="ko-KR" sz="24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</a:t>
            </a:r>
            <a:r>
              <a:rPr lang="ko-KR" altLang="en-US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분이 하나님이라는 것을 밝힘</a:t>
            </a:r>
            <a:endParaRPr lang="en-US" altLang="ko-KR" sz="24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성도들이 실감하든지 실감하지 못하든지 영적인 차원에서 이미 </a:t>
            </a:r>
            <a:endParaRPr lang="en-US" altLang="ko-KR" sz="24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 </a:t>
            </a:r>
            <a:r>
              <a:rPr lang="ko-KR" altLang="en-US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하늘에서 그리스도와 함께 앉은 존재이고 하나님께서 우리를 그런 </a:t>
            </a:r>
            <a:endParaRPr lang="en-US" altLang="ko-KR" sz="24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 </a:t>
            </a:r>
            <a:r>
              <a:rPr lang="ko-KR" altLang="en-US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존재로 간주하심</a:t>
            </a:r>
            <a:endParaRPr lang="en-US" altLang="ko-KR" sz="24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그럼에도 불구하고 영적 부활과 </a:t>
            </a:r>
            <a:r>
              <a:rPr lang="ko-KR" altLang="en-US" sz="2400" kern="100" dirty="0" err="1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승귀는</a:t>
            </a:r>
            <a:r>
              <a:rPr lang="ko-KR" altLang="en-US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아직 완성된 것이 아님</a:t>
            </a: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우리 </a:t>
            </a:r>
            <a:endParaRPr lang="en-US" altLang="ko-KR" sz="24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 </a:t>
            </a:r>
            <a:r>
              <a:rPr lang="ko-KR" altLang="en-US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몸이 그리스도의 영광스러운 몸의 형체로 변화되어 </a:t>
            </a: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</a:t>
            </a:r>
            <a:r>
              <a:rPr lang="ko-KR" altLang="en-US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빌 </a:t>
            </a: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3:21) </a:t>
            </a:r>
            <a:r>
              <a:rPr lang="ko-KR" altLang="en-US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새 </a:t>
            </a:r>
            <a:endParaRPr lang="en-US" altLang="ko-KR" sz="24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 </a:t>
            </a:r>
            <a:r>
              <a:rPr lang="ko-KR" altLang="en-US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하늘과 새 땅에서 그리스도와 함께 영광을 완전히 누리는 것은 </a:t>
            </a:r>
            <a:endParaRPr lang="en-US" altLang="ko-KR" sz="24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 </a:t>
            </a:r>
            <a:r>
              <a:rPr lang="ko-KR" altLang="en-US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미래에 속한 일</a:t>
            </a: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이것이 바로 교회의 본질이기도 함 </a:t>
            </a:r>
            <a:endParaRPr lang="en-US" altLang="ko-KR" sz="24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endParaRPr lang="en-US" altLang="ko-KR" sz="24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  <p:pic>
        <p:nvPicPr>
          <p:cNvPr id="3138" name="Picture 3137" descr="풀로 덮인 들판을 따라 난 구불구불한 길">
            <a:extLst>
              <a:ext uri="{FF2B5EF4-FFF2-40B4-BE49-F238E27FC236}">
                <a16:creationId xmlns:a16="http://schemas.microsoft.com/office/drawing/2014/main" id="{45E8DA0E-EBC6-C9C8-49D8-709872BB191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329" r="20340" b="-1"/>
          <a:stretch/>
        </p:blipFill>
        <p:spPr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26519875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66" name="Rectangle 3165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4-7</a:t>
            </a:r>
            <a:r>
              <a:rPr lang="ko-KR" altLang="en-US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 </a:t>
            </a:r>
            <a:r>
              <a:rPr lang="en-US" altLang="ko-KR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(</a:t>
            </a:r>
            <a:r>
              <a:rPr lang="ko-KR" altLang="en-US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첫번째 문장</a:t>
            </a:r>
            <a:r>
              <a:rPr lang="en-US" altLang="ko-KR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): </a:t>
            </a:r>
            <a:r>
              <a:rPr lang="ko-KR" altLang="en-US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하나님의 은혜로 그리스도 안에서 믿음으로 받는 구원</a:t>
            </a:r>
            <a:endParaRPr lang="ko-KR" altLang="en-US" sz="4000"/>
          </a:p>
        </p:txBody>
      </p:sp>
      <p:pic>
        <p:nvPicPr>
          <p:cNvPr id="3153" name="Picture 3152" descr="콘크리트 틈 사이로 자라는 식물">
            <a:extLst>
              <a:ext uri="{FF2B5EF4-FFF2-40B4-BE49-F238E27FC236}">
                <a16:creationId xmlns:a16="http://schemas.microsoft.com/office/drawing/2014/main" id="{7A8CFDBF-E7F7-B03B-9A18-3BA9A1B5494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145" r="39411" b="-2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168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ontent Placeholder 13">
            <a:extLst>
              <a:ext uri="{FF2B5EF4-FFF2-40B4-BE49-F238E27FC236}">
                <a16:creationId xmlns:a16="http://schemas.microsoft.com/office/drawing/2014/main" id="{CBCB9321-F87F-8145-A96B-4199D7507C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3483864"/>
          </a:xfrm>
        </p:spPr>
        <p:txBody>
          <a:bodyPr>
            <a:normAutofit lnSpcReduction="10000"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하나님의 은혜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은혜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(7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): “</a:t>
            </a:r>
            <a:r>
              <a:rPr lang="el-GR" altLang="ko-KR" kern="100" dirty="0"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χάριτος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 (grace):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바울은 하나님의 은혜를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 “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 은혜가 얼마나 풍성한지를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 (7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라는 말로 표현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하나님의 풍성한 은혜는 그리스도 안에서 그분의 자비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 (“</a:t>
            </a:r>
            <a:r>
              <a:rPr lang="el-GR" altLang="ko-KR" kern="100" dirty="0"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χρηστότητι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”: kindness)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로 나타남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하나님은 진노하시고 심판하시는 무서우신 분이 아니라 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 인자하시며 은혜가 풍성하신 분임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512775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68" name="Rectangle 3167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4-7</a:t>
            </a:r>
            <a:r>
              <a:rPr lang="ko-KR" altLang="en-US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 </a:t>
            </a:r>
            <a:r>
              <a:rPr lang="en-US" altLang="ko-KR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(</a:t>
            </a:r>
            <a:r>
              <a:rPr lang="ko-KR" altLang="en-US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첫번째 문장</a:t>
            </a:r>
            <a:r>
              <a:rPr lang="en-US" altLang="ko-KR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): </a:t>
            </a:r>
            <a:r>
              <a:rPr lang="ko-KR" altLang="en-US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하나님의 은혜로 그리스도 안에서 믿음으로 받는 구원</a:t>
            </a:r>
            <a:endParaRPr lang="ko-KR" altLang="en-US" sz="4000"/>
          </a:p>
        </p:txBody>
      </p:sp>
      <p:pic>
        <p:nvPicPr>
          <p:cNvPr id="3162" name="Picture 3161" descr="해 질 무렵 꽃밭">
            <a:extLst>
              <a:ext uri="{FF2B5EF4-FFF2-40B4-BE49-F238E27FC236}">
                <a16:creationId xmlns:a16="http://schemas.microsoft.com/office/drawing/2014/main" id="{CF8DA838-7DDE-CF32-BC4A-E8E9C74F934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358" r="42198" b="-2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170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ontent Placeholder 13">
            <a:extLst>
              <a:ext uri="{FF2B5EF4-FFF2-40B4-BE49-F238E27FC236}">
                <a16:creationId xmlns:a16="http://schemas.microsoft.com/office/drawing/2014/main" id="{CBCB9321-F87F-8145-A96B-4199D7507C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374112"/>
            <a:ext cx="6894576" cy="3483864"/>
          </a:xfrm>
        </p:spPr>
        <p:txBody>
          <a:bodyPr>
            <a:noAutofit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하나님의 은혜</a:t>
            </a:r>
            <a:endParaRPr lang="en-US" altLang="ko-KR" sz="24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은혜</a:t>
            </a: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하나님께서 값없이 거저 주시는 것</a:t>
            </a: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사람의 행위와 공로를 배제함</a:t>
            </a: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</a:t>
            </a: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 </a:t>
            </a:r>
            <a:r>
              <a:rPr lang="ko-KR" altLang="en-US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즉</a:t>
            </a: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 </a:t>
            </a:r>
            <a:r>
              <a:rPr lang="ko-KR" altLang="en-US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구원은 하나님께서 거저 주시는 것이지 선한 행위나 공로의 대가로 받는</a:t>
            </a:r>
            <a:endParaRPr lang="en-US" altLang="ko-KR" sz="24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</a:t>
            </a:r>
            <a:r>
              <a:rPr lang="ko-KR" altLang="en-US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것이 아니라는 의미임</a:t>
            </a:r>
            <a:endParaRPr lang="en-US" altLang="ko-KR" sz="24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그렇지만 은혜를 값없이 받는 것으로만 생각하면 하나님께서 우리를 위해 </a:t>
            </a:r>
            <a:endParaRPr lang="en-US" altLang="ko-KR" sz="24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 </a:t>
            </a:r>
            <a:r>
              <a:rPr lang="ko-KR" altLang="en-US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치르신 엄청난 희생을 간과하기 쉬움</a:t>
            </a:r>
            <a:endParaRPr lang="en-US" altLang="ko-KR" sz="24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구원을 공짜로 받는 것으로 생각하고 구원을 가볍게 취급하게 될 수 있음</a:t>
            </a: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 </a:t>
            </a:r>
            <a:r>
              <a:rPr lang="ko-KR" altLang="en-US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자신이 구원을 받았다는 사실마저 대수롭지 않게 생각하고 함부로 살게 됨</a:t>
            </a:r>
            <a:endParaRPr lang="en-US" altLang="ko-KR" sz="24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ko-KR" altLang="en-US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</a:t>
            </a: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- </a:t>
            </a:r>
            <a:r>
              <a:rPr lang="ko-KR" altLang="en-US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 입장에서 은혜는 구원받을 자격이 전혀 없는 사람들에게 베푸신 </a:t>
            </a:r>
            <a:endParaRPr lang="en-US" altLang="ko-KR" sz="24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 </a:t>
            </a:r>
            <a:r>
              <a:rPr lang="ko-KR" altLang="en-US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자기희생적 사랑임 </a:t>
            </a:r>
            <a:endParaRPr lang="en-US" altLang="ko-KR" sz="24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078911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7762" y="329184"/>
            <a:ext cx="6251110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4-7</a:t>
            </a:r>
            <a:r>
              <a:rPr lang="ko-KR" altLang="en-US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 </a:t>
            </a:r>
            <a:r>
              <a:rPr lang="en-US" altLang="ko-KR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(</a:t>
            </a:r>
            <a:r>
              <a:rPr lang="ko-KR" altLang="en-US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첫번째 문장</a:t>
            </a:r>
            <a:r>
              <a:rPr lang="en-US" altLang="ko-KR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): </a:t>
            </a:r>
            <a:r>
              <a:rPr lang="ko-KR" altLang="en-US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하나님의 은혜로 그리스도 안에서 믿음으로 받는 구원</a:t>
            </a:r>
            <a:endParaRPr lang="ko-KR" altLang="en-US" sz="4000"/>
          </a:p>
        </p:txBody>
      </p:sp>
      <p:sp>
        <p:nvSpPr>
          <p:cNvPr id="5" name="Content Placeholder 13">
            <a:extLst>
              <a:ext uri="{FF2B5EF4-FFF2-40B4-BE49-F238E27FC236}">
                <a16:creationId xmlns:a16="http://schemas.microsoft.com/office/drawing/2014/main" id="{CBCB9321-F87F-8145-A96B-4199D7507C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97762" y="2706624"/>
            <a:ext cx="6251110" cy="3483864"/>
          </a:xfrm>
        </p:spPr>
        <p:txBody>
          <a:bodyPr>
            <a:noAutofit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하나님의 은혜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하나님의 은혜를 장차 올 모든 세대에게 드러내 보이는 것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</a:t>
            </a: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 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하나님께서 우리를 그리스도와 함께 살리시고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함께 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 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하늘에 앉는 특권을 주신 목적임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장차 올 모든 세대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현재의 세대와 앞으로 계속 이어지는 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 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미래의 세대를 모두 포함함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하나님께서 지상에 교회를 세우신 목적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온 세상에 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 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하나님의 은혜의 풍성함을 보여 주는 것 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  <p:pic>
        <p:nvPicPr>
          <p:cNvPr id="3180" name="Picture 3179" descr="웅장한 도시 건물의 현관 입구와 기둥">
            <a:extLst>
              <a:ext uri="{FF2B5EF4-FFF2-40B4-BE49-F238E27FC236}">
                <a16:creationId xmlns:a16="http://schemas.microsoft.com/office/drawing/2014/main" id="{79FB4CF9-68B3-5799-6B4F-7D943E5495C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448" r="23221" b="-1"/>
          <a:stretch/>
        </p:blipFill>
        <p:spPr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61610905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06" name="Rectangle 3205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4-7</a:t>
            </a:r>
            <a:r>
              <a:rPr lang="ko-KR" altLang="en-US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 </a:t>
            </a:r>
            <a:r>
              <a:rPr lang="en-US" altLang="ko-KR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(</a:t>
            </a:r>
            <a:r>
              <a:rPr lang="ko-KR" altLang="en-US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첫번째 문장</a:t>
            </a:r>
            <a:r>
              <a:rPr lang="en-US" altLang="ko-KR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): </a:t>
            </a:r>
            <a:r>
              <a:rPr lang="ko-KR" altLang="en-US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하나님의 은혜로 그리스도 안에서 믿음으로 받는 구원</a:t>
            </a:r>
            <a:endParaRPr lang="ko-KR" altLang="en-US" sz="4000"/>
          </a:p>
        </p:txBody>
      </p:sp>
      <p:pic>
        <p:nvPicPr>
          <p:cNvPr id="3195" name="Picture 3194" descr="해 뜰 무렵 고요한 호수의 구부러진 돌길">
            <a:extLst>
              <a:ext uri="{FF2B5EF4-FFF2-40B4-BE49-F238E27FC236}">
                <a16:creationId xmlns:a16="http://schemas.microsoft.com/office/drawing/2014/main" id="{C60C526A-2F41-32D2-5FB4-E7C54E0E7F6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977" r="34578" b="-2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208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ontent Placeholder 13">
            <a:extLst>
              <a:ext uri="{FF2B5EF4-FFF2-40B4-BE49-F238E27FC236}">
                <a16:creationId xmlns:a16="http://schemas.microsoft.com/office/drawing/2014/main" id="{CBCB9321-F87F-8145-A96B-4199D7507C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320254"/>
            <a:ext cx="6894576" cy="3483864"/>
          </a:xfrm>
        </p:spPr>
        <p:txBody>
          <a:bodyPr>
            <a:noAutofit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하나님의 은혜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하나님의 은혜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우리를 향한 하나님의 자기 희생적인 사랑이고 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감히 우리가 기대하거나 요구할 수 없는 것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하나님께서 자비가 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풍성한 하나님의 성품 때문에 우리를 구원하기 위해 먼저 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행동하신 것이 바로 하나님의 은혜임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믿음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하나님께서 예수 그리스도를 통해 이루신 구원의 사건에 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대한 성도의 인격적인 반응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자기를 의존하는 자세를 포기하고 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그리스도의 십자가와 부활이 하나님께서 이루신 구원의 사건이라는 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사실을 인정하고 받아들이는 것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418912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06" name="Rectangle 3205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4-7</a:t>
            </a:r>
            <a:r>
              <a:rPr lang="ko-KR" altLang="en-US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 </a:t>
            </a:r>
            <a:r>
              <a:rPr lang="en-US" altLang="ko-KR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(</a:t>
            </a:r>
            <a:r>
              <a:rPr lang="ko-KR" altLang="en-US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첫번째 문장</a:t>
            </a:r>
            <a:r>
              <a:rPr lang="en-US" altLang="ko-KR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): </a:t>
            </a:r>
            <a:r>
              <a:rPr lang="ko-KR" altLang="en-US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하나님의 은혜로 그리스도 안에서 믿음으로 받는 구원</a:t>
            </a:r>
            <a:endParaRPr lang="ko-KR" altLang="en-US" sz="4000"/>
          </a:p>
        </p:txBody>
      </p:sp>
      <p:pic>
        <p:nvPicPr>
          <p:cNvPr id="3195" name="Picture 3194" descr="군중 속의 한 명">
            <a:extLst>
              <a:ext uri="{FF2B5EF4-FFF2-40B4-BE49-F238E27FC236}">
                <a16:creationId xmlns:a16="http://schemas.microsoft.com/office/drawing/2014/main" id="{E3749B13-100D-4F1C-67AB-D0BA221DBD6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2199" r="23482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208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ontent Placeholder 13">
            <a:extLst>
              <a:ext uri="{FF2B5EF4-FFF2-40B4-BE49-F238E27FC236}">
                <a16:creationId xmlns:a16="http://schemas.microsoft.com/office/drawing/2014/main" id="{CBCB9321-F87F-8145-A96B-4199D7507C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3483864"/>
          </a:xfrm>
        </p:spPr>
        <p:txBody>
          <a:bodyPr>
            <a:normAutofit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하나님의 은혜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믿음을 통해 그리스도와 연합할 수 있음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그리스도와 연합할 때 그분의 죽음이 성도의 죽음이 되고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그분의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부활이 성도의 부활이 됨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믿음 자체가 우리를 그리스도와 연결시키는 신비한 힘을 가진 것이 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아님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우리를 그리스도와 연합하게 하는 것은 성령님의 일임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605446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14" name="Rectangle 3213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8-10</a:t>
            </a:r>
            <a:r>
              <a:rPr lang="ko-KR" altLang="en-US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 </a:t>
            </a:r>
            <a:r>
              <a:rPr lang="en-US" altLang="ko-KR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(</a:t>
            </a:r>
            <a:r>
              <a:rPr lang="ko-KR" altLang="en-US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두번째 문장</a:t>
            </a:r>
            <a:r>
              <a:rPr lang="en-US" altLang="ko-KR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): </a:t>
            </a:r>
            <a:r>
              <a:rPr lang="ko-KR" altLang="en-US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구원에 합당한 열매를 맺는 삶</a:t>
            </a:r>
            <a:endParaRPr lang="ko-KR" altLang="en-US" sz="4500"/>
          </a:p>
        </p:txBody>
      </p:sp>
      <p:pic>
        <p:nvPicPr>
          <p:cNvPr id="3210" name="Picture 3209" descr="선물 꾸러미에 나비 매듭을 묶고 있는 장면">
            <a:extLst>
              <a:ext uri="{FF2B5EF4-FFF2-40B4-BE49-F238E27FC236}">
                <a16:creationId xmlns:a16="http://schemas.microsoft.com/office/drawing/2014/main" id="{3598AE20-3FEA-A09B-A037-5A727E6FD8A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732" r="29823" b="-2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216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ontent Placeholder 13">
            <a:extLst>
              <a:ext uri="{FF2B5EF4-FFF2-40B4-BE49-F238E27FC236}">
                <a16:creationId xmlns:a16="http://schemas.microsoft.com/office/drawing/2014/main" id="{CBCB9321-F87F-8145-A96B-4199D7507C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5" y="2706624"/>
            <a:ext cx="7264077" cy="3483864"/>
          </a:xfrm>
        </p:spPr>
        <p:txBody>
          <a:bodyPr>
            <a:noAutofit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구원</a:t>
            </a:r>
            <a:r>
              <a:rPr lang="en-US" altLang="ko-KR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 </a:t>
            </a: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하나님의 선물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믿음으로 구원을 얻는다고 해서 믿음 자체가 죄인을 구원하는 것은 아님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구원은 전적으로 하나님께서 이루시고 따라서 아무리 좋은 믿음을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가졌다고 해도 그것이 자랑거리가 될 수 없음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“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이것은 여러분에게서 난 것이 아니요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하나님의 선물입니다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.” </a:t>
            </a: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 (8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에서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이것은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이 지칭하는 것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?</a:t>
            </a: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“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믿음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이라고 생각할 수 있지만 원문상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el-GR" altLang="ko-KR" kern="100" dirty="0"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τοῦτο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(this: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중성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와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el-GR" altLang="ko-KR" kern="100" dirty="0"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πίστεως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 (faith: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여성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는 성이 일치하지 않음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822974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14" name="Rectangle 3213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7762" y="329184"/>
            <a:ext cx="6251110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8-10</a:t>
            </a:r>
            <a:r>
              <a:rPr lang="ko-KR" altLang="en-US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 </a:t>
            </a:r>
            <a:r>
              <a:rPr lang="en-US" altLang="ko-KR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(</a:t>
            </a:r>
            <a:r>
              <a:rPr lang="ko-KR" altLang="en-US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두번째 문장</a:t>
            </a:r>
            <a:r>
              <a:rPr lang="en-US" altLang="ko-KR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): </a:t>
            </a:r>
            <a:r>
              <a:rPr lang="ko-KR" altLang="en-US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구원에 합당한 열매를 맺는 삶</a:t>
            </a:r>
            <a:endParaRPr lang="ko-KR" altLang="en-US" sz="4500"/>
          </a:p>
        </p:txBody>
      </p:sp>
      <p:sp>
        <p:nvSpPr>
          <p:cNvPr id="3216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2862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ontent Placeholder 13">
            <a:extLst>
              <a:ext uri="{FF2B5EF4-FFF2-40B4-BE49-F238E27FC236}">
                <a16:creationId xmlns:a16="http://schemas.microsoft.com/office/drawing/2014/main" id="{CBCB9321-F87F-8145-A96B-4199D7507C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59036" y="2706624"/>
            <a:ext cx="7429916" cy="3483864"/>
          </a:xfrm>
        </p:spPr>
        <p:txBody>
          <a:bodyPr>
            <a:noAutofit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구원</a:t>
            </a:r>
            <a:r>
              <a:rPr lang="en-US" altLang="ko-KR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 </a:t>
            </a:r>
            <a:r>
              <a:rPr lang="ko-KR" altLang="en-US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하나님의 선물</a:t>
            </a:r>
            <a:endParaRPr lang="en-US" altLang="ko-KR" sz="24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- 8</a:t>
            </a:r>
            <a:r>
              <a:rPr lang="ko-KR" altLang="en-US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 전반부의 전체 내용</a:t>
            </a: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 </a:t>
            </a:r>
            <a:r>
              <a:rPr lang="ko-KR" altLang="en-US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즉 하나님의 은혜로 구원받은 사실을 지칭함</a:t>
            </a:r>
            <a:endParaRPr lang="en-US" altLang="ko-KR" sz="24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이렇게 보면</a:t>
            </a: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 </a:t>
            </a:r>
            <a:r>
              <a:rPr lang="ko-KR" altLang="en-US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구원은 하나님의 선물</a:t>
            </a: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구원은 사람이 자기 힘으로 이룬 것도 아니고</a:t>
            </a:r>
            <a:endParaRPr lang="en-US" altLang="ko-KR" sz="24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</a:t>
            </a:r>
            <a:r>
              <a:rPr lang="ko-KR" altLang="en-US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행위의 대가로 받은 것도 아니고 감사함으로 받아야 할 하나님의 선물임</a:t>
            </a:r>
            <a:endParaRPr lang="en-US" altLang="ko-KR" sz="24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죄와 허물로 죽은 사람이 자기를 구원할 수 없고 이는 에베소 교회 성도들도 </a:t>
            </a:r>
            <a:endParaRPr lang="en-US" altLang="ko-KR" sz="24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 </a:t>
            </a:r>
            <a:r>
              <a:rPr lang="ko-KR" altLang="en-US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마찬가지였음</a:t>
            </a: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그리스도와 함께 살고 함께 일으키심을 받고 함께 하늘에 앉게 </a:t>
            </a:r>
            <a:endParaRPr lang="en-US" altLang="ko-KR" sz="24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 </a:t>
            </a:r>
            <a:r>
              <a:rPr lang="ko-KR" altLang="en-US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되었고 이 모든 것은 전적으로 하나님께서 이루신 것임</a:t>
            </a: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구원은 전적으로 하나님께서 </a:t>
            </a:r>
            <a:endParaRPr lang="en-US" altLang="ko-KR" sz="24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 </a:t>
            </a:r>
            <a:r>
              <a:rPr lang="ko-KR" altLang="en-US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이루신 것이고 사람들이 한 일이 없음</a:t>
            </a: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단지 믿음 </a:t>
            </a: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</a:t>
            </a:r>
            <a:r>
              <a:rPr lang="ko-KR" altLang="en-US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반응</a:t>
            </a: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</a:t>
            </a:r>
            <a:r>
              <a:rPr lang="ko-KR" altLang="en-US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으로 하나님께서 이루신 구원을 </a:t>
            </a:r>
            <a:endParaRPr lang="en-US" altLang="ko-KR" sz="24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 </a:t>
            </a:r>
            <a:r>
              <a:rPr lang="ko-KR" altLang="en-US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받아들였음 뿐이므로 구원에 대해 자랑할 수 없고 자랑해서도 안 됨  </a:t>
            </a:r>
            <a:endParaRPr lang="en-US" altLang="ko-KR" sz="24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  <p:pic>
        <p:nvPicPr>
          <p:cNvPr id="3210" name="Picture 3209" descr="빨간색 리본을 단 열려 있는 흰색 선물 상자">
            <a:extLst>
              <a:ext uri="{FF2B5EF4-FFF2-40B4-BE49-F238E27FC236}">
                <a16:creationId xmlns:a16="http://schemas.microsoft.com/office/drawing/2014/main" id="{636F7CC0-A7EE-FEDE-C233-D72F32FED50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2154" r="16913"/>
          <a:stretch/>
        </p:blipFill>
        <p:spPr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75237502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7762" y="329184"/>
            <a:ext cx="6251110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8-10</a:t>
            </a:r>
            <a:r>
              <a:rPr lang="ko-KR" altLang="en-US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 </a:t>
            </a:r>
            <a:r>
              <a:rPr lang="en-US" altLang="ko-KR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(</a:t>
            </a:r>
            <a:r>
              <a:rPr lang="ko-KR" altLang="en-US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두번째 문장</a:t>
            </a:r>
            <a:r>
              <a:rPr lang="en-US" altLang="ko-KR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): </a:t>
            </a:r>
            <a:r>
              <a:rPr lang="ko-KR" altLang="en-US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구원에 합당한 열매를 맺는 삶</a:t>
            </a:r>
            <a:endParaRPr lang="ko-KR" altLang="en-US" sz="4500"/>
          </a:p>
        </p:txBody>
      </p:sp>
      <p:sp>
        <p:nvSpPr>
          <p:cNvPr id="20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2862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ontent Placeholder 13">
            <a:extLst>
              <a:ext uri="{FF2B5EF4-FFF2-40B4-BE49-F238E27FC236}">
                <a16:creationId xmlns:a16="http://schemas.microsoft.com/office/drawing/2014/main" id="{CBCB9321-F87F-8145-A96B-4199D7507C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97762" y="2706624"/>
            <a:ext cx="6251110" cy="3483864"/>
          </a:xfrm>
        </p:spPr>
        <p:txBody>
          <a:bodyPr>
            <a:normAutofit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구원받은 사람들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- 10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절은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el-GR" altLang="ko-KR" kern="100" dirty="0"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γάρ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 (for/because)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로 시작함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그러므로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10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절은 구원에 대해 자랑할 수 없는 이유라는 것을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알 수 있음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자랑할 수 없는 이유는 구원받은 우리 자신이 하나님의 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 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작품이기 때문임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  <p:pic>
        <p:nvPicPr>
          <p:cNvPr id="7" name="Picture 6" descr="손목시계 면">
            <a:extLst>
              <a:ext uri="{FF2B5EF4-FFF2-40B4-BE49-F238E27FC236}">
                <a16:creationId xmlns:a16="http://schemas.microsoft.com/office/drawing/2014/main" id="{6E28460D-F513-4C29-B491-248D8475942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335" r="27334" b="-1"/>
          <a:stretch/>
        </p:blipFill>
        <p:spPr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61492201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8-10</a:t>
            </a:r>
            <a:r>
              <a:rPr lang="ko-KR" altLang="en-US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 </a:t>
            </a:r>
            <a:r>
              <a:rPr lang="en-US" altLang="ko-KR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(</a:t>
            </a:r>
            <a:r>
              <a:rPr lang="ko-KR" altLang="en-US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두번째 문장</a:t>
            </a:r>
            <a:r>
              <a:rPr lang="en-US" altLang="ko-KR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): </a:t>
            </a:r>
            <a:r>
              <a:rPr lang="ko-KR" altLang="en-US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구원에 합당한 열매를 맺는 삶</a:t>
            </a:r>
            <a:endParaRPr lang="ko-KR" altLang="en-US" sz="4500"/>
          </a:p>
        </p:txBody>
      </p:sp>
      <p:pic>
        <p:nvPicPr>
          <p:cNvPr id="22" name="Picture 21" descr="피아노">
            <a:extLst>
              <a:ext uri="{FF2B5EF4-FFF2-40B4-BE49-F238E27FC236}">
                <a16:creationId xmlns:a16="http://schemas.microsoft.com/office/drawing/2014/main" id="{6ED3AE17-E3EB-139C-A73A-9198F81262E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351" r="38205" b="-2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8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ontent Placeholder 13">
            <a:extLst>
              <a:ext uri="{FF2B5EF4-FFF2-40B4-BE49-F238E27FC236}">
                <a16:creationId xmlns:a16="http://schemas.microsoft.com/office/drawing/2014/main" id="{CBCB9321-F87F-8145-A96B-4199D7507C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3483864"/>
          </a:xfrm>
        </p:spPr>
        <p:txBody>
          <a:bodyPr>
            <a:normAutofit lnSpcReduction="10000"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sz="26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하나님의 </a:t>
            </a:r>
            <a:r>
              <a:rPr lang="en-US" altLang="ko-KR" sz="26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el-GR" altLang="ko-KR" sz="2600" kern="100" dirty="0">
                <a:effectLst/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ποίημα</a:t>
            </a:r>
            <a:r>
              <a:rPr lang="en-US" altLang="ko-KR" sz="26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 (workmanship)</a:t>
            </a:r>
          </a:p>
          <a:p>
            <a:pPr marL="0" indent="0" latinLnBrk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6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sz="26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작품 </a:t>
            </a:r>
            <a:r>
              <a:rPr lang="en-US" altLang="ko-KR" sz="26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(10</a:t>
            </a:r>
            <a:r>
              <a:rPr lang="ko-KR" altLang="en-US" sz="26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sz="26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): </a:t>
            </a:r>
            <a:r>
              <a:rPr lang="en-US" altLang="ko-KR" sz="26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el-GR" altLang="ko-KR" sz="2600" kern="100" dirty="0">
                <a:effectLst/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ποίημα</a:t>
            </a:r>
            <a:r>
              <a:rPr lang="en-US" altLang="ko-KR" sz="26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 (workmanship): “</a:t>
            </a:r>
            <a:r>
              <a:rPr lang="ko-KR" altLang="en-US" sz="26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만들어진 것</a:t>
            </a:r>
            <a:r>
              <a:rPr lang="en-US" altLang="ko-KR" sz="26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</a:t>
            </a:r>
          </a:p>
          <a:p>
            <a:pPr marL="0" indent="0" latinLnBrk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6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 “</a:t>
            </a:r>
            <a:r>
              <a:rPr lang="ko-KR" altLang="en-US" sz="26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이루어진 것</a:t>
            </a:r>
            <a:r>
              <a:rPr lang="en-US" altLang="ko-KR" sz="26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</a:t>
            </a:r>
            <a:r>
              <a:rPr lang="ko-KR" altLang="en-US" sz="26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이란 뜻으로 고전 문헌에는 공예가나 장인이 만든 물건이나 </a:t>
            </a:r>
            <a:endParaRPr lang="en-US" altLang="ko-KR" sz="26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6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 </a:t>
            </a:r>
            <a:r>
              <a:rPr lang="ko-KR" altLang="en-US" sz="26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작품을 가리키는데 사용됨</a:t>
            </a:r>
            <a:r>
              <a:rPr lang="en-US" altLang="ko-KR" sz="26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26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로마서와 </a:t>
            </a: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에베소서에만</a:t>
            </a:r>
            <a:r>
              <a:rPr lang="ko-KR" altLang="en-US" sz="26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두 번 등장함</a:t>
            </a:r>
            <a:endParaRPr lang="en-US" altLang="ko-KR" sz="26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6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sz="26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여기서는 하나님께서 그리스도 안에서 구원하신 성도들을 의미함</a:t>
            </a:r>
            <a:endParaRPr lang="en-US" altLang="ko-KR" sz="26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6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sz="26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일차적으로 성도 개개인이 하나님의 작품</a:t>
            </a:r>
            <a:endParaRPr lang="en-US" altLang="ko-KR" sz="26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6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sz="26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또한 구원받은 </a:t>
            </a:r>
            <a:r>
              <a:rPr lang="en-US" altLang="ko-KR" sz="26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ko-KR" altLang="en-US" sz="26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우리</a:t>
            </a:r>
            <a:r>
              <a:rPr lang="en-US" altLang="ko-KR" sz="26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 </a:t>
            </a:r>
            <a:r>
              <a:rPr lang="ko-KR" altLang="en-US" sz="26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즉</a:t>
            </a:r>
            <a:r>
              <a:rPr lang="en-US" altLang="ko-KR" sz="26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 </a:t>
            </a:r>
            <a:r>
              <a:rPr lang="ko-KR" altLang="en-US" sz="26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성도들의 공동체가 하나님의 작품</a:t>
            </a:r>
            <a:endParaRPr lang="en-US" altLang="ko-KR" sz="26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142931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" name="Rectangle 40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8-10</a:t>
            </a:r>
            <a:r>
              <a:rPr lang="ko-KR" altLang="en-US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 </a:t>
            </a:r>
            <a:r>
              <a:rPr lang="en-US" altLang="ko-KR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(</a:t>
            </a:r>
            <a:r>
              <a:rPr lang="ko-KR" altLang="en-US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두번째 문장</a:t>
            </a:r>
            <a:r>
              <a:rPr lang="en-US" altLang="ko-KR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): </a:t>
            </a:r>
            <a:r>
              <a:rPr lang="ko-KR" altLang="en-US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구원에 합당한 열매를 맺는 삶</a:t>
            </a:r>
            <a:endParaRPr lang="ko-KR" altLang="en-US" sz="4500"/>
          </a:p>
        </p:txBody>
      </p:sp>
      <p:pic>
        <p:nvPicPr>
          <p:cNvPr id="30" name="Picture 29" descr="어두운 창고 내부">
            <a:extLst>
              <a:ext uri="{FF2B5EF4-FFF2-40B4-BE49-F238E27FC236}">
                <a16:creationId xmlns:a16="http://schemas.microsoft.com/office/drawing/2014/main" id="{57A8A0EE-5420-5837-3FC7-B4547B297E5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7356" r="29405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43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ontent Placeholder 13">
            <a:extLst>
              <a:ext uri="{FF2B5EF4-FFF2-40B4-BE49-F238E27FC236}">
                <a16:creationId xmlns:a16="http://schemas.microsoft.com/office/drawing/2014/main" id="{CBCB9321-F87F-8145-A96B-4199D7507C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24270" y="2346012"/>
            <a:ext cx="7868992" cy="3483864"/>
          </a:xfrm>
        </p:spPr>
        <p:txBody>
          <a:bodyPr>
            <a:noAutofit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하나님의 </a:t>
            </a:r>
            <a:r>
              <a:rPr lang="en-US" altLang="ko-KR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el-GR" altLang="ko-KR" kern="100" dirty="0">
                <a:effectLst/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ποίημα</a:t>
            </a:r>
            <a:r>
              <a:rPr lang="en-US" altLang="ko-KR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 (workmanship)</a:t>
            </a: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- 10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절에는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el-GR" altLang="ko-KR" kern="100" dirty="0"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αὐτοῦ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 (Of Him)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이 제일 앞에 나오는데 이는 하나님을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지칭하는 대명사로서 바울이 하나님을 강조하기 위해 이 단어를 맨 앞에 둠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이는 우리의 구원이 전적으로 하나님께 달려 있고 하나님께서 이루신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새 창조의 역사라는 사실을 강조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우리는 하나님께서 모든 지혜와 능력을 동원해서 그리스도 안에서 새로 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창조하신 작품임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그러므로 하나님의 작품인 구원받은 성도들은 하나님의 창조의 능력과 지혜를 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온 세상에 드러내야 함  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136960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6" name="Rectangle 55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8-10</a:t>
            </a:r>
            <a:r>
              <a:rPr lang="ko-KR" altLang="en-US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 </a:t>
            </a:r>
            <a:r>
              <a:rPr lang="en-US" altLang="ko-KR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(</a:t>
            </a:r>
            <a:r>
              <a:rPr lang="ko-KR" altLang="en-US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두번째 문장</a:t>
            </a:r>
            <a:r>
              <a:rPr lang="en-US" altLang="ko-KR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): </a:t>
            </a:r>
            <a:r>
              <a:rPr lang="ko-KR" altLang="en-US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구원에 합당한 열매를 맺는 삶</a:t>
            </a:r>
            <a:endParaRPr lang="ko-KR" altLang="en-US" sz="4500"/>
          </a:p>
        </p:txBody>
      </p:sp>
      <p:pic>
        <p:nvPicPr>
          <p:cNvPr id="45" name="Picture 44" descr="스케치된 광선과 코드가 있는 노란색 배경의 전구">
            <a:extLst>
              <a:ext uri="{FF2B5EF4-FFF2-40B4-BE49-F238E27FC236}">
                <a16:creationId xmlns:a16="http://schemas.microsoft.com/office/drawing/2014/main" id="{B655174F-BDEC-07C2-75D5-2199E4AA794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4255" r="9404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58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ontent Placeholder 13">
            <a:extLst>
              <a:ext uri="{FF2B5EF4-FFF2-40B4-BE49-F238E27FC236}">
                <a16:creationId xmlns:a16="http://schemas.microsoft.com/office/drawing/2014/main" id="{CBCB9321-F87F-8145-A96B-4199D7507C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3483864"/>
          </a:xfrm>
        </p:spPr>
        <p:txBody>
          <a:bodyPr>
            <a:noAutofit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선한 일을 위한 </a:t>
            </a:r>
            <a:r>
              <a:rPr lang="en-US" altLang="ko-KR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el-GR" altLang="ko-KR" sz="2400" kern="100" dirty="0">
                <a:effectLst/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ποίημα</a:t>
            </a:r>
            <a:r>
              <a:rPr lang="en-US" altLang="ko-KR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 (workmanship)</a:t>
            </a: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새 창조의 목적</a:t>
            </a: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하나님께서 미리 예비하신 선한 일을 행하는 데 있음</a:t>
            </a:r>
            <a:endParaRPr lang="en-US" altLang="ko-KR" sz="24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우리를 하나님의 작품으로 창조하신 목적</a:t>
            </a: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구원받은 우리로 선한 일 안에서</a:t>
            </a:r>
            <a:endParaRPr lang="en-US" altLang="ko-KR" sz="24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</a:t>
            </a:r>
            <a:r>
              <a:rPr lang="ko-KR" altLang="en-US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살게 하기 위함</a:t>
            </a:r>
            <a:endParaRPr lang="en-US" altLang="ko-KR" sz="24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- 1</a:t>
            </a:r>
            <a:r>
              <a:rPr lang="ko-KR" altLang="en-US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장에서 하나님께서 우리를 구원하신 목적을 하나님의 은혜의 영광을 </a:t>
            </a:r>
            <a:endParaRPr lang="en-US" altLang="ko-KR" sz="24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 </a:t>
            </a:r>
            <a:r>
              <a:rPr lang="ko-KR" altLang="en-US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찬양하는데 있다고 함 </a:t>
            </a: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(1:6, 12, 14)</a:t>
            </a: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하나님의 은혜를 찬양하는 것과 선한 일을 하는 것이 서로 다른 것이 아님</a:t>
            </a: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 </a:t>
            </a:r>
            <a:r>
              <a:rPr lang="ko-KR" altLang="en-US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하나님의 은혜를 찬양함은 선한 일을 하는 것을 포함하는 개념임</a:t>
            </a:r>
            <a:endParaRPr lang="en-US" altLang="ko-KR" sz="24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하나님을 찬양함은 삶으로 이어져야 함</a:t>
            </a:r>
            <a:endParaRPr lang="en-US" altLang="ko-KR" sz="24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648500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7762" y="329184"/>
            <a:ext cx="6251110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8-10</a:t>
            </a:r>
            <a:r>
              <a:rPr lang="ko-KR" altLang="en-US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 </a:t>
            </a:r>
            <a:r>
              <a:rPr lang="en-US" altLang="ko-KR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(</a:t>
            </a:r>
            <a:r>
              <a:rPr lang="ko-KR" altLang="en-US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두번째 문장</a:t>
            </a:r>
            <a:r>
              <a:rPr lang="en-US" altLang="ko-KR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): </a:t>
            </a:r>
            <a:r>
              <a:rPr lang="ko-KR" altLang="en-US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구원에 합당한 열매를 맺는 삶</a:t>
            </a:r>
            <a:endParaRPr lang="ko-KR" altLang="en-US" sz="4500"/>
          </a:p>
        </p:txBody>
      </p:sp>
      <p:sp>
        <p:nvSpPr>
          <p:cNvPr id="36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2862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ontent Placeholder 13">
            <a:extLst>
              <a:ext uri="{FF2B5EF4-FFF2-40B4-BE49-F238E27FC236}">
                <a16:creationId xmlns:a16="http://schemas.microsoft.com/office/drawing/2014/main" id="{CBCB9321-F87F-8145-A96B-4199D7507C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97762" y="2706624"/>
            <a:ext cx="6251110" cy="3483864"/>
          </a:xfrm>
        </p:spPr>
        <p:txBody>
          <a:bodyPr>
            <a:normAutofit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sz="2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선한 일을 위한 </a:t>
            </a:r>
            <a:r>
              <a:rPr lang="en-US" altLang="ko-KR" sz="2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el-GR" altLang="ko-KR" sz="2200" kern="100" dirty="0">
                <a:effectLst/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ποίημα</a:t>
            </a:r>
            <a:r>
              <a:rPr lang="en-US" altLang="ko-KR" sz="2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 (workmanship)</a:t>
            </a: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2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sz="22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하나님의 작품이 되었으므로 이제는 하나님의 작품으로서 살아야 하고</a:t>
            </a:r>
            <a:endParaRPr lang="en-US" altLang="ko-KR" sz="22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2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</a:t>
            </a:r>
            <a:r>
              <a:rPr lang="ko-KR" altLang="en-US" sz="22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따라서 선한 일을 하는 것은 선택이 아니라 필수</a:t>
            </a:r>
            <a:endParaRPr lang="en-US" altLang="ko-KR" sz="22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2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sz="22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우리를 하나님의 작품으로 창조하신 하나님의 목적이 선한 일을 행하는데 </a:t>
            </a:r>
            <a:endParaRPr lang="en-US" altLang="ko-KR" sz="22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2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</a:t>
            </a:r>
            <a:r>
              <a:rPr lang="ko-KR" altLang="en-US" sz="22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있다는 말씀은 </a:t>
            </a:r>
            <a:r>
              <a:rPr lang="ko-KR" altLang="en-US" sz="2200" kern="100" dirty="0" err="1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이신칭의</a:t>
            </a:r>
            <a:r>
              <a:rPr lang="ko-KR" altLang="en-US" sz="22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교리에 익숙한 사람들에게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낯설게</a:t>
            </a:r>
            <a:r>
              <a:rPr lang="ko-KR" altLang="en-US" sz="22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들릴 수 있지만 </a:t>
            </a:r>
            <a:endParaRPr lang="en-US" altLang="ko-KR" sz="22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2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</a:t>
            </a:r>
            <a:r>
              <a:rPr lang="ko-KR" altLang="en-US" sz="22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본문에서는 선한 일을 행함으로써 의롭다 함을 얻는다고 하지 않음</a:t>
            </a:r>
            <a:endParaRPr lang="en-US" altLang="ko-KR" sz="22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2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sz="22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요점</a:t>
            </a:r>
            <a:r>
              <a:rPr lang="en-US" altLang="ko-KR" sz="22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22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구원은 전적으로 하나님의 은혜로 주어지지만 구원받은 성도들은 반드시 </a:t>
            </a:r>
            <a:endParaRPr lang="en-US" altLang="ko-KR" sz="22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2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 </a:t>
            </a:r>
            <a:r>
              <a:rPr lang="ko-KR" altLang="en-US" sz="22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선한 일을 해야 한다는 것임  </a:t>
            </a:r>
            <a:endParaRPr lang="en-US" altLang="ko-KR" sz="22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  <p:pic>
        <p:nvPicPr>
          <p:cNvPr id="23" name="Picture 22" descr="아날로그 시계">
            <a:extLst>
              <a:ext uri="{FF2B5EF4-FFF2-40B4-BE49-F238E27FC236}">
                <a16:creationId xmlns:a16="http://schemas.microsoft.com/office/drawing/2014/main" id="{46BEE45D-98D2-ED41-BFB8-F68F60ED4B1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8105" r="16563" b="-1"/>
          <a:stretch/>
        </p:blipFill>
        <p:spPr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87922784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3" name="Rectangle 52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8-10</a:t>
            </a:r>
            <a:r>
              <a:rPr lang="ko-KR" altLang="en-US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 </a:t>
            </a:r>
            <a:r>
              <a:rPr lang="en-US" altLang="ko-KR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(</a:t>
            </a:r>
            <a:r>
              <a:rPr lang="ko-KR" altLang="en-US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두번째 문장</a:t>
            </a:r>
            <a:r>
              <a:rPr lang="en-US" altLang="ko-KR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): </a:t>
            </a:r>
            <a:r>
              <a:rPr lang="ko-KR" altLang="en-US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구원에 합당한 열매를 맺는 삶</a:t>
            </a:r>
            <a:endParaRPr lang="ko-KR" altLang="en-US" sz="4500"/>
          </a:p>
        </p:txBody>
      </p:sp>
      <p:pic>
        <p:nvPicPr>
          <p:cNvPr id="38" name="Picture 37" descr="추상적인 흐릿한 공공 도서관의 책꽃이">
            <a:extLst>
              <a:ext uri="{FF2B5EF4-FFF2-40B4-BE49-F238E27FC236}">
                <a16:creationId xmlns:a16="http://schemas.microsoft.com/office/drawing/2014/main" id="{609EF208-ED0F-8BEA-FF0F-7BD6CAB4693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112" r="41444" b="-2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54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ontent Placeholder 13">
            <a:extLst>
              <a:ext uri="{FF2B5EF4-FFF2-40B4-BE49-F238E27FC236}">
                <a16:creationId xmlns:a16="http://schemas.microsoft.com/office/drawing/2014/main" id="{CBCB9321-F87F-8145-A96B-4199D7507C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346012"/>
            <a:ext cx="6894576" cy="3483864"/>
          </a:xfrm>
        </p:spPr>
        <p:txBody>
          <a:bodyPr>
            <a:noAutofit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선한 일을 위한 </a:t>
            </a:r>
            <a:r>
              <a:rPr lang="en-US" altLang="ko-KR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el-GR" altLang="ko-KR" kern="100" dirty="0">
                <a:effectLst/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ποίημα</a:t>
            </a:r>
            <a:r>
              <a:rPr lang="en-US" altLang="ko-KR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 (workmanship)</a:t>
            </a: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성도들이 선한 일을 해야 하는 것은 구원을 얻기 위해서가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아니라 이미 구원받은 하나님의 백성이 되었기 때문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구원받은 백성은 하나님의 뜻에 순종하며 하나님의 목적에 맞게 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살아야 함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우리를 새로운 피조물로 창조하신 하나님의 목적은 우리로 선한 일 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가운데 행하게 하시는 것임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선한 일을 하는 것은 성도 개개인과 교회가 하나님의 작품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</a:t>
            </a: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즉 새로운 피조물이라는 것을 입증하는 결정적인 증거임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583308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7" name="Rectangle 66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8-10</a:t>
            </a:r>
            <a:r>
              <a:rPr lang="ko-KR" altLang="en-US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 </a:t>
            </a:r>
            <a:r>
              <a:rPr lang="en-US" altLang="ko-KR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(</a:t>
            </a:r>
            <a:r>
              <a:rPr lang="ko-KR" altLang="en-US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두번째 문장</a:t>
            </a:r>
            <a:r>
              <a:rPr lang="en-US" altLang="ko-KR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): </a:t>
            </a:r>
            <a:r>
              <a:rPr lang="ko-KR" altLang="en-US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구원에 합당한 열매를 맺는 삶</a:t>
            </a:r>
            <a:endParaRPr lang="ko-KR" altLang="en-US" sz="4500"/>
          </a:p>
        </p:txBody>
      </p:sp>
      <p:pic>
        <p:nvPicPr>
          <p:cNvPr id="56" name="Picture 55" descr="테이블 위의 잡지 더미">
            <a:extLst>
              <a:ext uri="{FF2B5EF4-FFF2-40B4-BE49-F238E27FC236}">
                <a16:creationId xmlns:a16="http://schemas.microsoft.com/office/drawing/2014/main" id="{C56D5028-11D0-D6CE-EB54-E5F9F8203E1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7058" r="13498" b="-2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69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ontent Placeholder 13">
            <a:extLst>
              <a:ext uri="{FF2B5EF4-FFF2-40B4-BE49-F238E27FC236}">
                <a16:creationId xmlns:a16="http://schemas.microsoft.com/office/drawing/2014/main" id="{CBCB9321-F87F-8145-A96B-4199D7507C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11392" y="2384649"/>
            <a:ext cx="7881870" cy="3483864"/>
          </a:xfrm>
        </p:spPr>
        <p:txBody>
          <a:bodyPr>
            <a:noAutofit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선한 일을 위한 </a:t>
            </a:r>
            <a:r>
              <a:rPr lang="en-US" altLang="ko-KR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el-GR" altLang="ko-KR" sz="2400" kern="100" dirty="0">
                <a:effectLst/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ποίημα</a:t>
            </a:r>
            <a:r>
              <a:rPr lang="en-US" altLang="ko-KR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 (workmanship)</a:t>
            </a: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성도들이 해야 할 선한 일</a:t>
            </a: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하나님의 속성인 의와 거룩과 사랑과 관련되어 있음</a:t>
            </a: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의와</a:t>
            </a:r>
            <a:endParaRPr lang="en-US" altLang="ko-KR" sz="24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</a:t>
            </a:r>
            <a:r>
              <a:rPr lang="ko-KR" altLang="en-US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거룩을 행하고 사랑을 실천하는 것</a:t>
            </a: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우리 삶 전체가 하나님을 본받는 삶이 되고 그리스도를 </a:t>
            </a:r>
            <a:endParaRPr lang="en-US" altLang="ko-KR" sz="24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 </a:t>
            </a:r>
            <a:r>
              <a:rPr lang="ko-KR" altLang="en-US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따라 사는 삶이 되어야 함 </a:t>
            </a:r>
            <a:endParaRPr lang="en-US" altLang="ko-KR" sz="24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sz="2400" kern="100" dirty="0" err="1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에베소서에서</a:t>
            </a:r>
            <a:r>
              <a:rPr lang="ko-KR" altLang="en-US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암시하는 선한 일</a:t>
            </a: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도둑질과 같은 악한 일을 그치고 가난한 사람들을 돕는</a:t>
            </a:r>
            <a:endParaRPr lang="en-US" altLang="ko-KR" sz="24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</a:t>
            </a:r>
            <a:r>
              <a:rPr lang="ko-KR" altLang="en-US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것 </a:t>
            </a: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</a:t>
            </a:r>
            <a:r>
              <a:rPr lang="ko-KR" altLang="en-US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엡 </a:t>
            </a: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4:28): </a:t>
            </a:r>
            <a:r>
              <a:rPr lang="ko-KR" altLang="en-US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종이 주인을 섬길 때 그리스도를 섬기듯이 행하는 것 </a:t>
            </a: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</a:t>
            </a:r>
            <a:r>
              <a:rPr lang="ko-KR" altLang="en-US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엡 </a:t>
            </a: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6:8)</a:t>
            </a: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구원받은 성도들은 하나님의 작품으로서 선한 일을 행할 때 하나님의 능력과 영광과 </a:t>
            </a:r>
            <a:endParaRPr lang="en-US" altLang="ko-KR" sz="24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 </a:t>
            </a:r>
            <a:r>
              <a:rPr lang="ko-KR" altLang="en-US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지혜를 드러낼 수 있음</a:t>
            </a:r>
            <a:endParaRPr lang="en-US" altLang="ko-KR" sz="24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교회 공동체인 교회 또한 온 세상에 하나님의 능력과 지혜를 드러내는 하나님의 최고의 </a:t>
            </a:r>
            <a:endParaRPr lang="en-US" altLang="ko-KR" sz="24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 </a:t>
            </a:r>
            <a:r>
              <a:rPr lang="ko-KR" altLang="en-US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작품임</a:t>
            </a: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9288271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9" name="Rectangle 88">
            <a:extLst>
              <a:ext uri="{FF2B5EF4-FFF2-40B4-BE49-F238E27FC236}">
                <a16:creationId xmlns:a16="http://schemas.microsoft.com/office/drawing/2014/main" id="{B72DE4C0-EE12-4CAC-98CF-A89349319A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029CF03F-5E6E-4B23-89A5-81548BA4C6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rgbClr val="BA9C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1-10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구원</a:t>
            </a: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, 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하나님의 선물 </a:t>
            </a: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(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수직적 화해</a:t>
            </a: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) 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적용</a:t>
            </a:r>
            <a:endParaRPr lang="ko-KR" altLang="en-US" sz="5600"/>
          </a:p>
        </p:txBody>
      </p:sp>
      <p:sp>
        <p:nvSpPr>
          <p:cNvPr id="93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ontent Placeholder 13">
            <a:extLst>
              <a:ext uri="{FF2B5EF4-FFF2-40B4-BE49-F238E27FC236}">
                <a16:creationId xmlns:a16="http://schemas.microsoft.com/office/drawing/2014/main" id="{CBCB9321-F87F-8145-A96B-4199D7507C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7534656" cy="3483864"/>
          </a:xfrm>
        </p:spPr>
        <p:txBody>
          <a:bodyPr>
            <a:noAutofit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하나님은 자비롭고 은혜로우신 분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할 수만 있다면 하나님을 멀리 떠나고 싶었고 자기 마음대로 살고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싶어했던 사람들에게 손을 내밀고 끊임없이 다가오시는 분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결국 마지못해 손을 든 사람들과 마지못해 끌려가는 와중에도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몸부림을 치고 화를 내고 도망가려고 하는 사람들에게도 은혜를 베푸신 분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그런 사람들을 불러서 진리를 변증하고 하나님의 사랑을 알리는 중대한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사명을 맡기시는 분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  <p:pic>
        <p:nvPicPr>
          <p:cNvPr id="71" name="Picture 70" descr="나무 바닥 위의 나무 하트">
            <a:extLst>
              <a:ext uri="{FF2B5EF4-FFF2-40B4-BE49-F238E27FC236}">
                <a16:creationId xmlns:a16="http://schemas.microsoft.com/office/drawing/2014/main" id="{398F6FAC-E8F0-C820-1ACF-69641C787A1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6985" r="23561" b="-1"/>
          <a:stretch/>
        </p:blipFill>
        <p:spPr>
          <a:xfrm>
            <a:off x="20" y="10"/>
            <a:ext cx="4053550" cy="6857989"/>
          </a:xfrm>
          <a:custGeom>
            <a:avLst/>
            <a:gdLst/>
            <a:ahLst/>
            <a:cxnLst/>
            <a:rect l="l" t="t" r="r" b="b"/>
            <a:pathLst>
              <a:path w="4053570" h="6857999">
                <a:moveTo>
                  <a:pt x="0" y="0"/>
                </a:moveTo>
                <a:lnTo>
                  <a:pt x="4022851" y="0"/>
                </a:lnTo>
                <a:lnTo>
                  <a:pt x="4023684" y="7069"/>
                </a:lnTo>
                <a:cubicBezTo>
                  <a:pt x="4038634" y="90834"/>
                  <a:pt x="4036100" y="175741"/>
                  <a:pt x="4040154" y="260014"/>
                </a:cubicBezTo>
                <a:cubicBezTo>
                  <a:pt x="4044969" y="363071"/>
                  <a:pt x="4038888" y="466508"/>
                  <a:pt x="4036607" y="569818"/>
                </a:cubicBezTo>
                <a:cubicBezTo>
                  <a:pt x="4034833" y="657771"/>
                  <a:pt x="4026091" y="745598"/>
                  <a:pt x="4028752" y="833678"/>
                </a:cubicBezTo>
                <a:cubicBezTo>
                  <a:pt x="4028942" y="836724"/>
                  <a:pt x="4028942" y="839770"/>
                  <a:pt x="4028752" y="842816"/>
                </a:cubicBezTo>
                <a:cubicBezTo>
                  <a:pt x="4020643" y="939653"/>
                  <a:pt x="4020643" y="1036998"/>
                  <a:pt x="4028752" y="1133836"/>
                </a:cubicBezTo>
                <a:cubicBezTo>
                  <a:pt x="4031324" y="1174144"/>
                  <a:pt x="4030602" y="1214593"/>
                  <a:pt x="4026598" y="1254787"/>
                </a:cubicBezTo>
                <a:cubicBezTo>
                  <a:pt x="4022797" y="1305935"/>
                  <a:pt x="4010634" y="1357844"/>
                  <a:pt x="4019376" y="1408610"/>
                </a:cubicBezTo>
                <a:cubicBezTo>
                  <a:pt x="4025065" y="1450430"/>
                  <a:pt x="4028194" y="1492566"/>
                  <a:pt x="4028752" y="1534766"/>
                </a:cubicBezTo>
                <a:cubicBezTo>
                  <a:pt x="4033186" y="1629192"/>
                  <a:pt x="4029005" y="1724125"/>
                  <a:pt x="4027358" y="1818805"/>
                </a:cubicBezTo>
                <a:cubicBezTo>
                  <a:pt x="4025584" y="1929096"/>
                  <a:pt x="4028372" y="2039387"/>
                  <a:pt x="4019503" y="2149804"/>
                </a:cubicBezTo>
                <a:cubicBezTo>
                  <a:pt x="4014625" y="2239001"/>
                  <a:pt x="4014625" y="2328401"/>
                  <a:pt x="4019503" y="2417598"/>
                </a:cubicBezTo>
                <a:cubicBezTo>
                  <a:pt x="4021910" y="2499333"/>
                  <a:pt x="4034200" y="2580306"/>
                  <a:pt x="4032173" y="2662929"/>
                </a:cubicBezTo>
                <a:cubicBezTo>
                  <a:pt x="4029765" y="2759258"/>
                  <a:pt x="4018363" y="2855334"/>
                  <a:pt x="4021910" y="2951918"/>
                </a:cubicBezTo>
                <a:cubicBezTo>
                  <a:pt x="4023557" y="2997989"/>
                  <a:pt x="4023684" y="3044060"/>
                  <a:pt x="4024571" y="3090130"/>
                </a:cubicBezTo>
                <a:cubicBezTo>
                  <a:pt x="4025711" y="3145593"/>
                  <a:pt x="4035720" y="3200928"/>
                  <a:pt x="4030145" y="3256264"/>
                </a:cubicBezTo>
                <a:cubicBezTo>
                  <a:pt x="4020897" y="3348533"/>
                  <a:pt x="3996951" y="3439278"/>
                  <a:pt x="4011901" y="3533831"/>
                </a:cubicBezTo>
                <a:cubicBezTo>
                  <a:pt x="4020136" y="3585867"/>
                  <a:pt x="4029385" y="3638030"/>
                  <a:pt x="4034200" y="3690573"/>
                </a:cubicBezTo>
                <a:cubicBezTo>
                  <a:pt x="4038381" y="3737532"/>
                  <a:pt x="4048896" y="3785253"/>
                  <a:pt x="4040914" y="3831958"/>
                </a:cubicBezTo>
                <a:cubicBezTo>
                  <a:pt x="4034073" y="3871937"/>
                  <a:pt x="4037620" y="3911916"/>
                  <a:pt x="4032299" y="3951895"/>
                </a:cubicBezTo>
                <a:cubicBezTo>
                  <a:pt x="4025331" y="4004311"/>
                  <a:pt x="4021657" y="4057616"/>
                  <a:pt x="4016336" y="4110414"/>
                </a:cubicBezTo>
                <a:cubicBezTo>
                  <a:pt x="4011648" y="4158261"/>
                  <a:pt x="4007974" y="4205982"/>
                  <a:pt x="4020643" y="4250911"/>
                </a:cubicBezTo>
                <a:cubicBezTo>
                  <a:pt x="4051684" y="4363994"/>
                  <a:pt x="4034707" y="4476442"/>
                  <a:pt x="4023051" y="4588763"/>
                </a:cubicBezTo>
                <a:cubicBezTo>
                  <a:pt x="4017349" y="4643337"/>
                  <a:pt x="4008987" y="4701084"/>
                  <a:pt x="4021657" y="4751090"/>
                </a:cubicBezTo>
                <a:cubicBezTo>
                  <a:pt x="4044969" y="4839804"/>
                  <a:pt x="4026725" y="4924077"/>
                  <a:pt x="4016589" y="5009238"/>
                </a:cubicBezTo>
                <a:cubicBezTo>
                  <a:pt x="4004363" y="5092546"/>
                  <a:pt x="4006124" y="5177301"/>
                  <a:pt x="4021784" y="5260026"/>
                </a:cubicBezTo>
                <a:cubicBezTo>
                  <a:pt x="4034200" y="5318407"/>
                  <a:pt x="4034200" y="5377804"/>
                  <a:pt x="4035720" y="5436566"/>
                </a:cubicBezTo>
                <a:cubicBezTo>
                  <a:pt x="4036607" y="5473373"/>
                  <a:pt x="4023051" y="5510813"/>
                  <a:pt x="4014055" y="5547492"/>
                </a:cubicBezTo>
                <a:cubicBezTo>
                  <a:pt x="3997965" y="5613743"/>
                  <a:pt x="3992137" y="5681008"/>
                  <a:pt x="4014055" y="5745609"/>
                </a:cubicBezTo>
                <a:cubicBezTo>
                  <a:pt x="4044589" y="5835085"/>
                  <a:pt x="4062073" y="5924561"/>
                  <a:pt x="4049403" y="6019242"/>
                </a:cubicBezTo>
                <a:cubicBezTo>
                  <a:pt x="4042055" y="6077623"/>
                  <a:pt x="4040408" y="6137274"/>
                  <a:pt x="4029385" y="6194894"/>
                </a:cubicBezTo>
                <a:cubicBezTo>
                  <a:pt x="4011268" y="6290463"/>
                  <a:pt x="4017729" y="6385396"/>
                  <a:pt x="4032173" y="6479568"/>
                </a:cubicBezTo>
                <a:cubicBezTo>
                  <a:pt x="4042321" y="6558257"/>
                  <a:pt x="4043423" y="6637846"/>
                  <a:pt x="4035467" y="6716775"/>
                </a:cubicBezTo>
                <a:lnTo>
                  <a:pt x="4025707" y="6857999"/>
                </a:lnTo>
                <a:lnTo>
                  <a:pt x="0" y="6857999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73291758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B72DE4C0-EE12-4CAC-98CF-A89349319A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29CF03F-5E6E-4B23-89A5-81548BA4C6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rgbClr val="BA9C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1-10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구원</a:t>
            </a: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, 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하나님의 선물 </a:t>
            </a: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(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수직적 화해</a:t>
            </a: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) 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적용</a:t>
            </a:r>
            <a:endParaRPr lang="ko-KR" altLang="en-US" sz="5600"/>
          </a:p>
        </p:txBody>
      </p:sp>
      <p:sp>
        <p:nvSpPr>
          <p:cNvPr id="15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ontent Placeholder 13">
            <a:extLst>
              <a:ext uri="{FF2B5EF4-FFF2-40B4-BE49-F238E27FC236}">
                <a16:creationId xmlns:a16="http://schemas.microsoft.com/office/drawing/2014/main" id="{CBCB9321-F87F-8145-A96B-4199D7507C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01545" y="2706624"/>
            <a:ext cx="7753080" cy="3483864"/>
          </a:xfrm>
        </p:spPr>
        <p:txBody>
          <a:bodyPr>
            <a:noAutofit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우리는 하늘에 앉은 영광스러운 존재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사람의 눈으로 볼 때 바울이나 에베소 교회 성도들은 초라하고 변변치 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못한 존재들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이 말씀은 오늘날 우리에게도 적용할 수 있는 말씀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많은 그리스도인들은 하늘에 속한 사람이라는 믿음도 없고 자부심도 없음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그래서 불신자들과 크게 다를 바 없이 살아감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세상에서 무기력하고 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세상 사람들에게 끌려 다님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우리 자신이 실감하든지 그렇지 않든지 우리는 이미 영광스러운 존재가 됨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  <p:pic>
        <p:nvPicPr>
          <p:cNvPr id="7" name="Picture 6" descr="분홍색 리본이 있는 상자">
            <a:extLst>
              <a:ext uri="{FF2B5EF4-FFF2-40B4-BE49-F238E27FC236}">
                <a16:creationId xmlns:a16="http://schemas.microsoft.com/office/drawing/2014/main" id="{A1A1CEC9-9436-0A34-DA10-EF4780B7268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3865" r="16681" b="-1"/>
          <a:stretch/>
        </p:blipFill>
        <p:spPr>
          <a:xfrm>
            <a:off x="20" y="10"/>
            <a:ext cx="4053550" cy="6857989"/>
          </a:xfrm>
          <a:custGeom>
            <a:avLst/>
            <a:gdLst/>
            <a:ahLst/>
            <a:cxnLst/>
            <a:rect l="l" t="t" r="r" b="b"/>
            <a:pathLst>
              <a:path w="4053570" h="6857999">
                <a:moveTo>
                  <a:pt x="0" y="0"/>
                </a:moveTo>
                <a:lnTo>
                  <a:pt x="4022851" y="0"/>
                </a:lnTo>
                <a:lnTo>
                  <a:pt x="4023684" y="7069"/>
                </a:lnTo>
                <a:cubicBezTo>
                  <a:pt x="4038634" y="90834"/>
                  <a:pt x="4036100" y="175741"/>
                  <a:pt x="4040154" y="260014"/>
                </a:cubicBezTo>
                <a:cubicBezTo>
                  <a:pt x="4044969" y="363071"/>
                  <a:pt x="4038888" y="466508"/>
                  <a:pt x="4036607" y="569818"/>
                </a:cubicBezTo>
                <a:cubicBezTo>
                  <a:pt x="4034833" y="657771"/>
                  <a:pt x="4026091" y="745598"/>
                  <a:pt x="4028752" y="833678"/>
                </a:cubicBezTo>
                <a:cubicBezTo>
                  <a:pt x="4028942" y="836724"/>
                  <a:pt x="4028942" y="839770"/>
                  <a:pt x="4028752" y="842816"/>
                </a:cubicBezTo>
                <a:cubicBezTo>
                  <a:pt x="4020643" y="939653"/>
                  <a:pt x="4020643" y="1036998"/>
                  <a:pt x="4028752" y="1133836"/>
                </a:cubicBezTo>
                <a:cubicBezTo>
                  <a:pt x="4031324" y="1174144"/>
                  <a:pt x="4030602" y="1214593"/>
                  <a:pt x="4026598" y="1254787"/>
                </a:cubicBezTo>
                <a:cubicBezTo>
                  <a:pt x="4022797" y="1305935"/>
                  <a:pt x="4010634" y="1357844"/>
                  <a:pt x="4019376" y="1408610"/>
                </a:cubicBezTo>
                <a:cubicBezTo>
                  <a:pt x="4025065" y="1450430"/>
                  <a:pt x="4028194" y="1492566"/>
                  <a:pt x="4028752" y="1534766"/>
                </a:cubicBezTo>
                <a:cubicBezTo>
                  <a:pt x="4033186" y="1629192"/>
                  <a:pt x="4029005" y="1724125"/>
                  <a:pt x="4027358" y="1818805"/>
                </a:cubicBezTo>
                <a:cubicBezTo>
                  <a:pt x="4025584" y="1929096"/>
                  <a:pt x="4028372" y="2039387"/>
                  <a:pt x="4019503" y="2149804"/>
                </a:cubicBezTo>
                <a:cubicBezTo>
                  <a:pt x="4014625" y="2239001"/>
                  <a:pt x="4014625" y="2328401"/>
                  <a:pt x="4019503" y="2417598"/>
                </a:cubicBezTo>
                <a:cubicBezTo>
                  <a:pt x="4021910" y="2499333"/>
                  <a:pt x="4034200" y="2580306"/>
                  <a:pt x="4032173" y="2662929"/>
                </a:cubicBezTo>
                <a:cubicBezTo>
                  <a:pt x="4029765" y="2759258"/>
                  <a:pt x="4018363" y="2855334"/>
                  <a:pt x="4021910" y="2951918"/>
                </a:cubicBezTo>
                <a:cubicBezTo>
                  <a:pt x="4023557" y="2997989"/>
                  <a:pt x="4023684" y="3044060"/>
                  <a:pt x="4024571" y="3090130"/>
                </a:cubicBezTo>
                <a:cubicBezTo>
                  <a:pt x="4025711" y="3145593"/>
                  <a:pt x="4035720" y="3200928"/>
                  <a:pt x="4030145" y="3256264"/>
                </a:cubicBezTo>
                <a:cubicBezTo>
                  <a:pt x="4020897" y="3348533"/>
                  <a:pt x="3996951" y="3439278"/>
                  <a:pt x="4011901" y="3533831"/>
                </a:cubicBezTo>
                <a:cubicBezTo>
                  <a:pt x="4020136" y="3585867"/>
                  <a:pt x="4029385" y="3638030"/>
                  <a:pt x="4034200" y="3690573"/>
                </a:cubicBezTo>
                <a:cubicBezTo>
                  <a:pt x="4038381" y="3737532"/>
                  <a:pt x="4048896" y="3785253"/>
                  <a:pt x="4040914" y="3831958"/>
                </a:cubicBezTo>
                <a:cubicBezTo>
                  <a:pt x="4034073" y="3871937"/>
                  <a:pt x="4037620" y="3911916"/>
                  <a:pt x="4032299" y="3951895"/>
                </a:cubicBezTo>
                <a:cubicBezTo>
                  <a:pt x="4025331" y="4004311"/>
                  <a:pt x="4021657" y="4057616"/>
                  <a:pt x="4016336" y="4110414"/>
                </a:cubicBezTo>
                <a:cubicBezTo>
                  <a:pt x="4011648" y="4158261"/>
                  <a:pt x="4007974" y="4205982"/>
                  <a:pt x="4020643" y="4250911"/>
                </a:cubicBezTo>
                <a:cubicBezTo>
                  <a:pt x="4051684" y="4363994"/>
                  <a:pt x="4034707" y="4476442"/>
                  <a:pt x="4023051" y="4588763"/>
                </a:cubicBezTo>
                <a:cubicBezTo>
                  <a:pt x="4017349" y="4643337"/>
                  <a:pt x="4008987" y="4701084"/>
                  <a:pt x="4021657" y="4751090"/>
                </a:cubicBezTo>
                <a:cubicBezTo>
                  <a:pt x="4044969" y="4839804"/>
                  <a:pt x="4026725" y="4924077"/>
                  <a:pt x="4016589" y="5009238"/>
                </a:cubicBezTo>
                <a:cubicBezTo>
                  <a:pt x="4004363" y="5092546"/>
                  <a:pt x="4006124" y="5177301"/>
                  <a:pt x="4021784" y="5260026"/>
                </a:cubicBezTo>
                <a:cubicBezTo>
                  <a:pt x="4034200" y="5318407"/>
                  <a:pt x="4034200" y="5377804"/>
                  <a:pt x="4035720" y="5436566"/>
                </a:cubicBezTo>
                <a:cubicBezTo>
                  <a:pt x="4036607" y="5473373"/>
                  <a:pt x="4023051" y="5510813"/>
                  <a:pt x="4014055" y="5547492"/>
                </a:cubicBezTo>
                <a:cubicBezTo>
                  <a:pt x="3997965" y="5613743"/>
                  <a:pt x="3992137" y="5681008"/>
                  <a:pt x="4014055" y="5745609"/>
                </a:cubicBezTo>
                <a:cubicBezTo>
                  <a:pt x="4044589" y="5835085"/>
                  <a:pt x="4062073" y="5924561"/>
                  <a:pt x="4049403" y="6019242"/>
                </a:cubicBezTo>
                <a:cubicBezTo>
                  <a:pt x="4042055" y="6077623"/>
                  <a:pt x="4040408" y="6137274"/>
                  <a:pt x="4029385" y="6194894"/>
                </a:cubicBezTo>
                <a:cubicBezTo>
                  <a:pt x="4011268" y="6290463"/>
                  <a:pt x="4017729" y="6385396"/>
                  <a:pt x="4032173" y="6479568"/>
                </a:cubicBezTo>
                <a:cubicBezTo>
                  <a:pt x="4042321" y="6558257"/>
                  <a:pt x="4043423" y="6637846"/>
                  <a:pt x="4035467" y="6716775"/>
                </a:cubicBezTo>
                <a:lnTo>
                  <a:pt x="4025707" y="6857999"/>
                </a:lnTo>
                <a:lnTo>
                  <a:pt x="0" y="6857999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58598352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27">
            <a:extLst>
              <a:ext uri="{FF2B5EF4-FFF2-40B4-BE49-F238E27FC236}">
                <a16:creationId xmlns:a16="http://schemas.microsoft.com/office/drawing/2014/main" id="{B72DE4C0-EE12-4CAC-98CF-A89349319A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029CF03F-5E6E-4B23-89A5-81548BA4C6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rgbClr val="BA9C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1-10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구원</a:t>
            </a: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, 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하나님의 선물 </a:t>
            </a: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(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수직적 화해</a:t>
            </a: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) 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적용</a:t>
            </a:r>
            <a:endParaRPr lang="ko-KR" altLang="en-US" sz="5600"/>
          </a:p>
        </p:txBody>
      </p:sp>
      <p:sp>
        <p:nvSpPr>
          <p:cNvPr id="32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ontent Placeholder 13">
            <a:extLst>
              <a:ext uri="{FF2B5EF4-FFF2-40B4-BE49-F238E27FC236}">
                <a16:creationId xmlns:a16="http://schemas.microsoft.com/office/drawing/2014/main" id="{CBCB9321-F87F-8145-A96B-4199D7507C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3483864"/>
          </a:xfrm>
        </p:spPr>
        <p:txBody>
          <a:bodyPr>
            <a:normAutofit lnSpcReduction="10000"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우리는 </a:t>
            </a:r>
            <a:r>
              <a:rPr lang="en-US" altLang="ko-KR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선한 일</a:t>
            </a:r>
            <a:r>
              <a:rPr lang="en-US" altLang="ko-KR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</a:t>
            </a: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을 하기 위해 지음 받은 하나님의 작품임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가난한 이웃을 구제하고 고통 당하는 사람들을 돕는 일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전쟁으로 고통받는 외국 난민들을 돕는 일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자연을 보호하고 환경오염을 막는 일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정의롭고 평화로운 세상을 만드는 일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우리는 하나님의 작품으로서 선한 일을 열심히 행하여 하나님의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 능력과 지혜와 영광을 드러내는 교회를 만들어 가야 함  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  <p:pic>
        <p:nvPicPr>
          <p:cNvPr id="17" name="Picture 16" descr="파란색 선물 리본 클로즈업">
            <a:extLst>
              <a:ext uri="{FF2B5EF4-FFF2-40B4-BE49-F238E27FC236}">
                <a16:creationId xmlns:a16="http://schemas.microsoft.com/office/drawing/2014/main" id="{928DEAB3-D40C-D589-8FF4-C40025ED9FC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685" r="37861" b="-1"/>
          <a:stretch/>
        </p:blipFill>
        <p:spPr>
          <a:xfrm>
            <a:off x="20" y="10"/>
            <a:ext cx="4053550" cy="6857989"/>
          </a:xfrm>
          <a:custGeom>
            <a:avLst/>
            <a:gdLst/>
            <a:ahLst/>
            <a:cxnLst/>
            <a:rect l="l" t="t" r="r" b="b"/>
            <a:pathLst>
              <a:path w="4053570" h="6857999">
                <a:moveTo>
                  <a:pt x="0" y="0"/>
                </a:moveTo>
                <a:lnTo>
                  <a:pt x="4022851" y="0"/>
                </a:lnTo>
                <a:lnTo>
                  <a:pt x="4023684" y="7069"/>
                </a:lnTo>
                <a:cubicBezTo>
                  <a:pt x="4038634" y="90834"/>
                  <a:pt x="4036100" y="175741"/>
                  <a:pt x="4040154" y="260014"/>
                </a:cubicBezTo>
                <a:cubicBezTo>
                  <a:pt x="4044969" y="363071"/>
                  <a:pt x="4038888" y="466508"/>
                  <a:pt x="4036607" y="569818"/>
                </a:cubicBezTo>
                <a:cubicBezTo>
                  <a:pt x="4034833" y="657771"/>
                  <a:pt x="4026091" y="745598"/>
                  <a:pt x="4028752" y="833678"/>
                </a:cubicBezTo>
                <a:cubicBezTo>
                  <a:pt x="4028942" y="836724"/>
                  <a:pt x="4028942" y="839770"/>
                  <a:pt x="4028752" y="842816"/>
                </a:cubicBezTo>
                <a:cubicBezTo>
                  <a:pt x="4020643" y="939653"/>
                  <a:pt x="4020643" y="1036998"/>
                  <a:pt x="4028752" y="1133836"/>
                </a:cubicBezTo>
                <a:cubicBezTo>
                  <a:pt x="4031324" y="1174144"/>
                  <a:pt x="4030602" y="1214593"/>
                  <a:pt x="4026598" y="1254787"/>
                </a:cubicBezTo>
                <a:cubicBezTo>
                  <a:pt x="4022797" y="1305935"/>
                  <a:pt x="4010634" y="1357844"/>
                  <a:pt x="4019376" y="1408610"/>
                </a:cubicBezTo>
                <a:cubicBezTo>
                  <a:pt x="4025065" y="1450430"/>
                  <a:pt x="4028194" y="1492566"/>
                  <a:pt x="4028752" y="1534766"/>
                </a:cubicBezTo>
                <a:cubicBezTo>
                  <a:pt x="4033186" y="1629192"/>
                  <a:pt x="4029005" y="1724125"/>
                  <a:pt x="4027358" y="1818805"/>
                </a:cubicBezTo>
                <a:cubicBezTo>
                  <a:pt x="4025584" y="1929096"/>
                  <a:pt x="4028372" y="2039387"/>
                  <a:pt x="4019503" y="2149804"/>
                </a:cubicBezTo>
                <a:cubicBezTo>
                  <a:pt x="4014625" y="2239001"/>
                  <a:pt x="4014625" y="2328401"/>
                  <a:pt x="4019503" y="2417598"/>
                </a:cubicBezTo>
                <a:cubicBezTo>
                  <a:pt x="4021910" y="2499333"/>
                  <a:pt x="4034200" y="2580306"/>
                  <a:pt x="4032173" y="2662929"/>
                </a:cubicBezTo>
                <a:cubicBezTo>
                  <a:pt x="4029765" y="2759258"/>
                  <a:pt x="4018363" y="2855334"/>
                  <a:pt x="4021910" y="2951918"/>
                </a:cubicBezTo>
                <a:cubicBezTo>
                  <a:pt x="4023557" y="2997989"/>
                  <a:pt x="4023684" y="3044060"/>
                  <a:pt x="4024571" y="3090130"/>
                </a:cubicBezTo>
                <a:cubicBezTo>
                  <a:pt x="4025711" y="3145593"/>
                  <a:pt x="4035720" y="3200928"/>
                  <a:pt x="4030145" y="3256264"/>
                </a:cubicBezTo>
                <a:cubicBezTo>
                  <a:pt x="4020897" y="3348533"/>
                  <a:pt x="3996951" y="3439278"/>
                  <a:pt x="4011901" y="3533831"/>
                </a:cubicBezTo>
                <a:cubicBezTo>
                  <a:pt x="4020136" y="3585867"/>
                  <a:pt x="4029385" y="3638030"/>
                  <a:pt x="4034200" y="3690573"/>
                </a:cubicBezTo>
                <a:cubicBezTo>
                  <a:pt x="4038381" y="3737532"/>
                  <a:pt x="4048896" y="3785253"/>
                  <a:pt x="4040914" y="3831958"/>
                </a:cubicBezTo>
                <a:cubicBezTo>
                  <a:pt x="4034073" y="3871937"/>
                  <a:pt x="4037620" y="3911916"/>
                  <a:pt x="4032299" y="3951895"/>
                </a:cubicBezTo>
                <a:cubicBezTo>
                  <a:pt x="4025331" y="4004311"/>
                  <a:pt x="4021657" y="4057616"/>
                  <a:pt x="4016336" y="4110414"/>
                </a:cubicBezTo>
                <a:cubicBezTo>
                  <a:pt x="4011648" y="4158261"/>
                  <a:pt x="4007974" y="4205982"/>
                  <a:pt x="4020643" y="4250911"/>
                </a:cubicBezTo>
                <a:cubicBezTo>
                  <a:pt x="4051684" y="4363994"/>
                  <a:pt x="4034707" y="4476442"/>
                  <a:pt x="4023051" y="4588763"/>
                </a:cubicBezTo>
                <a:cubicBezTo>
                  <a:pt x="4017349" y="4643337"/>
                  <a:pt x="4008987" y="4701084"/>
                  <a:pt x="4021657" y="4751090"/>
                </a:cubicBezTo>
                <a:cubicBezTo>
                  <a:pt x="4044969" y="4839804"/>
                  <a:pt x="4026725" y="4924077"/>
                  <a:pt x="4016589" y="5009238"/>
                </a:cubicBezTo>
                <a:cubicBezTo>
                  <a:pt x="4004363" y="5092546"/>
                  <a:pt x="4006124" y="5177301"/>
                  <a:pt x="4021784" y="5260026"/>
                </a:cubicBezTo>
                <a:cubicBezTo>
                  <a:pt x="4034200" y="5318407"/>
                  <a:pt x="4034200" y="5377804"/>
                  <a:pt x="4035720" y="5436566"/>
                </a:cubicBezTo>
                <a:cubicBezTo>
                  <a:pt x="4036607" y="5473373"/>
                  <a:pt x="4023051" y="5510813"/>
                  <a:pt x="4014055" y="5547492"/>
                </a:cubicBezTo>
                <a:cubicBezTo>
                  <a:pt x="3997965" y="5613743"/>
                  <a:pt x="3992137" y="5681008"/>
                  <a:pt x="4014055" y="5745609"/>
                </a:cubicBezTo>
                <a:cubicBezTo>
                  <a:pt x="4044589" y="5835085"/>
                  <a:pt x="4062073" y="5924561"/>
                  <a:pt x="4049403" y="6019242"/>
                </a:cubicBezTo>
                <a:cubicBezTo>
                  <a:pt x="4042055" y="6077623"/>
                  <a:pt x="4040408" y="6137274"/>
                  <a:pt x="4029385" y="6194894"/>
                </a:cubicBezTo>
                <a:cubicBezTo>
                  <a:pt x="4011268" y="6290463"/>
                  <a:pt x="4017729" y="6385396"/>
                  <a:pt x="4032173" y="6479568"/>
                </a:cubicBezTo>
                <a:cubicBezTo>
                  <a:pt x="4042321" y="6558257"/>
                  <a:pt x="4043423" y="6637846"/>
                  <a:pt x="4035467" y="6716775"/>
                </a:cubicBezTo>
                <a:lnTo>
                  <a:pt x="4025707" y="6857999"/>
                </a:lnTo>
                <a:lnTo>
                  <a:pt x="0" y="6857999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81048927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76" name="Rectangle 3175">
            <a:extLst>
              <a:ext uri="{FF2B5EF4-FFF2-40B4-BE49-F238E27FC236}">
                <a16:creationId xmlns:a16="http://schemas.microsoft.com/office/drawing/2014/main" id="{F95DC6D5-A7B0-4D09-A7A5-62869A0D2C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158" name="Picture 3157" descr="여러 색의 색종이 조각">
            <a:extLst>
              <a:ext uri="{FF2B5EF4-FFF2-40B4-BE49-F238E27FC236}">
                <a16:creationId xmlns:a16="http://schemas.microsoft.com/office/drawing/2014/main" id="{A0A34D94-CA31-76BE-8384-F8E7A3BE4F9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</a:blip>
          <a:srcRect t="10999" b="4732"/>
          <a:stretch/>
        </p:blipFill>
        <p:spPr>
          <a:xfrm>
            <a:off x="20" y="10"/>
            <a:ext cx="12191979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847082"/>
            <a:ext cx="3803904" cy="5123950"/>
          </a:xfrm>
        </p:spPr>
        <p:txBody>
          <a:bodyPr anchor="t">
            <a:normAutofit/>
          </a:bodyPr>
          <a:lstStyle/>
          <a:p>
            <a:r>
              <a:rPr lang="en-US" altLang="ko-KR" sz="61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11-22</a:t>
            </a:r>
            <a:r>
              <a:rPr lang="ko-KR" altLang="en-US" sz="61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61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61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새로운 인류</a:t>
            </a:r>
            <a:r>
              <a:rPr lang="en-US" altLang="ko-KR" sz="61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, </a:t>
            </a:r>
            <a:r>
              <a:rPr lang="ko-KR" altLang="en-US" sz="61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교회의 정체성 </a:t>
            </a:r>
            <a:r>
              <a:rPr lang="en-US" altLang="ko-KR" sz="61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(</a:t>
            </a:r>
            <a:r>
              <a:rPr lang="ko-KR" altLang="en-US" sz="61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수평적 화해</a:t>
            </a:r>
            <a:r>
              <a:rPr lang="en-US" altLang="ko-KR" sz="61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)</a:t>
            </a:r>
            <a:endParaRPr lang="ko-KR" altLang="en-US" sz="6100"/>
          </a:p>
        </p:txBody>
      </p:sp>
      <p:sp>
        <p:nvSpPr>
          <p:cNvPr id="3178" name="sketchy rectangle">
            <a:extLst>
              <a:ext uri="{FF2B5EF4-FFF2-40B4-BE49-F238E27FC236}">
                <a16:creationId xmlns:a16="http://schemas.microsoft.com/office/drawing/2014/main" id="{E72C4BCF-DD12-4745-97A9-F340887E1F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70453" y="563667"/>
            <a:ext cx="6570918" cy="5579082"/>
          </a:xfrm>
          <a:custGeom>
            <a:avLst/>
            <a:gdLst>
              <a:gd name="connsiteX0" fmla="*/ 0 w 6570918"/>
              <a:gd name="connsiteY0" fmla="*/ 0 h 5579082"/>
              <a:gd name="connsiteX1" fmla="*/ 525673 w 6570918"/>
              <a:gd name="connsiteY1" fmla="*/ 0 h 5579082"/>
              <a:gd name="connsiteX2" fmla="*/ 1182765 w 6570918"/>
              <a:gd name="connsiteY2" fmla="*/ 0 h 5579082"/>
              <a:gd name="connsiteX3" fmla="*/ 1905566 w 6570918"/>
              <a:gd name="connsiteY3" fmla="*/ 0 h 5579082"/>
              <a:gd name="connsiteX4" fmla="*/ 2365530 w 6570918"/>
              <a:gd name="connsiteY4" fmla="*/ 0 h 5579082"/>
              <a:gd name="connsiteX5" fmla="*/ 2825495 w 6570918"/>
              <a:gd name="connsiteY5" fmla="*/ 0 h 5579082"/>
              <a:gd name="connsiteX6" fmla="*/ 3614005 w 6570918"/>
              <a:gd name="connsiteY6" fmla="*/ 0 h 5579082"/>
              <a:gd name="connsiteX7" fmla="*/ 4271097 w 6570918"/>
              <a:gd name="connsiteY7" fmla="*/ 0 h 5579082"/>
              <a:gd name="connsiteX8" fmla="*/ 4731061 w 6570918"/>
              <a:gd name="connsiteY8" fmla="*/ 0 h 5579082"/>
              <a:gd name="connsiteX9" fmla="*/ 5388153 w 6570918"/>
              <a:gd name="connsiteY9" fmla="*/ 0 h 5579082"/>
              <a:gd name="connsiteX10" fmla="*/ 6570918 w 6570918"/>
              <a:gd name="connsiteY10" fmla="*/ 0 h 5579082"/>
              <a:gd name="connsiteX11" fmla="*/ 6570918 w 6570918"/>
              <a:gd name="connsiteY11" fmla="*/ 641594 h 5579082"/>
              <a:gd name="connsiteX12" fmla="*/ 6570918 w 6570918"/>
              <a:gd name="connsiteY12" fmla="*/ 1338980 h 5579082"/>
              <a:gd name="connsiteX13" fmla="*/ 6570918 w 6570918"/>
              <a:gd name="connsiteY13" fmla="*/ 1868992 h 5579082"/>
              <a:gd name="connsiteX14" fmla="*/ 6570918 w 6570918"/>
              <a:gd name="connsiteY14" fmla="*/ 2677959 h 5579082"/>
              <a:gd name="connsiteX15" fmla="*/ 6570918 w 6570918"/>
              <a:gd name="connsiteY15" fmla="*/ 3375345 h 5579082"/>
              <a:gd name="connsiteX16" fmla="*/ 6570918 w 6570918"/>
              <a:gd name="connsiteY16" fmla="*/ 4184312 h 5579082"/>
              <a:gd name="connsiteX17" fmla="*/ 6570918 w 6570918"/>
              <a:gd name="connsiteY17" fmla="*/ 4825906 h 5579082"/>
              <a:gd name="connsiteX18" fmla="*/ 6570918 w 6570918"/>
              <a:gd name="connsiteY18" fmla="*/ 5579082 h 5579082"/>
              <a:gd name="connsiteX19" fmla="*/ 5913826 w 6570918"/>
              <a:gd name="connsiteY19" fmla="*/ 5579082 h 5579082"/>
              <a:gd name="connsiteX20" fmla="*/ 5256734 w 6570918"/>
              <a:gd name="connsiteY20" fmla="*/ 5579082 h 5579082"/>
              <a:gd name="connsiteX21" fmla="*/ 4796770 w 6570918"/>
              <a:gd name="connsiteY21" fmla="*/ 5579082 h 5579082"/>
              <a:gd name="connsiteX22" fmla="*/ 4139678 w 6570918"/>
              <a:gd name="connsiteY22" fmla="*/ 5579082 h 5579082"/>
              <a:gd name="connsiteX23" fmla="*/ 3548296 w 6570918"/>
              <a:gd name="connsiteY23" fmla="*/ 5579082 h 5579082"/>
              <a:gd name="connsiteX24" fmla="*/ 2956913 w 6570918"/>
              <a:gd name="connsiteY24" fmla="*/ 5579082 h 5579082"/>
              <a:gd name="connsiteX25" fmla="*/ 2365530 w 6570918"/>
              <a:gd name="connsiteY25" fmla="*/ 5579082 h 5579082"/>
              <a:gd name="connsiteX26" fmla="*/ 1774148 w 6570918"/>
              <a:gd name="connsiteY26" fmla="*/ 5579082 h 5579082"/>
              <a:gd name="connsiteX27" fmla="*/ 1051347 w 6570918"/>
              <a:gd name="connsiteY27" fmla="*/ 5579082 h 5579082"/>
              <a:gd name="connsiteX28" fmla="*/ 0 w 6570918"/>
              <a:gd name="connsiteY28" fmla="*/ 5579082 h 5579082"/>
              <a:gd name="connsiteX29" fmla="*/ 0 w 6570918"/>
              <a:gd name="connsiteY29" fmla="*/ 5049069 h 5579082"/>
              <a:gd name="connsiteX30" fmla="*/ 0 w 6570918"/>
              <a:gd name="connsiteY30" fmla="*/ 4407475 h 5579082"/>
              <a:gd name="connsiteX31" fmla="*/ 0 w 6570918"/>
              <a:gd name="connsiteY31" fmla="*/ 3654299 h 5579082"/>
              <a:gd name="connsiteX32" fmla="*/ 0 w 6570918"/>
              <a:gd name="connsiteY32" fmla="*/ 2845332 h 5579082"/>
              <a:gd name="connsiteX33" fmla="*/ 0 w 6570918"/>
              <a:gd name="connsiteY33" fmla="*/ 2315319 h 5579082"/>
              <a:gd name="connsiteX34" fmla="*/ 0 w 6570918"/>
              <a:gd name="connsiteY34" fmla="*/ 1785306 h 5579082"/>
              <a:gd name="connsiteX35" fmla="*/ 0 w 6570918"/>
              <a:gd name="connsiteY35" fmla="*/ 976339 h 5579082"/>
              <a:gd name="connsiteX36" fmla="*/ 0 w 6570918"/>
              <a:gd name="connsiteY36" fmla="*/ 0 h 55790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6570918" h="5579082" fill="none" extrusionOk="0">
                <a:moveTo>
                  <a:pt x="0" y="0"/>
                </a:moveTo>
                <a:cubicBezTo>
                  <a:pt x="243958" y="-12943"/>
                  <a:pt x="320490" y="5069"/>
                  <a:pt x="525673" y="0"/>
                </a:cubicBezTo>
                <a:cubicBezTo>
                  <a:pt x="730856" y="-5069"/>
                  <a:pt x="894885" y="-31124"/>
                  <a:pt x="1182765" y="0"/>
                </a:cubicBezTo>
                <a:cubicBezTo>
                  <a:pt x="1470645" y="31124"/>
                  <a:pt x="1749273" y="-34665"/>
                  <a:pt x="1905566" y="0"/>
                </a:cubicBezTo>
                <a:cubicBezTo>
                  <a:pt x="2061859" y="34665"/>
                  <a:pt x="2197988" y="-9109"/>
                  <a:pt x="2365530" y="0"/>
                </a:cubicBezTo>
                <a:cubicBezTo>
                  <a:pt x="2533072" y="9109"/>
                  <a:pt x="2717818" y="14270"/>
                  <a:pt x="2825495" y="0"/>
                </a:cubicBezTo>
                <a:cubicBezTo>
                  <a:pt x="2933173" y="-14270"/>
                  <a:pt x="3325797" y="34931"/>
                  <a:pt x="3614005" y="0"/>
                </a:cubicBezTo>
                <a:cubicBezTo>
                  <a:pt x="3902213" y="-34931"/>
                  <a:pt x="4022668" y="20046"/>
                  <a:pt x="4271097" y="0"/>
                </a:cubicBezTo>
                <a:cubicBezTo>
                  <a:pt x="4519526" y="-20046"/>
                  <a:pt x="4513512" y="-11694"/>
                  <a:pt x="4731061" y="0"/>
                </a:cubicBezTo>
                <a:cubicBezTo>
                  <a:pt x="4948610" y="11694"/>
                  <a:pt x="5198372" y="9165"/>
                  <a:pt x="5388153" y="0"/>
                </a:cubicBezTo>
                <a:cubicBezTo>
                  <a:pt x="5577934" y="-9165"/>
                  <a:pt x="6151380" y="40199"/>
                  <a:pt x="6570918" y="0"/>
                </a:cubicBezTo>
                <a:cubicBezTo>
                  <a:pt x="6551036" y="203561"/>
                  <a:pt x="6580818" y="383315"/>
                  <a:pt x="6570918" y="641594"/>
                </a:cubicBezTo>
                <a:cubicBezTo>
                  <a:pt x="6561018" y="899873"/>
                  <a:pt x="6567176" y="1128287"/>
                  <a:pt x="6570918" y="1338980"/>
                </a:cubicBezTo>
                <a:cubicBezTo>
                  <a:pt x="6574660" y="1549673"/>
                  <a:pt x="6585356" y="1654385"/>
                  <a:pt x="6570918" y="1868992"/>
                </a:cubicBezTo>
                <a:cubicBezTo>
                  <a:pt x="6556480" y="2083599"/>
                  <a:pt x="6556432" y="2483858"/>
                  <a:pt x="6570918" y="2677959"/>
                </a:cubicBezTo>
                <a:cubicBezTo>
                  <a:pt x="6585404" y="2872060"/>
                  <a:pt x="6594779" y="3123863"/>
                  <a:pt x="6570918" y="3375345"/>
                </a:cubicBezTo>
                <a:cubicBezTo>
                  <a:pt x="6547057" y="3626827"/>
                  <a:pt x="6570936" y="3958160"/>
                  <a:pt x="6570918" y="4184312"/>
                </a:cubicBezTo>
                <a:cubicBezTo>
                  <a:pt x="6570900" y="4410464"/>
                  <a:pt x="6547287" y="4544723"/>
                  <a:pt x="6570918" y="4825906"/>
                </a:cubicBezTo>
                <a:cubicBezTo>
                  <a:pt x="6594549" y="5107089"/>
                  <a:pt x="6602036" y="5410476"/>
                  <a:pt x="6570918" y="5579082"/>
                </a:cubicBezTo>
                <a:cubicBezTo>
                  <a:pt x="6298110" y="5570936"/>
                  <a:pt x="6115328" y="5586054"/>
                  <a:pt x="5913826" y="5579082"/>
                </a:cubicBezTo>
                <a:cubicBezTo>
                  <a:pt x="5712324" y="5572110"/>
                  <a:pt x="5388485" y="5595536"/>
                  <a:pt x="5256734" y="5579082"/>
                </a:cubicBezTo>
                <a:cubicBezTo>
                  <a:pt x="5124983" y="5562628"/>
                  <a:pt x="4935790" y="5558095"/>
                  <a:pt x="4796770" y="5579082"/>
                </a:cubicBezTo>
                <a:cubicBezTo>
                  <a:pt x="4657750" y="5600069"/>
                  <a:pt x="4406133" y="5565422"/>
                  <a:pt x="4139678" y="5579082"/>
                </a:cubicBezTo>
                <a:cubicBezTo>
                  <a:pt x="3873223" y="5592742"/>
                  <a:pt x="3680595" y="5550657"/>
                  <a:pt x="3548296" y="5579082"/>
                </a:cubicBezTo>
                <a:cubicBezTo>
                  <a:pt x="3415997" y="5607507"/>
                  <a:pt x="3154943" y="5582453"/>
                  <a:pt x="2956913" y="5579082"/>
                </a:cubicBezTo>
                <a:cubicBezTo>
                  <a:pt x="2758883" y="5575711"/>
                  <a:pt x="2616161" y="5608318"/>
                  <a:pt x="2365530" y="5579082"/>
                </a:cubicBezTo>
                <a:cubicBezTo>
                  <a:pt x="2114899" y="5549846"/>
                  <a:pt x="2015415" y="5589111"/>
                  <a:pt x="1774148" y="5579082"/>
                </a:cubicBezTo>
                <a:cubicBezTo>
                  <a:pt x="1532881" y="5569053"/>
                  <a:pt x="1276772" y="5614025"/>
                  <a:pt x="1051347" y="5579082"/>
                </a:cubicBezTo>
                <a:cubicBezTo>
                  <a:pt x="825922" y="5544139"/>
                  <a:pt x="317006" y="5579887"/>
                  <a:pt x="0" y="5579082"/>
                </a:cubicBezTo>
                <a:cubicBezTo>
                  <a:pt x="647" y="5359793"/>
                  <a:pt x="-19331" y="5263540"/>
                  <a:pt x="0" y="5049069"/>
                </a:cubicBezTo>
                <a:cubicBezTo>
                  <a:pt x="19331" y="4834598"/>
                  <a:pt x="-28451" y="4599178"/>
                  <a:pt x="0" y="4407475"/>
                </a:cubicBezTo>
                <a:cubicBezTo>
                  <a:pt x="28451" y="4215772"/>
                  <a:pt x="-6879" y="3851595"/>
                  <a:pt x="0" y="3654299"/>
                </a:cubicBezTo>
                <a:cubicBezTo>
                  <a:pt x="6879" y="3457003"/>
                  <a:pt x="-13361" y="3153430"/>
                  <a:pt x="0" y="2845332"/>
                </a:cubicBezTo>
                <a:cubicBezTo>
                  <a:pt x="13361" y="2537234"/>
                  <a:pt x="-16264" y="2440224"/>
                  <a:pt x="0" y="2315319"/>
                </a:cubicBezTo>
                <a:cubicBezTo>
                  <a:pt x="16264" y="2190414"/>
                  <a:pt x="-4326" y="1972406"/>
                  <a:pt x="0" y="1785306"/>
                </a:cubicBezTo>
                <a:cubicBezTo>
                  <a:pt x="4326" y="1598206"/>
                  <a:pt x="36209" y="1149228"/>
                  <a:pt x="0" y="976339"/>
                </a:cubicBezTo>
                <a:cubicBezTo>
                  <a:pt x="-36209" y="803450"/>
                  <a:pt x="-26312" y="313518"/>
                  <a:pt x="0" y="0"/>
                </a:cubicBezTo>
                <a:close/>
              </a:path>
              <a:path w="6570918" h="5579082" stroke="0" extrusionOk="0">
                <a:moveTo>
                  <a:pt x="0" y="0"/>
                </a:moveTo>
                <a:cubicBezTo>
                  <a:pt x="278313" y="27288"/>
                  <a:pt x="431280" y="2299"/>
                  <a:pt x="591383" y="0"/>
                </a:cubicBezTo>
                <a:cubicBezTo>
                  <a:pt x="751486" y="-2299"/>
                  <a:pt x="864229" y="-10501"/>
                  <a:pt x="1051347" y="0"/>
                </a:cubicBezTo>
                <a:cubicBezTo>
                  <a:pt x="1238465" y="10501"/>
                  <a:pt x="1656622" y="-8810"/>
                  <a:pt x="1839857" y="0"/>
                </a:cubicBezTo>
                <a:cubicBezTo>
                  <a:pt x="2023092" y="8810"/>
                  <a:pt x="2169087" y="15350"/>
                  <a:pt x="2431240" y="0"/>
                </a:cubicBezTo>
                <a:cubicBezTo>
                  <a:pt x="2693393" y="-15350"/>
                  <a:pt x="2900257" y="27267"/>
                  <a:pt x="3022622" y="0"/>
                </a:cubicBezTo>
                <a:cubicBezTo>
                  <a:pt x="3144987" y="-27267"/>
                  <a:pt x="3447181" y="14689"/>
                  <a:pt x="3811132" y="0"/>
                </a:cubicBezTo>
                <a:cubicBezTo>
                  <a:pt x="4175083" y="-14689"/>
                  <a:pt x="4141184" y="1416"/>
                  <a:pt x="4336806" y="0"/>
                </a:cubicBezTo>
                <a:cubicBezTo>
                  <a:pt x="4532428" y="-1416"/>
                  <a:pt x="4953156" y="21134"/>
                  <a:pt x="5125316" y="0"/>
                </a:cubicBezTo>
                <a:cubicBezTo>
                  <a:pt x="5297476" y="-21134"/>
                  <a:pt x="5588322" y="-4504"/>
                  <a:pt x="5913826" y="0"/>
                </a:cubicBezTo>
                <a:cubicBezTo>
                  <a:pt x="6239330" y="4504"/>
                  <a:pt x="6420523" y="-5260"/>
                  <a:pt x="6570918" y="0"/>
                </a:cubicBezTo>
                <a:cubicBezTo>
                  <a:pt x="6591445" y="372376"/>
                  <a:pt x="6574842" y="632430"/>
                  <a:pt x="6570918" y="808967"/>
                </a:cubicBezTo>
                <a:cubicBezTo>
                  <a:pt x="6566994" y="985504"/>
                  <a:pt x="6590171" y="1307889"/>
                  <a:pt x="6570918" y="1562143"/>
                </a:cubicBezTo>
                <a:cubicBezTo>
                  <a:pt x="6551665" y="1816397"/>
                  <a:pt x="6555438" y="1963128"/>
                  <a:pt x="6570918" y="2092156"/>
                </a:cubicBezTo>
                <a:cubicBezTo>
                  <a:pt x="6586398" y="2221184"/>
                  <a:pt x="6566210" y="2620933"/>
                  <a:pt x="6570918" y="2789541"/>
                </a:cubicBezTo>
                <a:cubicBezTo>
                  <a:pt x="6575626" y="2958149"/>
                  <a:pt x="6544837" y="3183433"/>
                  <a:pt x="6570918" y="3486926"/>
                </a:cubicBezTo>
                <a:cubicBezTo>
                  <a:pt x="6596999" y="3790419"/>
                  <a:pt x="6605308" y="3845885"/>
                  <a:pt x="6570918" y="4184312"/>
                </a:cubicBezTo>
                <a:cubicBezTo>
                  <a:pt x="6536528" y="4522739"/>
                  <a:pt x="6608082" y="4624099"/>
                  <a:pt x="6570918" y="4937488"/>
                </a:cubicBezTo>
                <a:cubicBezTo>
                  <a:pt x="6533754" y="5250877"/>
                  <a:pt x="6586964" y="5431073"/>
                  <a:pt x="6570918" y="5579082"/>
                </a:cubicBezTo>
                <a:cubicBezTo>
                  <a:pt x="6289892" y="5586213"/>
                  <a:pt x="6205354" y="5547724"/>
                  <a:pt x="5848117" y="5579082"/>
                </a:cubicBezTo>
                <a:cubicBezTo>
                  <a:pt x="5490880" y="5610440"/>
                  <a:pt x="5430172" y="5600685"/>
                  <a:pt x="5322444" y="5579082"/>
                </a:cubicBezTo>
                <a:cubicBezTo>
                  <a:pt x="5214716" y="5557479"/>
                  <a:pt x="4791298" y="5604209"/>
                  <a:pt x="4533933" y="5579082"/>
                </a:cubicBezTo>
                <a:cubicBezTo>
                  <a:pt x="4276568" y="5553955"/>
                  <a:pt x="4194834" y="5592381"/>
                  <a:pt x="3876842" y="5579082"/>
                </a:cubicBezTo>
                <a:cubicBezTo>
                  <a:pt x="3558850" y="5565783"/>
                  <a:pt x="3592122" y="5581860"/>
                  <a:pt x="3351168" y="5579082"/>
                </a:cubicBezTo>
                <a:cubicBezTo>
                  <a:pt x="3110214" y="5576304"/>
                  <a:pt x="2934023" y="5584193"/>
                  <a:pt x="2694076" y="5579082"/>
                </a:cubicBezTo>
                <a:cubicBezTo>
                  <a:pt x="2454129" y="5573971"/>
                  <a:pt x="2428702" y="5591803"/>
                  <a:pt x="2234112" y="5579082"/>
                </a:cubicBezTo>
                <a:cubicBezTo>
                  <a:pt x="2039522" y="5566361"/>
                  <a:pt x="1981009" y="5601189"/>
                  <a:pt x="1774148" y="5579082"/>
                </a:cubicBezTo>
                <a:cubicBezTo>
                  <a:pt x="1567287" y="5556975"/>
                  <a:pt x="1275481" y="5606317"/>
                  <a:pt x="1117056" y="5579082"/>
                </a:cubicBezTo>
                <a:cubicBezTo>
                  <a:pt x="958631" y="5551847"/>
                  <a:pt x="755477" y="5572254"/>
                  <a:pt x="591383" y="5579082"/>
                </a:cubicBezTo>
                <a:cubicBezTo>
                  <a:pt x="427289" y="5585910"/>
                  <a:pt x="187330" y="5591515"/>
                  <a:pt x="0" y="5579082"/>
                </a:cubicBezTo>
                <a:cubicBezTo>
                  <a:pt x="-26479" y="5461734"/>
                  <a:pt x="-8007" y="5136203"/>
                  <a:pt x="0" y="4993278"/>
                </a:cubicBezTo>
                <a:cubicBezTo>
                  <a:pt x="8007" y="4850353"/>
                  <a:pt x="-866" y="4711104"/>
                  <a:pt x="0" y="4463266"/>
                </a:cubicBezTo>
                <a:cubicBezTo>
                  <a:pt x="866" y="4215428"/>
                  <a:pt x="32773" y="4051281"/>
                  <a:pt x="0" y="3710090"/>
                </a:cubicBezTo>
                <a:cubicBezTo>
                  <a:pt x="-32773" y="3368899"/>
                  <a:pt x="-4467" y="3247332"/>
                  <a:pt x="0" y="3124286"/>
                </a:cubicBezTo>
                <a:cubicBezTo>
                  <a:pt x="4467" y="3001240"/>
                  <a:pt x="-19954" y="2606861"/>
                  <a:pt x="0" y="2371110"/>
                </a:cubicBezTo>
                <a:cubicBezTo>
                  <a:pt x="19954" y="2135359"/>
                  <a:pt x="32823" y="1730214"/>
                  <a:pt x="0" y="1562143"/>
                </a:cubicBezTo>
                <a:cubicBezTo>
                  <a:pt x="-32823" y="1394072"/>
                  <a:pt x="31174" y="1196398"/>
                  <a:pt x="0" y="920549"/>
                </a:cubicBezTo>
                <a:cubicBezTo>
                  <a:pt x="-31174" y="644700"/>
                  <a:pt x="-12315" y="36959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952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04104" y="847082"/>
            <a:ext cx="5946648" cy="4988412"/>
          </a:xfrm>
        </p:spPr>
        <p:txBody>
          <a:bodyPr>
            <a:normAutofit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sz="3200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첫번째 단락 </a:t>
            </a:r>
            <a:r>
              <a:rPr lang="en-US" altLang="ko-KR" sz="3200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(11-13</a:t>
            </a:r>
            <a:r>
              <a:rPr lang="ko-KR" altLang="en-US" sz="3200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sz="3200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): “</a:t>
            </a:r>
            <a:r>
              <a:rPr lang="ko-KR" altLang="en-US" sz="3200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여러분</a:t>
            </a:r>
            <a:r>
              <a:rPr lang="en-US" altLang="ko-KR" sz="3200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</a:t>
            </a:r>
            <a:r>
              <a:rPr lang="ko-KR" altLang="en-US" sz="3200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이 주어</a:t>
            </a:r>
            <a:r>
              <a:rPr lang="en-US" altLang="ko-KR" sz="3200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3200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구원받기 이전의 비참한 이방인들의 모습 묘사</a:t>
            </a:r>
            <a:endParaRPr lang="en-US" altLang="ko-KR" sz="3200" kern="100" dirty="0">
              <a:solidFill>
                <a:schemeClr val="bg1"/>
              </a:solidFill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sz="3200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두번째 단락 </a:t>
            </a:r>
            <a:r>
              <a:rPr lang="en-US" altLang="ko-KR" sz="3200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(14-18</a:t>
            </a:r>
            <a:r>
              <a:rPr lang="ko-KR" altLang="en-US" sz="3200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sz="3200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): “</a:t>
            </a:r>
            <a:r>
              <a:rPr lang="ko-KR" altLang="en-US" sz="3200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우리</a:t>
            </a:r>
            <a:r>
              <a:rPr lang="en-US" altLang="ko-KR" sz="3200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</a:t>
            </a:r>
            <a:r>
              <a:rPr lang="ko-KR" altLang="en-US" sz="3200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가 주어</a:t>
            </a:r>
            <a:r>
              <a:rPr lang="en-US" altLang="ko-KR" sz="3200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3200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그리스도의 사역을 화해의 관점에서 제시하고 이방인들의 비극적 상황이 그리스도의 사역을 통해 완전히 변화되는 모습</a:t>
            </a:r>
            <a:r>
              <a:rPr lang="en-US" altLang="ko-KR" sz="3200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</a:t>
            </a:r>
          </a:p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sz="3200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세번째 단락 </a:t>
            </a:r>
            <a:r>
              <a:rPr lang="en-US" altLang="ko-KR" sz="3200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(19-22</a:t>
            </a:r>
            <a:r>
              <a:rPr lang="ko-KR" altLang="en-US" sz="3200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sz="3200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</a:t>
            </a:r>
            <a:r>
              <a:rPr lang="ko-KR" altLang="en-US" sz="3200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은</a:t>
            </a:r>
            <a:r>
              <a:rPr lang="en-US" altLang="ko-KR" sz="3200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“</a:t>
            </a:r>
            <a:r>
              <a:rPr lang="ko-KR" altLang="en-US" sz="3200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여러분</a:t>
            </a:r>
            <a:r>
              <a:rPr lang="en-US" altLang="ko-KR" sz="3200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</a:t>
            </a:r>
            <a:r>
              <a:rPr lang="ko-KR" altLang="en-US" sz="3200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이 주어</a:t>
            </a:r>
            <a:r>
              <a:rPr lang="en-US" altLang="ko-KR" sz="3200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3200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구원받은 이후의 영광스러운 모습</a:t>
            </a:r>
            <a:endParaRPr lang="en-US" altLang="ko-KR" sz="3200" kern="100" dirty="0">
              <a:solidFill>
                <a:schemeClr val="bg1"/>
              </a:solidFill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375212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14" name="Rectangle 3213">
            <a:extLst>
              <a:ext uri="{FF2B5EF4-FFF2-40B4-BE49-F238E27FC236}">
                <a16:creationId xmlns:a16="http://schemas.microsoft.com/office/drawing/2014/main" id="{F95DC6D5-A7B0-4D09-A7A5-62869A0D2C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203" name="Picture 3202" descr="군중 속의 한 명">
            <a:extLst>
              <a:ext uri="{FF2B5EF4-FFF2-40B4-BE49-F238E27FC236}">
                <a16:creationId xmlns:a16="http://schemas.microsoft.com/office/drawing/2014/main" id="{5B466C3F-301F-D558-37BC-94C5235ADB9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</a:blip>
          <a:srcRect t="7734" b="17266"/>
          <a:stretch/>
        </p:blipFill>
        <p:spPr>
          <a:xfrm>
            <a:off x="20" y="10"/>
            <a:ext cx="12191979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847082"/>
            <a:ext cx="3803904" cy="5123950"/>
          </a:xfrm>
        </p:spPr>
        <p:txBody>
          <a:bodyPr anchor="t">
            <a:normAutofit/>
          </a:bodyPr>
          <a:lstStyle/>
          <a:p>
            <a:r>
              <a:rPr lang="en-US" altLang="ko-KR" sz="61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11-22</a:t>
            </a:r>
            <a:r>
              <a:rPr lang="ko-KR" altLang="en-US" sz="61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61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61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새로운 인류</a:t>
            </a:r>
            <a:r>
              <a:rPr lang="en-US" altLang="ko-KR" sz="61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, </a:t>
            </a:r>
            <a:r>
              <a:rPr lang="ko-KR" altLang="en-US" sz="61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교회의 정체성 </a:t>
            </a:r>
            <a:r>
              <a:rPr lang="en-US" altLang="ko-KR" sz="61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(</a:t>
            </a:r>
            <a:r>
              <a:rPr lang="ko-KR" altLang="en-US" sz="61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수평적 화해</a:t>
            </a:r>
            <a:r>
              <a:rPr lang="en-US" altLang="ko-KR" sz="61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)</a:t>
            </a:r>
            <a:endParaRPr lang="ko-KR" altLang="en-US" sz="6100"/>
          </a:p>
        </p:txBody>
      </p:sp>
      <p:sp>
        <p:nvSpPr>
          <p:cNvPr id="3216" name="sketchy rectangle">
            <a:extLst>
              <a:ext uri="{FF2B5EF4-FFF2-40B4-BE49-F238E27FC236}">
                <a16:creationId xmlns:a16="http://schemas.microsoft.com/office/drawing/2014/main" id="{E72C4BCF-DD12-4745-97A9-F340887E1F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70453" y="563667"/>
            <a:ext cx="6570918" cy="5579082"/>
          </a:xfrm>
          <a:custGeom>
            <a:avLst/>
            <a:gdLst>
              <a:gd name="connsiteX0" fmla="*/ 0 w 6570918"/>
              <a:gd name="connsiteY0" fmla="*/ 0 h 5579082"/>
              <a:gd name="connsiteX1" fmla="*/ 525673 w 6570918"/>
              <a:gd name="connsiteY1" fmla="*/ 0 h 5579082"/>
              <a:gd name="connsiteX2" fmla="*/ 1182765 w 6570918"/>
              <a:gd name="connsiteY2" fmla="*/ 0 h 5579082"/>
              <a:gd name="connsiteX3" fmla="*/ 1905566 w 6570918"/>
              <a:gd name="connsiteY3" fmla="*/ 0 h 5579082"/>
              <a:gd name="connsiteX4" fmla="*/ 2365530 w 6570918"/>
              <a:gd name="connsiteY4" fmla="*/ 0 h 5579082"/>
              <a:gd name="connsiteX5" fmla="*/ 2825495 w 6570918"/>
              <a:gd name="connsiteY5" fmla="*/ 0 h 5579082"/>
              <a:gd name="connsiteX6" fmla="*/ 3614005 w 6570918"/>
              <a:gd name="connsiteY6" fmla="*/ 0 h 5579082"/>
              <a:gd name="connsiteX7" fmla="*/ 4271097 w 6570918"/>
              <a:gd name="connsiteY7" fmla="*/ 0 h 5579082"/>
              <a:gd name="connsiteX8" fmla="*/ 4731061 w 6570918"/>
              <a:gd name="connsiteY8" fmla="*/ 0 h 5579082"/>
              <a:gd name="connsiteX9" fmla="*/ 5388153 w 6570918"/>
              <a:gd name="connsiteY9" fmla="*/ 0 h 5579082"/>
              <a:gd name="connsiteX10" fmla="*/ 6570918 w 6570918"/>
              <a:gd name="connsiteY10" fmla="*/ 0 h 5579082"/>
              <a:gd name="connsiteX11" fmla="*/ 6570918 w 6570918"/>
              <a:gd name="connsiteY11" fmla="*/ 641594 h 5579082"/>
              <a:gd name="connsiteX12" fmla="*/ 6570918 w 6570918"/>
              <a:gd name="connsiteY12" fmla="*/ 1338980 h 5579082"/>
              <a:gd name="connsiteX13" fmla="*/ 6570918 w 6570918"/>
              <a:gd name="connsiteY13" fmla="*/ 1868992 h 5579082"/>
              <a:gd name="connsiteX14" fmla="*/ 6570918 w 6570918"/>
              <a:gd name="connsiteY14" fmla="*/ 2677959 h 5579082"/>
              <a:gd name="connsiteX15" fmla="*/ 6570918 w 6570918"/>
              <a:gd name="connsiteY15" fmla="*/ 3375345 h 5579082"/>
              <a:gd name="connsiteX16" fmla="*/ 6570918 w 6570918"/>
              <a:gd name="connsiteY16" fmla="*/ 4184312 h 5579082"/>
              <a:gd name="connsiteX17" fmla="*/ 6570918 w 6570918"/>
              <a:gd name="connsiteY17" fmla="*/ 4825906 h 5579082"/>
              <a:gd name="connsiteX18" fmla="*/ 6570918 w 6570918"/>
              <a:gd name="connsiteY18" fmla="*/ 5579082 h 5579082"/>
              <a:gd name="connsiteX19" fmla="*/ 5913826 w 6570918"/>
              <a:gd name="connsiteY19" fmla="*/ 5579082 h 5579082"/>
              <a:gd name="connsiteX20" fmla="*/ 5256734 w 6570918"/>
              <a:gd name="connsiteY20" fmla="*/ 5579082 h 5579082"/>
              <a:gd name="connsiteX21" fmla="*/ 4796770 w 6570918"/>
              <a:gd name="connsiteY21" fmla="*/ 5579082 h 5579082"/>
              <a:gd name="connsiteX22" fmla="*/ 4139678 w 6570918"/>
              <a:gd name="connsiteY22" fmla="*/ 5579082 h 5579082"/>
              <a:gd name="connsiteX23" fmla="*/ 3548296 w 6570918"/>
              <a:gd name="connsiteY23" fmla="*/ 5579082 h 5579082"/>
              <a:gd name="connsiteX24" fmla="*/ 2956913 w 6570918"/>
              <a:gd name="connsiteY24" fmla="*/ 5579082 h 5579082"/>
              <a:gd name="connsiteX25" fmla="*/ 2365530 w 6570918"/>
              <a:gd name="connsiteY25" fmla="*/ 5579082 h 5579082"/>
              <a:gd name="connsiteX26" fmla="*/ 1774148 w 6570918"/>
              <a:gd name="connsiteY26" fmla="*/ 5579082 h 5579082"/>
              <a:gd name="connsiteX27" fmla="*/ 1051347 w 6570918"/>
              <a:gd name="connsiteY27" fmla="*/ 5579082 h 5579082"/>
              <a:gd name="connsiteX28" fmla="*/ 0 w 6570918"/>
              <a:gd name="connsiteY28" fmla="*/ 5579082 h 5579082"/>
              <a:gd name="connsiteX29" fmla="*/ 0 w 6570918"/>
              <a:gd name="connsiteY29" fmla="*/ 5049069 h 5579082"/>
              <a:gd name="connsiteX30" fmla="*/ 0 w 6570918"/>
              <a:gd name="connsiteY30" fmla="*/ 4407475 h 5579082"/>
              <a:gd name="connsiteX31" fmla="*/ 0 w 6570918"/>
              <a:gd name="connsiteY31" fmla="*/ 3654299 h 5579082"/>
              <a:gd name="connsiteX32" fmla="*/ 0 w 6570918"/>
              <a:gd name="connsiteY32" fmla="*/ 2845332 h 5579082"/>
              <a:gd name="connsiteX33" fmla="*/ 0 w 6570918"/>
              <a:gd name="connsiteY33" fmla="*/ 2315319 h 5579082"/>
              <a:gd name="connsiteX34" fmla="*/ 0 w 6570918"/>
              <a:gd name="connsiteY34" fmla="*/ 1785306 h 5579082"/>
              <a:gd name="connsiteX35" fmla="*/ 0 w 6570918"/>
              <a:gd name="connsiteY35" fmla="*/ 976339 h 5579082"/>
              <a:gd name="connsiteX36" fmla="*/ 0 w 6570918"/>
              <a:gd name="connsiteY36" fmla="*/ 0 h 55790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6570918" h="5579082" fill="none" extrusionOk="0">
                <a:moveTo>
                  <a:pt x="0" y="0"/>
                </a:moveTo>
                <a:cubicBezTo>
                  <a:pt x="243958" y="-12943"/>
                  <a:pt x="320490" y="5069"/>
                  <a:pt x="525673" y="0"/>
                </a:cubicBezTo>
                <a:cubicBezTo>
                  <a:pt x="730856" y="-5069"/>
                  <a:pt x="894885" y="-31124"/>
                  <a:pt x="1182765" y="0"/>
                </a:cubicBezTo>
                <a:cubicBezTo>
                  <a:pt x="1470645" y="31124"/>
                  <a:pt x="1749273" y="-34665"/>
                  <a:pt x="1905566" y="0"/>
                </a:cubicBezTo>
                <a:cubicBezTo>
                  <a:pt x="2061859" y="34665"/>
                  <a:pt x="2197988" y="-9109"/>
                  <a:pt x="2365530" y="0"/>
                </a:cubicBezTo>
                <a:cubicBezTo>
                  <a:pt x="2533072" y="9109"/>
                  <a:pt x="2717818" y="14270"/>
                  <a:pt x="2825495" y="0"/>
                </a:cubicBezTo>
                <a:cubicBezTo>
                  <a:pt x="2933173" y="-14270"/>
                  <a:pt x="3325797" y="34931"/>
                  <a:pt x="3614005" y="0"/>
                </a:cubicBezTo>
                <a:cubicBezTo>
                  <a:pt x="3902213" y="-34931"/>
                  <a:pt x="4022668" y="20046"/>
                  <a:pt x="4271097" y="0"/>
                </a:cubicBezTo>
                <a:cubicBezTo>
                  <a:pt x="4519526" y="-20046"/>
                  <a:pt x="4513512" y="-11694"/>
                  <a:pt x="4731061" y="0"/>
                </a:cubicBezTo>
                <a:cubicBezTo>
                  <a:pt x="4948610" y="11694"/>
                  <a:pt x="5198372" y="9165"/>
                  <a:pt x="5388153" y="0"/>
                </a:cubicBezTo>
                <a:cubicBezTo>
                  <a:pt x="5577934" y="-9165"/>
                  <a:pt x="6151380" y="40199"/>
                  <a:pt x="6570918" y="0"/>
                </a:cubicBezTo>
                <a:cubicBezTo>
                  <a:pt x="6551036" y="203561"/>
                  <a:pt x="6580818" y="383315"/>
                  <a:pt x="6570918" y="641594"/>
                </a:cubicBezTo>
                <a:cubicBezTo>
                  <a:pt x="6561018" y="899873"/>
                  <a:pt x="6567176" y="1128287"/>
                  <a:pt x="6570918" y="1338980"/>
                </a:cubicBezTo>
                <a:cubicBezTo>
                  <a:pt x="6574660" y="1549673"/>
                  <a:pt x="6585356" y="1654385"/>
                  <a:pt x="6570918" y="1868992"/>
                </a:cubicBezTo>
                <a:cubicBezTo>
                  <a:pt x="6556480" y="2083599"/>
                  <a:pt x="6556432" y="2483858"/>
                  <a:pt x="6570918" y="2677959"/>
                </a:cubicBezTo>
                <a:cubicBezTo>
                  <a:pt x="6585404" y="2872060"/>
                  <a:pt x="6594779" y="3123863"/>
                  <a:pt x="6570918" y="3375345"/>
                </a:cubicBezTo>
                <a:cubicBezTo>
                  <a:pt x="6547057" y="3626827"/>
                  <a:pt x="6570936" y="3958160"/>
                  <a:pt x="6570918" y="4184312"/>
                </a:cubicBezTo>
                <a:cubicBezTo>
                  <a:pt x="6570900" y="4410464"/>
                  <a:pt x="6547287" y="4544723"/>
                  <a:pt x="6570918" y="4825906"/>
                </a:cubicBezTo>
                <a:cubicBezTo>
                  <a:pt x="6594549" y="5107089"/>
                  <a:pt x="6602036" y="5410476"/>
                  <a:pt x="6570918" y="5579082"/>
                </a:cubicBezTo>
                <a:cubicBezTo>
                  <a:pt x="6298110" y="5570936"/>
                  <a:pt x="6115328" y="5586054"/>
                  <a:pt x="5913826" y="5579082"/>
                </a:cubicBezTo>
                <a:cubicBezTo>
                  <a:pt x="5712324" y="5572110"/>
                  <a:pt x="5388485" y="5595536"/>
                  <a:pt x="5256734" y="5579082"/>
                </a:cubicBezTo>
                <a:cubicBezTo>
                  <a:pt x="5124983" y="5562628"/>
                  <a:pt x="4935790" y="5558095"/>
                  <a:pt x="4796770" y="5579082"/>
                </a:cubicBezTo>
                <a:cubicBezTo>
                  <a:pt x="4657750" y="5600069"/>
                  <a:pt x="4406133" y="5565422"/>
                  <a:pt x="4139678" y="5579082"/>
                </a:cubicBezTo>
                <a:cubicBezTo>
                  <a:pt x="3873223" y="5592742"/>
                  <a:pt x="3680595" y="5550657"/>
                  <a:pt x="3548296" y="5579082"/>
                </a:cubicBezTo>
                <a:cubicBezTo>
                  <a:pt x="3415997" y="5607507"/>
                  <a:pt x="3154943" y="5582453"/>
                  <a:pt x="2956913" y="5579082"/>
                </a:cubicBezTo>
                <a:cubicBezTo>
                  <a:pt x="2758883" y="5575711"/>
                  <a:pt x="2616161" y="5608318"/>
                  <a:pt x="2365530" y="5579082"/>
                </a:cubicBezTo>
                <a:cubicBezTo>
                  <a:pt x="2114899" y="5549846"/>
                  <a:pt x="2015415" y="5589111"/>
                  <a:pt x="1774148" y="5579082"/>
                </a:cubicBezTo>
                <a:cubicBezTo>
                  <a:pt x="1532881" y="5569053"/>
                  <a:pt x="1276772" y="5614025"/>
                  <a:pt x="1051347" y="5579082"/>
                </a:cubicBezTo>
                <a:cubicBezTo>
                  <a:pt x="825922" y="5544139"/>
                  <a:pt x="317006" y="5579887"/>
                  <a:pt x="0" y="5579082"/>
                </a:cubicBezTo>
                <a:cubicBezTo>
                  <a:pt x="647" y="5359793"/>
                  <a:pt x="-19331" y="5263540"/>
                  <a:pt x="0" y="5049069"/>
                </a:cubicBezTo>
                <a:cubicBezTo>
                  <a:pt x="19331" y="4834598"/>
                  <a:pt x="-28451" y="4599178"/>
                  <a:pt x="0" y="4407475"/>
                </a:cubicBezTo>
                <a:cubicBezTo>
                  <a:pt x="28451" y="4215772"/>
                  <a:pt x="-6879" y="3851595"/>
                  <a:pt x="0" y="3654299"/>
                </a:cubicBezTo>
                <a:cubicBezTo>
                  <a:pt x="6879" y="3457003"/>
                  <a:pt x="-13361" y="3153430"/>
                  <a:pt x="0" y="2845332"/>
                </a:cubicBezTo>
                <a:cubicBezTo>
                  <a:pt x="13361" y="2537234"/>
                  <a:pt x="-16264" y="2440224"/>
                  <a:pt x="0" y="2315319"/>
                </a:cubicBezTo>
                <a:cubicBezTo>
                  <a:pt x="16264" y="2190414"/>
                  <a:pt x="-4326" y="1972406"/>
                  <a:pt x="0" y="1785306"/>
                </a:cubicBezTo>
                <a:cubicBezTo>
                  <a:pt x="4326" y="1598206"/>
                  <a:pt x="36209" y="1149228"/>
                  <a:pt x="0" y="976339"/>
                </a:cubicBezTo>
                <a:cubicBezTo>
                  <a:pt x="-36209" y="803450"/>
                  <a:pt x="-26312" y="313518"/>
                  <a:pt x="0" y="0"/>
                </a:cubicBezTo>
                <a:close/>
              </a:path>
              <a:path w="6570918" h="5579082" stroke="0" extrusionOk="0">
                <a:moveTo>
                  <a:pt x="0" y="0"/>
                </a:moveTo>
                <a:cubicBezTo>
                  <a:pt x="278313" y="27288"/>
                  <a:pt x="431280" y="2299"/>
                  <a:pt x="591383" y="0"/>
                </a:cubicBezTo>
                <a:cubicBezTo>
                  <a:pt x="751486" y="-2299"/>
                  <a:pt x="864229" y="-10501"/>
                  <a:pt x="1051347" y="0"/>
                </a:cubicBezTo>
                <a:cubicBezTo>
                  <a:pt x="1238465" y="10501"/>
                  <a:pt x="1656622" y="-8810"/>
                  <a:pt x="1839857" y="0"/>
                </a:cubicBezTo>
                <a:cubicBezTo>
                  <a:pt x="2023092" y="8810"/>
                  <a:pt x="2169087" y="15350"/>
                  <a:pt x="2431240" y="0"/>
                </a:cubicBezTo>
                <a:cubicBezTo>
                  <a:pt x="2693393" y="-15350"/>
                  <a:pt x="2900257" y="27267"/>
                  <a:pt x="3022622" y="0"/>
                </a:cubicBezTo>
                <a:cubicBezTo>
                  <a:pt x="3144987" y="-27267"/>
                  <a:pt x="3447181" y="14689"/>
                  <a:pt x="3811132" y="0"/>
                </a:cubicBezTo>
                <a:cubicBezTo>
                  <a:pt x="4175083" y="-14689"/>
                  <a:pt x="4141184" y="1416"/>
                  <a:pt x="4336806" y="0"/>
                </a:cubicBezTo>
                <a:cubicBezTo>
                  <a:pt x="4532428" y="-1416"/>
                  <a:pt x="4953156" y="21134"/>
                  <a:pt x="5125316" y="0"/>
                </a:cubicBezTo>
                <a:cubicBezTo>
                  <a:pt x="5297476" y="-21134"/>
                  <a:pt x="5588322" y="-4504"/>
                  <a:pt x="5913826" y="0"/>
                </a:cubicBezTo>
                <a:cubicBezTo>
                  <a:pt x="6239330" y="4504"/>
                  <a:pt x="6420523" y="-5260"/>
                  <a:pt x="6570918" y="0"/>
                </a:cubicBezTo>
                <a:cubicBezTo>
                  <a:pt x="6591445" y="372376"/>
                  <a:pt x="6574842" y="632430"/>
                  <a:pt x="6570918" y="808967"/>
                </a:cubicBezTo>
                <a:cubicBezTo>
                  <a:pt x="6566994" y="985504"/>
                  <a:pt x="6590171" y="1307889"/>
                  <a:pt x="6570918" y="1562143"/>
                </a:cubicBezTo>
                <a:cubicBezTo>
                  <a:pt x="6551665" y="1816397"/>
                  <a:pt x="6555438" y="1963128"/>
                  <a:pt x="6570918" y="2092156"/>
                </a:cubicBezTo>
                <a:cubicBezTo>
                  <a:pt x="6586398" y="2221184"/>
                  <a:pt x="6566210" y="2620933"/>
                  <a:pt x="6570918" y="2789541"/>
                </a:cubicBezTo>
                <a:cubicBezTo>
                  <a:pt x="6575626" y="2958149"/>
                  <a:pt x="6544837" y="3183433"/>
                  <a:pt x="6570918" y="3486926"/>
                </a:cubicBezTo>
                <a:cubicBezTo>
                  <a:pt x="6596999" y="3790419"/>
                  <a:pt x="6605308" y="3845885"/>
                  <a:pt x="6570918" y="4184312"/>
                </a:cubicBezTo>
                <a:cubicBezTo>
                  <a:pt x="6536528" y="4522739"/>
                  <a:pt x="6608082" y="4624099"/>
                  <a:pt x="6570918" y="4937488"/>
                </a:cubicBezTo>
                <a:cubicBezTo>
                  <a:pt x="6533754" y="5250877"/>
                  <a:pt x="6586964" y="5431073"/>
                  <a:pt x="6570918" y="5579082"/>
                </a:cubicBezTo>
                <a:cubicBezTo>
                  <a:pt x="6289892" y="5586213"/>
                  <a:pt x="6205354" y="5547724"/>
                  <a:pt x="5848117" y="5579082"/>
                </a:cubicBezTo>
                <a:cubicBezTo>
                  <a:pt x="5490880" y="5610440"/>
                  <a:pt x="5430172" y="5600685"/>
                  <a:pt x="5322444" y="5579082"/>
                </a:cubicBezTo>
                <a:cubicBezTo>
                  <a:pt x="5214716" y="5557479"/>
                  <a:pt x="4791298" y="5604209"/>
                  <a:pt x="4533933" y="5579082"/>
                </a:cubicBezTo>
                <a:cubicBezTo>
                  <a:pt x="4276568" y="5553955"/>
                  <a:pt x="4194834" y="5592381"/>
                  <a:pt x="3876842" y="5579082"/>
                </a:cubicBezTo>
                <a:cubicBezTo>
                  <a:pt x="3558850" y="5565783"/>
                  <a:pt x="3592122" y="5581860"/>
                  <a:pt x="3351168" y="5579082"/>
                </a:cubicBezTo>
                <a:cubicBezTo>
                  <a:pt x="3110214" y="5576304"/>
                  <a:pt x="2934023" y="5584193"/>
                  <a:pt x="2694076" y="5579082"/>
                </a:cubicBezTo>
                <a:cubicBezTo>
                  <a:pt x="2454129" y="5573971"/>
                  <a:pt x="2428702" y="5591803"/>
                  <a:pt x="2234112" y="5579082"/>
                </a:cubicBezTo>
                <a:cubicBezTo>
                  <a:pt x="2039522" y="5566361"/>
                  <a:pt x="1981009" y="5601189"/>
                  <a:pt x="1774148" y="5579082"/>
                </a:cubicBezTo>
                <a:cubicBezTo>
                  <a:pt x="1567287" y="5556975"/>
                  <a:pt x="1275481" y="5606317"/>
                  <a:pt x="1117056" y="5579082"/>
                </a:cubicBezTo>
                <a:cubicBezTo>
                  <a:pt x="958631" y="5551847"/>
                  <a:pt x="755477" y="5572254"/>
                  <a:pt x="591383" y="5579082"/>
                </a:cubicBezTo>
                <a:cubicBezTo>
                  <a:pt x="427289" y="5585910"/>
                  <a:pt x="187330" y="5591515"/>
                  <a:pt x="0" y="5579082"/>
                </a:cubicBezTo>
                <a:cubicBezTo>
                  <a:pt x="-26479" y="5461734"/>
                  <a:pt x="-8007" y="5136203"/>
                  <a:pt x="0" y="4993278"/>
                </a:cubicBezTo>
                <a:cubicBezTo>
                  <a:pt x="8007" y="4850353"/>
                  <a:pt x="-866" y="4711104"/>
                  <a:pt x="0" y="4463266"/>
                </a:cubicBezTo>
                <a:cubicBezTo>
                  <a:pt x="866" y="4215428"/>
                  <a:pt x="32773" y="4051281"/>
                  <a:pt x="0" y="3710090"/>
                </a:cubicBezTo>
                <a:cubicBezTo>
                  <a:pt x="-32773" y="3368899"/>
                  <a:pt x="-4467" y="3247332"/>
                  <a:pt x="0" y="3124286"/>
                </a:cubicBezTo>
                <a:cubicBezTo>
                  <a:pt x="4467" y="3001240"/>
                  <a:pt x="-19954" y="2606861"/>
                  <a:pt x="0" y="2371110"/>
                </a:cubicBezTo>
                <a:cubicBezTo>
                  <a:pt x="19954" y="2135359"/>
                  <a:pt x="32823" y="1730214"/>
                  <a:pt x="0" y="1562143"/>
                </a:cubicBezTo>
                <a:cubicBezTo>
                  <a:pt x="-32823" y="1394072"/>
                  <a:pt x="31174" y="1196398"/>
                  <a:pt x="0" y="920549"/>
                </a:cubicBezTo>
                <a:cubicBezTo>
                  <a:pt x="-31174" y="644700"/>
                  <a:pt x="-12315" y="36959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952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04104" y="847082"/>
            <a:ext cx="5946648" cy="4988412"/>
          </a:xfrm>
        </p:spPr>
        <p:txBody>
          <a:bodyPr>
            <a:normAutofit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sz="3200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그리스도의 십자가의 죽음을 화해를 위한 사건으로 제시</a:t>
            </a:r>
            <a:endParaRPr lang="en-US" altLang="ko-KR" sz="3200" kern="100" dirty="0">
              <a:solidFill>
                <a:schemeClr val="bg1"/>
              </a:solidFill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sz="3200" kern="100" dirty="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여기서 화해는 유대인 성도들과 이방인 성도들 간의 수평적 화해</a:t>
            </a:r>
            <a:r>
              <a:rPr lang="en-US" altLang="ko-KR" sz="3200" kern="100" dirty="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3200" kern="100" dirty="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하나의 새로운 인류로 창조</a:t>
            </a:r>
            <a:endParaRPr lang="en-US" altLang="ko-KR" sz="3200" kern="100" dirty="0">
              <a:solidFill>
                <a:schemeClr val="bg1"/>
              </a:solidFill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sz="3200" kern="100" dirty="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핵심 내용</a:t>
            </a:r>
            <a:r>
              <a:rPr lang="en-US" altLang="ko-KR" sz="3200" kern="100" dirty="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3200" kern="100" dirty="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과거에 절망적인 상태에 있었던 이방인 성도들이 지금은 그리스도 화해의 사역으로 새 인류의 일원이 되어 영광스러운 특권을 누리고 있음  </a:t>
            </a:r>
            <a:endParaRPr lang="en-US" altLang="ko-KR" sz="3200" kern="100" dirty="0">
              <a:solidFill>
                <a:schemeClr val="bg1"/>
              </a:solidFill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27574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25" name="Rectangle 3224">
            <a:extLst>
              <a:ext uri="{FF2B5EF4-FFF2-40B4-BE49-F238E27FC236}">
                <a16:creationId xmlns:a16="http://schemas.microsoft.com/office/drawing/2014/main" id="{F95DC6D5-A7B0-4D09-A7A5-62869A0D2C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212" name="Picture 3211" descr="나이테의 흑백 사진">
            <a:extLst>
              <a:ext uri="{FF2B5EF4-FFF2-40B4-BE49-F238E27FC236}">
                <a16:creationId xmlns:a16="http://schemas.microsoft.com/office/drawing/2014/main" id="{3589B8B0-8B4B-ACD7-5A7E-62593CE1E5C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</a:blip>
          <a:srcRect t="5051" b="10679"/>
          <a:stretch/>
        </p:blipFill>
        <p:spPr>
          <a:xfrm>
            <a:off x="20" y="10"/>
            <a:ext cx="12191979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847082"/>
            <a:ext cx="3803904" cy="5123950"/>
          </a:xfrm>
        </p:spPr>
        <p:txBody>
          <a:bodyPr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11-13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 </a:t>
            </a: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(1st &amp; 2nd 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문장</a:t>
            </a: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): 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하나님께서 함께하지 않는 사람이 가지는 어려움</a:t>
            </a:r>
            <a:endParaRPr lang="ko-KR" altLang="en-US" sz="5600"/>
          </a:p>
        </p:txBody>
      </p:sp>
      <p:sp>
        <p:nvSpPr>
          <p:cNvPr id="3227" name="sketchy rectangle">
            <a:extLst>
              <a:ext uri="{FF2B5EF4-FFF2-40B4-BE49-F238E27FC236}">
                <a16:creationId xmlns:a16="http://schemas.microsoft.com/office/drawing/2014/main" id="{E72C4BCF-DD12-4745-97A9-F340887E1F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70453" y="563667"/>
            <a:ext cx="6570918" cy="5579082"/>
          </a:xfrm>
          <a:custGeom>
            <a:avLst/>
            <a:gdLst>
              <a:gd name="connsiteX0" fmla="*/ 0 w 6570918"/>
              <a:gd name="connsiteY0" fmla="*/ 0 h 5579082"/>
              <a:gd name="connsiteX1" fmla="*/ 525673 w 6570918"/>
              <a:gd name="connsiteY1" fmla="*/ 0 h 5579082"/>
              <a:gd name="connsiteX2" fmla="*/ 1182765 w 6570918"/>
              <a:gd name="connsiteY2" fmla="*/ 0 h 5579082"/>
              <a:gd name="connsiteX3" fmla="*/ 1905566 w 6570918"/>
              <a:gd name="connsiteY3" fmla="*/ 0 h 5579082"/>
              <a:gd name="connsiteX4" fmla="*/ 2365530 w 6570918"/>
              <a:gd name="connsiteY4" fmla="*/ 0 h 5579082"/>
              <a:gd name="connsiteX5" fmla="*/ 2825495 w 6570918"/>
              <a:gd name="connsiteY5" fmla="*/ 0 h 5579082"/>
              <a:gd name="connsiteX6" fmla="*/ 3614005 w 6570918"/>
              <a:gd name="connsiteY6" fmla="*/ 0 h 5579082"/>
              <a:gd name="connsiteX7" fmla="*/ 4271097 w 6570918"/>
              <a:gd name="connsiteY7" fmla="*/ 0 h 5579082"/>
              <a:gd name="connsiteX8" fmla="*/ 4731061 w 6570918"/>
              <a:gd name="connsiteY8" fmla="*/ 0 h 5579082"/>
              <a:gd name="connsiteX9" fmla="*/ 5388153 w 6570918"/>
              <a:gd name="connsiteY9" fmla="*/ 0 h 5579082"/>
              <a:gd name="connsiteX10" fmla="*/ 6570918 w 6570918"/>
              <a:gd name="connsiteY10" fmla="*/ 0 h 5579082"/>
              <a:gd name="connsiteX11" fmla="*/ 6570918 w 6570918"/>
              <a:gd name="connsiteY11" fmla="*/ 641594 h 5579082"/>
              <a:gd name="connsiteX12" fmla="*/ 6570918 w 6570918"/>
              <a:gd name="connsiteY12" fmla="*/ 1338980 h 5579082"/>
              <a:gd name="connsiteX13" fmla="*/ 6570918 w 6570918"/>
              <a:gd name="connsiteY13" fmla="*/ 1868992 h 5579082"/>
              <a:gd name="connsiteX14" fmla="*/ 6570918 w 6570918"/>
              <a:gd name="connsiteY14" fmla="*/ 2677959 h 5579082"/>
              <a:gd name="connsiteX15" fmla="*/ 6570918 w 6570918"/>
              <a:gd name="connsiteY15" fmla="*/ 3375345 h 5579082"/>
              <a:gd name="connsiteX16" fmla="*/ 6570918 w 6570918"/>
              <a:gd name="connsiteY16" fmla="*/ 4184312 h 5579082"/>
              <a:gd name="connsiteX17" fmla="*/ 6570918 w 6570918"/>
              <a:gd name="connsiteY17" fmla="*/ 4825906 h 5579082"/>
              <a:gd name="connsiteX18" fmla="*/ 6570918 w 6570918"/>
              <a:gd name="connsiteY18" fmla="*/ 5579082 h 5579082"/>
              <a:gd name="connsiteX19" fmla="*/ 5913826 w 6570918"/>
              <a:gd name="connsiteY19" fmla="*/ 5579082 h 5579082"/>
              <a:gd name="connsiteX20" fmla="*/ 5256734 w 6570918"/>
              <a:gd name="connsiteY20" fmla="*/ 5579082 h 5579082"/>
              <a:gd name="connsiteX21" fmla="*/ 4796770 w 6570918"/>
              <a:gd name="connsiteY21" fmla="*/ 5579082 h 5579082"/>
              <a:gd name="connsiteX22" fmla="*/ 4139678 w 6570918"/>
              <a:gd name="connsiteY22" fmla="*/ 5579082 h 5579082"/>
              <a:gd name="connsiteX23" fmla="*/ 3548296 w 6570918"/>
              <a:gd name="connsiteY23" fmla="*/ 5579082 h 5579082"/>
              <a:gd name="connsiteX24" fmla="*/ 2956913 w 6570918"/>
              <a:gd name="connsiteY24" fmla="*/ 5579082 h 5579082"/>
              <a:gd name="connsiteX25" fmla="*/ 2365530 w 6570918"/>
              <a:gd name="connsiteY25" fmla="*/ 5579082 h 5579082"/>
              <a:gd name="connsiteX26" fmla="*/ 1774148 w 6570918"/>
              <a:gd name="connsiteY26" fmla="*/ 5579082 h 5579082"/>
              <a:gd name="connsiteX27" fmla="*/ 1051347 w 6570918"/>
              <a:gd name="connsiteY27" fmla="*/ 5579082 h 5579082"/>
              <a:gd name="connsiteX28" fmla="*/ 0 w 6570918"/>
              <a:gd name="connsiteY28" fmla="*/ 5579082 h 5579082"/>
              <a:gd name="connsiteX29" fmla="*/ 0 w 6570918"/>
              <a:gd name="connsiteY29" fmla="*/ 5049069 h 5579082"/>
              <a:gd name="connsiteX30" fmla="*/ 0 w 6570918"/>
              <a:gd name="connsiteY30" fmla="*/ 4407475 h 5579082"/>
              <a:gd name="connsiteX31" fmla="*/ 0 w 6570918"/>
              <a:gd name="connsiteY31" fmla="*/ 3654299 h 5579082"/>
              <a:gd name="connsiteX32" fmla="*/ 0 w 6570918"/>
              <a:gd name="connsiteY32" fmla="*/ 2845332 h 5579082"/>
              <a:gd name="connsiteX33" fmla="*/ 0 w 6570918"/>
              <a:gd name="connsiteY33" fmla="*/ 2315319 h 5579082"/>
              <a:gd name="connsiteX34" fmla="*/ 0 w 6570918"/>
              <a:gd name="connsiteY34" fmla="*/ 1785306 h 5579082"/>
              <a:gd name="connsiteX35" fmla="*/ 0 w 6570918"/>
              <a:gd name="connsiteY35" fmla="*/ 976339 h 5579082"/>
              <a:gd name="connsiteX36" fmla="*/ 0 w 6570918"/>
              <a:gd name="connsiteY36" fmla="*/ 0 h 55790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6570918" h="5579082" fill="none" extrusionOk="0">
                <a:moveTo>
                  <a:pt x="0" y="0"/>
                </a:moveTo>
                <a:cubicBezTo>
                  <a:pt x="243958" y="-12943"/>
                  <a:pt x="320490" y="5069"/>
                  <a:pt x="525673" y="0"/>
                </a:cubicBezTo>
                <a:cubicBezTo>
                  <a:pt x="730856" y="-5069"/>
                  <a:pt x="894885" y="-31124"/>
                  <a:pt x="1182765" y="0"/>
                </a:cubicBezTo>
                <a:cubicBezTo>
                  <a:pt x="1470645" y="31124"/>
                  <a:pt x="1749273" y="-34665"/>
                  <a:pt x="1905566" y="0"/>
                </a:cubicBezTo>
                <a:cubicBezTo>
                  <a:pt x="2061859" y="34665"/>
                  <a:pt x="2197988" y="-9109"/>
                  <a:pt x="2365530" y="0"/>
                </a:cubicBezTo>
                <a:cubicBezTo>
                  <a:pt x="2533072" y="9109"/>
                  <a:pt x="2717818" y="14270"/>
                  <a:pt x="2825495" y="0"/>
                </a:cubicBezTo>
                <a:cubicBezTo>
                  <a:pt x="2933173" y="-14270"/>
                  <a:pt x="3325797" y="34931"/>
                  <a:pt x="3614005" y="0"/>
                </a:cubicBezTo>
                <a:cubicBezTo>
                  <a:pt x="3902213" y="-34931"/>
                  <a:pt x="4022668" y="20046"/>
                  <a:pt x="4271097" y="0"/>
                </a:cubicBezTo>
                <a:cubicBezTo>
                  <a:pt x="4519526" y="-20046"/>
                  <a:pt x="4513512" y="-11694"/>
                  <a:pt x="4731061" y="0"/>
                </a:cubicBezTo>
                <a:cubicBezTo>
                  <a:pt x="4948610" y="11694"/>
                  <a:pt x="5198372" y="9165"/>
                  <a:pt x="5388153" y="0"/>
                </a:cubicBezTo>
                <a:cubicBezTo>
                  <a:pt x="5577934" y="-9165"/>
                  <a:pt x="6151380" y="40199"/>
                  <a:pt x="6570918" y="0"/>
                </a:cubicBezTo>
                <a:cubicBezTo>
                  <a:pt x="6551036" y="203561"/>
                  <a:pt x="6580818" y="383315"/>
                  <a:pt x="6570918" y="641594"/>
                </a:cubicBezTo>
                <a:cubicBezTo>
                  <a:pt x="6561018" y="899873"/>
                  <a:pt x="6567176" y="1128287"/>
                  <a:pt x="6570918" y="1338980"/>
                </a:cubicBezTo>
                <a:cubicBezTo>
                  <a:pt x="6574660" y="1549673"/>
                  <a:pt x="6585356" y="1654385"/>
                  <a:pt x="6570918" y="1868992"/>
                </a:cubicBezTo>
                <a:cubicBezTo>
                  <a:pt x="6556480" y="2083599"/>
                  <a:pt x="6556432" y="2483858"/>
                  <a:pt x="6570918" y="2677959"/>
                </a:cubicBezTo>
                <a:cubicBezTo>
                  <a:pt x="6585404" y="2872060"/>
                  <a:pt x="6594779" y="3123863"/>
                  <a:pt x="6570918" y="3375345"/>
                </a:cubicBezTo>
                <a:cubicBezTo>
                  <a:pt x="6547057" y="3626827"/>
                  <a:pt x="6570936" y="3958160"/>
                  <a:pt x="6570918" y="4184312"/>
                </a:cubicBezTo>
                <a:cubicBezTo>
                  <a:pt x="6570900" y="4410464"/>
                  <a:pt x="6547287" y="4544723"/>
                  <a:pt x="6570918" y="4825906"/>
                </a:cubicBezTo>
                <a:cubicBezTo>
                  <a:pt x="6594549" y="5107089"/>
                  <a:pt x="6602036" y="5410476"/>
                  <a:pt x="6570918" y="5579082"/>
                </a:cubicBezTo>
                <a:cubicBezTo>
                  <a:pt x="6298110" y="5570936"/>
                  <a:pt x="6115328" y="5586054"/>
                  <a:pt x="5913826" y="5579082"/>
                </a:cubicBezTo>
                <a:cubicBezTo>
                  <a:pt x="5712324" y="5572110"/>
                  <a:pt x="5388485" y="5595536"/>
                  <a:pt x="5256734" y="5579082"/>
                </a:cubicBezTo>
                <a:cubicBezTo>
                  <a:pt x="5124983" y="5562628"/>
                  <a:pt x="4935790" y="5558095"/>
                  <a:pt x="4796770" y="5579082"/>
                </a:cubicBezTo>
                <a:cubicBezTo>
                  <a:pt x="4657750" y="5600069"/>
                  <a:pt x="4406133" y="5565422"/>
                  <a:pt x="4139678" y="5579082"/>
                </a:cubicBezTo>
                <a:cubicBezTo>
                  <a:pt x="3873223" y="5592742"/>
                  <a:pt x="3680595" y="5550657"/>
                  <a:pt x="3548296" y="5579082"/>
                </a:cubicBezTo>
                <a:cubicBezTo>
                  <a:pt x="3415997" y="5607507"/>
                  <a:pt x="3154943" y="5582453"/>
                  <a:pt x="2956913" y="5579082"/>
                </a:cubicBezTo>
                <a:cubicBezTo>
                  <a:pt x="2758883" y="5575711"/>
                  <a:pt x="2616161" y="5608318"/>
                  <a:pt x="2365530" y="5579082"/>
                </a:cubicBezTo>
                <a:cubicBezTo>
                  <a:pt x="2114899" y="5549846"/>
                  <a:pt x="2015415" y="5589111"/>
                  <a:pt x="1774148" y="5579082"/>
                </a:cubicBezTo>
                <a:cubicBezTo>
                  <a:pt x="1532881" y="5569053"/>
                  <a:pt x="1276772" y="5614025"/>
                  <a:pt x="1051347" y="5579082"/>
                </a:cubicBezTo>
                <a:cubicBezTo>
                  <a:pt x="825922" y="5544139"/>
                  <a:pt x="317006" y="5579887"/>
                  <a:pt x="0" y="5579082"/>
                </a:cubicBezTo>
                <a:cubicBezTo>
                  <a:pt x="647" y="5359793"/>
                  <a:pt x="-19331" y="5263540"/>
                  <a:pt x="0" y="5049069"/>
                </a:cubicBezTo>
                <a:cubicBezTo>
                  <a:pt x="19331" y="4834598"/>
                  <a:pt x="-28451" y="4599178"/>
                  <a:pt x="0" y="4407475"/>
                </a:cubicBezTo>
                <a:cubicBezTo>
                  <a:pt x="28451" y="4215772"/>
                  <a:pt x="-6879" y="3851595"/>
                  <a:pt x="0" y="3654299"/>
                </a:cubicBezTo>
                <a:cubicBezTo>
                  <a:pt x="6879" y="3457003"/>
                  <a:pt x="-13361" y="3153430"/>
                  <a:pt x="0" y="2845332"/>
                </a:cubicBezTo>
                <a:cubicBezTo>
                  <a:pt x="13361" y="2537234"/>
                  <a:pt x="-16264" y="2440224"/>
                  <a:pt x="0" y="2315319"/>
                </a:cubicBezTo>
                <a:cubicBezTo>
                  <a:pt x="16264" y="2190414"/>
                  <a:pt x="-4326" y="1972406"/>
                  <a:pt x="0" y="1785306"/>
                </a:cubicBezTo>
                <a:cubicBezTo>
                  <a:pt x="4326" y="1598206"/>
                  <a:pt x="36209" y="1149228"/>
                  <a:pt x="0" y="976339"/>
                </a:cubicBezTo>
                <a:cubicBezTo>
                  <a:pt x="-36209" y="803450"/>
                  <a:pt x="-26312" y="313518"/>
                  <a:pt x="0" y="0"/>
                </a:cubicBezTo>
                <a:close/>
              </a:path>
              <a:path w="6570918" h="5579082" stroke="0" extrusionOk="0">
                <a:moveTo>
                  <a:pt x="0" y="0"/>
                </a:moveTo>
                <a:cubicBezTo>
                  <a:pt x="278313" y="27288"/>
                  <a:pt x="431280" y="2299"/>
                  <a:pt x="591383" y="0"/>
                </a:cubicBezTo>
                <a:cubicBezTo>
                  <a:pt x="751486" y="-2299"/>
                  <a:pt x="864229" y="-10501"/>
                  <a:pt x="1051347" y="0"/>
                </a:cubicBezTo>
                <a:cubicBezTo>
                  <a:pt x="1238465" y="10501"/>
                  <a:pt x="1656622" y="-8810"/>
                  <a:pt x="1839857" y="0"/>
                </a:cubicBezTo>
                <a:cubicBezTo>
                  <a:pt x="2023092" y="8810"/>
                  <a:pt x="2169087" y="15350"/>
                  <a:pt x="2431240" y="0"/>
                </a:cubicBezTo>
                <a:cubicBezTo>
                  <a:pt x="2693393" y="-15350"/>
                  <a:pt x="2900257" y="27267"/>
                  <a:pt x="3022622" y="0"/>
                </a:cubicBezTo>
                <a:cubicBezTo>
                  <a:pt x="3144987" y="-27267"/>
                  <a:pt x="3447181" y="14689"/>
                  <a:pt x="3811132" y="0"/>
                </a:cubicBezTo>
                <a:cubicBezTo>
                  <a:pt x="4175083" y="-14689"/>
                  <a:pt x="4141184" y="1416"/>
                  <a:pt x="4336806" y="0"/>
                </a:cubicBezTo>
                <a:cubicBezTo>
                  <a:pt x="4532428" y="-1416"/>
                  <a:pt x="4953156" y="21134"/>
                  <a:pt x="5125316" y="0"/>
                </a:cubicBezTo>
                <a:cubicBezTo>
                  <a:pt x="5297476" y="-21134"/>
                  <a:pt x="5588322" y="-4504"/>
                  <a:pt x="5913826" y="0"/>
                </a:cubicBezTo>
                <a:cubicBezTo>
                  <a:pt x="6239330" y="4504"/>
                  <a:pt x="6420523" y="-5260"/>
                  <a:pt x="6570918" y="0"/>
                </a:cubicBezTo>
                <a:cubicBezTo>
                  <a:pt x="6591445" y="372376"/>
                  <a:pt x="6574842" y="632430"/>
                  <a:pt x="6570918" y="808967"/>
                </a:cubicBezTo>
                <a:cubicBezTo>
                  <a:pt x="6566994" y="985504"/>
                  <a:pt x="6590171" y="1307889"/>
                  <a:pt x="6570918" y="1562143"/>
                </a:cubicBezTo>
                <a:cubicBezTo>
                  <a:pt x="6551665" y="1816397"/>
                  <a:pt x="6555438" y="1963128"/>
                  <a:pt x="6570918" y="2092156"/>
                </a:cubicBezTo>
                <a:cubicBezTo>
                  <a:pt x="6586398" y="2221184"/>
                  <a:pt x="6566210" y="2620933"/>
                  <a:pt x="6570918" y="2789541"/>
                </a:cubicBezTo>
                <a:cubicBezTo>
                  <a:pt x="6575626" y="2958149"/>
                  <a:pt x="6544837" y="3183433"/>
                  <a:pt x="6570918" y="3486926"/>
                </a:cubicBezTo>
                <a:cubicBezTo>
                  <a:pt x="6596999" y="3790419"/>
                  <a:pt x="6605308" y="3845885"/>
                  <a:pt x="6570918" y="4184312"/>
                </a:cubicBezTo>
                <a:cubicBezTo>
                  <a:pt x="6536528" y="4522739"/>
                  <a:pt x="6608082" y="4624099"/>
                  <a:pt x="6570918" y="4937488"/>
                </a:cubicBezTo>
                <a:cubicBezTo>
                  <a:pt x="6533754" y="5250877"/>
                  <a:pt x="6586964" y="5431073"/>
                  <a:pt x="6570918" y="5579082"/>
                </a:cubicBezTo>
                <a:cubicBezTo>
                  <a:pt x="6289892" y="5586213"/>
                  <a:pt x="6205354" y="5547724"/>
                  <a:pt x="5848117" y="5579082"/>
                </a:cubicBezTo>
                <a:cubicBezTo>
                  <a:pt x="5490880" y="5610440"/>
                  <a:pt x="5430172" y="5600685"/>
                  <a:pt x="5322444" y="5579082"/>
                </a:cubicBezTo>
                <a:cubicBezTo>
                  <a:pt x="5214716" y="5557479"/>
                  <a:pt x="4791298" y="5604209"/>
                  <a:pt x="4533933" y="5579082"/>
                </a:cubicBezTo>
                <a:cubicBezTo>
                  <a:pt x="4276568" y="5553955"/>
                  <a:pt x="4194834" y="5592381"/>
                  <a:pt x="3876842" y="5579082"/>
                </a:cubicBezTo>
                <a:cubicBezTo>
                  <a:pt x="3558850" y="5565783"/>
                  <a:pt x="3592122" y="5581860"/>
                  <a:pt x="3351168" y="5579082"/>
                </a:cubicBezTo>
                <a:cubicBezTo>
                  <a:pt x="3110214" y="5576304"/>
                  <a:pt x="2934023" y="5584193"/>
                  <a:pt x="2694076" y="5579082"/>
                </a:cubicBezTo>
                <a:cubicBezTo>
                  <a:pt x="2454129" y="5573971"/>
                  <a:pt x="2428702" y="5591803"/>
                  <a:pt x="2234112" y="5579082"/>
                </a:cubicBezTo>
                <a:cubicBezTo>
                  <a:pt x="2039522" y="5566361"/>
                  <a:pt x="1981009" y="5601189"/>
                  <a:pt x="1774148" y="5579082"/>
                </a:cubicBezTo>
                <a:cubicBezTo>
                  <a:pt x="1567287" y="5556975"/>
                  <a:pt x="1275481" y="5606317"/>
                  <a:pt x="1117056" y="5579082"/>
                </a:cubicBezTo>
                <a:cubicBezTo>
                  <a:pt x="958631" y="5551847"/>
                  <a:pt x="755477" y="5572254"/>
                  <a:pt x="591383" y="5579082"/>
                </a:cubicBezTo>
                <a:cubicBezTo>
                  <a:pt x="427289" y="5585910"/>
                  <a:pt x="187330" y="5591515"/>
                  <a:pt x="0" y="5579082"/>
                </a:cubicBezTo>
                <a:cubicBezTo>
                  <a:pt x="-26479" y="5461734"/>
                  <a:pt x="-8007" y="5136203"/>
                  <a:pt x="0" y="4993278"/>
                </a:cubicBezTo>
                <a:cubicBezTo>
                  <a:pt x="8007" y="4850353"/>
                  <a:pt x="-866" y="4711104"/>
                  <a:pt x="0" y="4463266"/>
                </a:cubicBezTo>
                <a:cubicBezTo>
                  <a:pt x="866" y="4215428"/>
                  <a:pt x="32773" y="4051281"/>
                  <a:pt x="0" y="3710090"/>
                </a:cubicBezTo>
                <a:cubicBezTo>
                  <a:pt x="-32773" y="3368899"/>
                  <a:pt x="-4467" y="3247332"/>
                  <a:pt x="0" y="3124286"/>
                </a:cubicBezTo>
                <a:cubicBezTo>
                  <a:pt x="4467" y="3001240"/>
                  <a:pt x="-19954" y="2606861"/>
                  <a:pt x="0" y="2371110"/>
                </a:cubicBezTo>
                <a:cubicBezTo>
                  <a:pt x="19954" y="2135359"/>
                  <a:pt x="32823" y="1730214"/>
                  <a:pt x="0" y="1562143"/>
                </a:cubicBezTo>
                <a:cubicBezTo>
                  <a:pt x="-32823" y="1394072"/>
                  <a:pt x="31174" y="1196398"/>
                  <a:pt x="0" y="920549"/>
                </a:cubicBezTo>
                <a:cubicBezTo>
                  <a:pt x="-31174" y="644700"/>
                  <a:pt x="-12315" y="36959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952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04104" y="847082"/>
            <a:ext cx="5946648" cy="4988412"/>
          </a:xfrm>
        </p:spPr>
        <p:txBody>
          <a:bodyPr>
            <a:noAutofit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sz="3600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그리스도 밖의 이방인들</a:t>
            </a:r>
            <a:endParaRPr lang="en-US" altLang="ko-KR" sz="3600" kern="100" dirty="0">
              <a:solidFill>
                <a:schemeClr val="bg1"/>
              </a:solidFill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sz="3200" kern="100" dirty="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자신들의 비참한 과거와 하나님께서 행하신 구원을 기억함으로써 하나님께 감사할 수 있고 기쁨으로 순종할 수 있었음</a:t>
            </a:r>
            <a:r>
              <a:rPr lang="en-US" altLang="ko-KR" sz="3200" kern="100" dirty="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</a:t>
            </a: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sz="3200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비참한 과거를 기억하고 그것에 비추어 현재 그리스도 안에서 자신들이 누리는 영광스러운 복을 더 생생히 </a:t>
            </a:r>
            <a:r>
              <a:rPr lang="ko-KR" altLang="en-US" sz="3200" kern="100" dirty="0" err="1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깨달아야</a:t>
            </a:r>
            <a:r>
              <a:rPr lang="ko-KR" altLang="en-US" sz="3200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함</a:t>
            </a:r>
            <a:endParaRPr lang="en-US" altLang="ko-KR" sz="3200" kern="100" dirty="0">
              <a:solidFill>
                <a:schemeClr val="bg1"/>
              </a:solidFill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805294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11-13</a:t>
            </a:r>
            <a:r>
              <a:rPr lang="ko-KR" altLang="en-US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 </a:t>
            </a:r>
            <a:r>
              <a:rPr lang="en-US" altLang="ko-KR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(1st &amp; 2nd </a:t>
            </a:r>
            <a:r>
              <a:rPr lang="ko-KR" altLang="en-US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문장</a:t>
            </a:r>
            <a:r>
              <a:rPr lang="en-US" altLang="ko-KR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): </a:t>
            </a:r>
            <a:r>
              <a:rPr lang="ko-KR" altLang="en-US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하나님께서 함께하지 않는 사람이 가지는 어려움</a:t>
            </a:r>
            <a:endParaRPr lang="ko-KR" altLang="en-US" sz="4000"/>
          </a:p>
        </p:txBody>
      </p:sp>
      <p:pic>
        <p:nvPicPr>
          <p:cNvPr id="7" name="Picture 6" descr="병에 담긴 메시지">
            <a:extLst>
              <a:ext uri="{FF2B5EF4-FFF2-40B4-BE49-F238E27FC236}">
                <a16:creationId xmlns:a16="http://schemas.microsoft.com/office/drawing/2014/main" id="{324D93DA-C86E-CE13-DEAF-7CCA383689F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7734" r="22822" b="-2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0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ontent Placeholder 13">
            <a:extLst>
              <a:ext uri="{FF2B5EF4-FFF2-40B4-BE49-F238E27FC236}">
                <a16:creationId xmlns:a16="http://schemas.microsoft.com/office/drawing/2014/main" id="{CBCB9321-F87F-8145-A96B-4199D7507C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5" y="2706624"/>
            <a:ext cx="7336813" cy="3483864"/>
          </a:xfrm>
        </p:spPr>
        <p:txBody>
          <a:bodyPr>
            <a:noAutofit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이방인 성도들의 비극적인 상황</a:t>
            </a:r>
            <a:endParaRPr lang="en-US" altLang="ko-KR" sz="32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첫째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 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과거에 이방인 성도들은 그리스도 밖에 있었음</a:t>
            </a:r>
            <a:endParaRPr lang="en-US" altLang="ko-KR" sz="28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sz="28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둘째</a:t>
            </a:r>
            <a:r>
              <a:rPr lang="en-US" altLang="ko-KR" sz="28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 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이방인 성도들은 하나님의 언약 백성인 이스라엘 나라에서 분리되어 있었음</a:t>
            </a:r>
            <a:endParaRPr lang="en-US" altLang="ko-KR" sz="28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sz="28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셋째</a:t>
            </a:r>
            <a:r>
              <a:rPr lang="en-US" altLang="ko-KR" sz="28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 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하나님의 언약 백성인 유대인들에게는 하나님께서 주신 약속의 언약이 있었음</a:t>
            </a:r>
            <a:endParaRPr lang="en-US" altLang="ko-KR" sz="28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sz="28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넷째</a:t>
            </a:r>
            <a:r>
              <a:rPr lang="en-US" altLang="ko-KR" sz="28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 </a:t>
            </a:r>
            <a:r>
              <a:rPr lang="ko-KR" altLang="en-US" sz="28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과거에 이방인 성도들은 세상에서 소망이 없었음</a:t>
            </a:r>
            <a:endParaRPr lang="en-US" altLang="ko-KR" sz="28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다섯째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 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과거에 이방인 성도들은 세상에서 하나님 없이 살았음</a:t>
            </a:r>
            <a:endParaRPr lang="en-US" altLang="ko-KR" sz="28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12237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3" name="Rectangle 32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11-13</a:t>
            </a:r>
            <a:r>
              <a:rPr lang="ko-KR" altLang="en-US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 </a:t>
            </a:r>
            <a:r>
              <a:rPr lang="en-US" altLang="ko-KR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(1st &amp; 2nd </a:t>
            </a:r>
            <a:r>
              <a:rPr lang="ko-KR" altLang="en-US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문장</a:t>
            </a:r>
            <a:r>
              <a:rPr lang="en-US" altLang="ko-KR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): </a:t>
            </a:r>
            <a:r>
              <a:rPr lang="ko-KR" altLang="en-US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하나님께서 함께하지 않는 사람이 가지는 어려움</a:t>
            </a:r>
            <a:endParaRPr lang="ko-KR" altLang="en-US" sz="4000"/>
          </a:p>
        </p:txBody>
      </p:sp>
      <p:pic>
        <p:nvPicPr>
          <p:cNvPr id="22" name="Picture 21" descr="미로">
            <a:extLst>
              <a:ext uri="{FF2B5EF4-FFF2-40B4-BE49-F238E27FC236}">
                <a16:creationId xmlns:a16="http://schemas.microsoft.com/office/drawing/2014/main" id="{0644F2DF-7BCB-61E9-AB25-BF32112A2CF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279" r="30277" b="-2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5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ontent Placeholder 13">
            <a:extLst>
              <a:ext uri="{FF2B5EF4-FFF2-40B4-BE49-F238E27FC236}">
                <a16:creationId xmlns:a16="http://schemas.microsoft.com/office/drawing/2014/main" id="{CBCB9321-F87F-8145-A96B-4199D7507C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3483864"/>
          </a:xfrm>
        </p:spPr>
        <p:txBody>
          <a:bodyPr>
            <a:normAutofit lnSpcReduction="10000"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멀리 있던 사람들이 </a:t>
            </a:r>
            <a:r>
              <a:rPr lang="ko-KR" altLang="en-US" sz="3200" kern="100" dirty="0" err="1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가까워짐</a:t>
            </a:r>
            <a:endParaRPr lang="en-US" altLang="ko-KR" sz="32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과거와 현재를 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멀리 떨어져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</a:t>
            </a:r>
            <a:r>
              <a:rPr lang="el-GR" altLang="ko-KR" sz="2800" kern="100" dirty="0"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μακρὰν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far off)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와 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가까워졌습니다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 (</a:t>
            </a:r>
            <a:r>
              <a:rPr lang="el-GR" altLang="ko-KR" sz="2800" kern="100" dirty="0"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ἐγγὺς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near)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로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표현 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(13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sz="28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유대교에서도 </a:t>
            </a:r>
            <a:r>
              <a:rPr lang="en-US" altLang="ko-KR" sz="28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ko-KR" altLang="en-US" sz="28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가까워지다</a:t>
            </a:r>
            <a:r>
              <a:rPr lang="en-US" altLang="ko-KR" sz="28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</a:t>
            </a:r>
            <a:r>
              <a:rPr lang="ko-KR" altLang="en-US" sz="28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라는 말은 이방인들을 하나님께로 가까이 인도하는 것</a:t>
            </a:r>
            <a:r>
              <a:rPr lang="en-US" altLang="ko-KR" sz="28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28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유대교로 </a:t>
            </a:r>
            <a:r>
              <a:rPr lang="ko-KR" altLang="en-US" sz="2800" kern="100" dirty="0" err="1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개종시키는</a:t>
            </a:r>
            <a:r>
              <a:rPr lang="ko-KR" altLang="en-US" sz="28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것</a:t>
            </a:r>
            <a:endParaRPr lang="en-US" altLang="ko-KR" sz="28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이방인 개종자들이 할례의 피를 흘려야 이스라엘의 일원이 될 수 있었지만 이제 이방인들은 그리스도의 피로 죄 사함 뿐만 아니라 하나님과 화해가 가능하게 됨</a:t>
            </a:r>
            <a:endParaRPr lang="en-US" altLang="ko-KR" sz="28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239507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57" name="Rectangle 3256">
            <a:extLst>
              <a:ext uri="{FF2B5EF4-FFF2-40B4-BE49-F238E27FC236}">
                <a16:creationId xmlns:a16="http://schemas.microsoft.com/office/drawing/2014/main" id="{F95DC6D5-A7B0-4D09-A7A5-62869A0D2C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236" name="Picture 3235" descr="삼목 게임용 금속 조각">
            <a:extLst>
              <a:ext uri="{FF2B5EF4-FFF2-40B4-BE49-F238E27FC236}">
                <a16:creationId xmlns:a16="http://schemas.microsoft.com/office/drawing/2014/main" id="{3AF75A3F-6E1C-3EF1-2218-41EA33C1540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</a:blip>
          <a:srcRect t="19212" b="5789"/>
          <a:stretch/>
        </p:blipFill>
        <p:spPr>
          <a:xfrm>
            <a:off x="20" y="10"/>
            <a:ext cx="12191979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847082"/>
            <a:ext cx="3803904" cy="5123950"/>
          </a:xfrm>
        </p:spPr>
        <p:txBody>
          <a:bodyPr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5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14-18</a:t>
            </a:r>
            <a:r>
              <a:rPr lang="ko-KR" altLang="en-US" sz="5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 </a:t>
            </a:r>
            <a:r>
              <a:rPr lang="en-US" altLang="ko-KR" sz="5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(3rd &amp; 4th </a:t>
            </a:r>
            <a:r>
              <a:rPr lang="ko-KR" altLang="en-US" sz="5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문장</a:t>
            </a:r>
            <a:r>
              <a:rPr lang="en-US" altLang="ko-KR" sz="5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): </a:t>
            </a:r>
            <a:r>
              <a:rPr lang="ko-KR" altLang="en-US" sz="5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그 어려움에 대한 하나님의 응답</a:t>
            </a:r>
            <a:endParaRPr lang="ko-KR" altLang="en-US" sz="5600" dirty="0"/>
          </a:p>
        </p:txBody>
      </p:sp>
      <p:sp>
        <p:nvSpPr>
          <p:cNvPr id="3258" name="sketchy rectangle">
            <a:extLst>
              <a:ext uri="{FF2B5EF4-FFF2-40B4-BE49-F238E27FC236}">
                <a16:creationId xmlns:a16="http://schemas.microsoft.com/office/drawing/2014/main" id="{E72C4BCF-DD12-4745-97A9-F340887E1F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70453" y="563667"/>
            <a:ext cx="6570918" cy="5579082"/>
          </a:xfrm>
          <a:custGeom>
            <a:avLst/>
            <a:gdLst>
              <a:gd name="connsiteX0" fmla="*/ 0 w 6570918"/>
              <a:gd name="connsiteY0" fmla="*/ 0 h 5579082"/>
              <a:gd name="connsiteX1" fmla="*/ 525673 w 6570918"/>
              <a:gd name="connsiteY1" fmla="*/ 0 h 5579082"/>
              <a:gd name="connsiteX2" fmla="*/ 1182765 w 6570918"/>
              <a:gd name="connsiteY2" fmla="*/ 0 h 5579082"/>
              <a:gd name="connsiteX3" fmla="*/ 1905566 w 6570918"/>
              <a:gd name="connsiteY3" fmla="*/ 0 h 5579082"/>
              <a:gd name="connsiteX4" fmla="*/ 2365530 w 6570918"/>
              <a:gd name="connsiteY4" fmla="*/ 0 h 5579082"/>
              <a:gd name="connsiteX5" fmla="*/ 2825495 w 6570918"/>
              <a:gd name="connsiteY5" fmla="*/ 0 h 5579082"/>
              <a:gd name="connsiteX6" fmla="*/ 3614005 w 6570918"/>
              <a:gd name="connsiteY6" fmla="*/ 0 h 5579082"/>
              <a:gd name="connsiteX7" fmla="*/ 4271097 w 6570918"/>
              <a:gd name="connsiteY7" fmla="*/ 0 h 5579082"/>
              <a:gd name="connsiteX8" fmla="*/ 4731061 w 6570918"/>
              <a:gd name="connsiteY8" fmla="*/ 0 h 5579082"/>
              <a:gd name="connsiteX9" fmla="*/ 5388153 w 6570918"/>
              <a:gd name="connsiteY9" fmla="*/ 0 h 5579082"/>
              <a:gd name="connsiteX10" fmla="*/ 6570918 w 6570918"/>
              <a:gd name="connsiteY10" fmla="*/ 0 h 5579082"/>
              <a:gd name="connsiteX11" fmla="*/ 6570918 w 6570918"/>
              <a:gd name="connsiteY11" fmla="*/ 641594 h 5579082"/>
              <a:gd name="connsiteX12" fmla="*/ 6570918 w 6570918"/>
              <a:gd name="connsiteY12" fmla="*/ 1338980 h 5579082"/>
              <a:gd name="connsiteX13" fmla="*/ 6570918 w 6570918"/>
              <a:gd name="connsiteY13" fmla="*/ 1868992 h 5579082"/>
              <a:gd name="connsiteX14" fmla="*/ 6570918 w 6570918"/>
              <a:gd name="connsiteY14" fmla="*/ 2677959 h 5579082"/>
              <a:gd name="connsiteX15" fmla="*/ 6570918 w 6570918"/>
              <a:gd name="connsiteY15" fmla="*/ 3375345 h 5579082"/>
              <a:gd name="connsiteX16" fmla="*/ 6570918 w 6570918"/>
              <a:gd name="connsiteY16" fmla="*/ 4184312 h 5579082"/>
              <a:gd name="connsiteX17" fmla="*/ 6570918 w 6570918"/>
              <a:gd name="connsiteY17" fmla="*/ 4825906 h 5579082"/>
              <a:gd name="connsiteX18" fmla="*/ 6570918 w 6570918"/>
              <a:gd name="connsiteY18" fmla="*/ 5579082 h 5579082"/>
              <a:gd name="connsiteX19" fmla="*/ 5913826 w 6570918"/>
              <a:gd name="connsiteY19" fmla="*/ 5579082 h 5579082"/>
              <a:gd name="connsiteX20" fmla="*/ 5256734 w 6570918"/>
              <a:gd name="connsiteY20" fmla="*/ 5579082 h 5579082"/>
              <a:gd name="connsiteX21" fmla="*/ 4796770 w 6570918"/>
              <a:gd name="connsiteY21" fmla="*/ 5579082 h 5579082"/>
              <a:gd name="connsiteX22" fmla="*/ 4139678 w 6570918"/>
              <a:gd name="connsiteY22" fmla="*/ 5579082 h 5579082"/>
              <a:gd name="connsiteX23" fmla="*/ 3548296 w 6570918"/>
              <a:gd name="connsiteY23" fmla="*/ 5579082 h 5579082"/>
              <a:gd name="connsiteX24" fmla="*/ 2956913 w 6570918"/>
              <a:gd name="connsiteY24" fmla="*/ 5579082 h 5579082"/>
              <a:gd name="connsiteX25" fmla="*/ 2365530 w 6570918"/>
              <a:gd name="connsiteY25" fmla="*/ 5579082 h 5579082"/>
              <a:gd name="connsiteX26" fmla="*/ 1774148 w 6570918"/>
              <a:gd name="connsiteY26" fmla="*/ 5579082 h 5579082"/>
              <a:gd name="connsiteX27" fmla="*/ 1051347 w 6570918"/>
              <a:gd name="connsiteY27" fmla="*/ 5579082 h 5579082"/>
              <a:gd name="connsiteX28" fmla="*/ 0 w 6570918"/>
              <a:gd name="connsiteY28" fmla="*/ 5579082 h 5579082"/>
              <a:gd name="connsiteX29" fmla="*/ 0 w 6570918"/>
              <a:gd name="connsiteY29" fmla="*/ 5049069 h 5579082"/>
              <a:gd name="connsiteX30" fmla="*/ 0 w 6570918"/>
              <a:gd name="connsiteY30" fmla="*/ 4407475 h 5579082"/>
              <a:gd name="connsiteX31" fmla="*/ 0 w 6570918"/>
              <a:gd name="connsiteY31" fmla="*/ 3654299 h 5579082"/>
              <a:gd name="connsiteX32" fmla="*/ 0 w 6570918"/>
              <a:gd name="connsiteY32" fmla="*/ 2845332 h 5579082"/>
              <a:gd name="connsiteX33" fmla="*/ 0 w 6570918"/>
              <a:gd name="connsiteY33" fmla="*/ 2315319 h 5579082"/>
              <a:gd name="connsiteX34" fmla="*/ 0 w 6570918"/>
              <a:gd name="connsiteY34" fmla="*/ 1785306 h 5579082"/>
              <a:gd name="connsiteX35" fmla="*/ 0 w 6570918"/>
              <a:gd name="connsiteY35" fmla="*/ 976339 h 5579082"/>
              <a:gd name="connsiteX36" fmla="*/ 0 w 6570918"/>
              <a:gd name="connsiteY36" fmla="*/ 0 h 55790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6570918" h="5579082" fill="none" extrusionOk="0">
                <a:moveTo>
                  <a:pt x="0" y="0"/>
                </a:moveTo>
                <a:cubicBezTo>
                  <a:pt x="243958" y="-12943"/>
                  <a:pt x="320490" y="5069"/>
                  <a:pt x="525673" y="0"/>
                </a:cubicBezTo>
                <a:cubicBezTo>
                  <a:pt x="730856" y="-5069"/>
                  <a:pt x="894885" y="-31124"/>
                  <a:pt x="1182765" y="0"/>
                </a:cubicBezTo>
                <a:cubicBezTo>
                  <a:pt x="1470645" y="31124"/>
                  <a:pt x="1749273" y="-34665"/>
                  <a:pt x="1905566" y="0"/>
                </a:cubicBezTo>
                <a:cubicBezTo>
                  <a:pt x="2061859" y="34665"/>
                  <a:pt x="2197988" y="-9109"/>
                  <a:pt x="2365530" y="0"/>
                </a:cubicBezTo>
                <a:cubicBezTo>
                  <a:pt x="2533072" y="9109"/>
                  <a:pt x="2717818" y="14270"/>
                  <a:pt x="2825495" y="0"/>
                </a:cubicBezTo>
                <a:cubicBezTo>
                  <a:pt x="2933173" y="-14270"/>
                  <a:pt x="3325797" y="34931"/>
                  <a:pt x="3614005" y="0"/>
                </a:cubicBezTo>
                <a:cubicBezTo>
                  <a:pt x="3902213" y="-34931"/>
                  <a:pt x="4022668" y="20046"/>
                  <a:pt x="4271097" y="0"/>
                </a:cubicBezTo>
                <a:cubicBezTo>
                  <a:pt x="4519526" y="-20046"/>
                  <a:pt x="4513512" y="-11694"/>
                  <a:pt x="4731061" y="0"/>
                </a:cubicBezTo>
                <a:cubicBezTo>
                  <a:pt x="4948610" y="11694"/>
                  <a:pt x="5198372" y="9165"/>
                  <a:pt x="5388153" y="0"/>
                </a:cubicBezTo>
                <a:cubicBezTo>
                  <a:pt x="5577934" y="-9165"/>
                  <a:pt x="6151380" y="40199"/>
                  <a:pt x="6570918" y="0"/>
                </a:cubicBezTo>
                <a:cubicBezTo>
                  <a:pt x="6551036" y="203561"/>
                  <a:pt x="6580818" y="383315"/>
                  <a:pt x="6570918" y="641594"/>
                </a:cubicBezTo>
                <a:cubicBezTo>
                  <a:pt x="6561018" y="899873"/>
                  <a:pt x="6567176" y="1128287"/>
                  <a:pt x="6570918" y="1338980"/>
                </a:cubicBezTo>
                <a:cubicBezTo>
                  <a:pt x="6574660" y="1549673"/>
                  <a:pt x="6585356" y="1654385"/>
                  <a:pt x="6570918" y="1868992"/>
                </a:cubicBezTo>
                <a:cubicBezTo>
                  <a:pt x="6556480" y="2083599"/>
                  <a:pt x="6556432" y="2483858"/>
                  <a:pt x="6570918" y="2677959"/>
                </a:cubicBezTo>
                <a:cubicBezTo>
                  <a:pt x="6585404" y="2872060"/>
                  <a:pt x="6594779" y="3123863"/>
                  <a:pt x="6570918" y="3375345"/>
                </a:cubicBezTo>
                <a:cubicBezTo>
                  <a:pt x="6547057" y="3626827"/>
                  <a:pt x="6570936" y="3958160"/>
                  <a:pt x="6570918" y="4184312"/>
                </a:cubicBezTo>
                <a:cubicBezTo>
                  <a:pt x="6570900" y="4410464"/>
                  <a:pt x="6547287" y="4544723"/>
                  <a:pt x="6570918" y="4825906"/>
                </a:cubicBezTo>
                <a:cubicBezTo>
                  <a:pt x="6594549" y="5107089"/>
                  <a:pt x="6602036" y="5410476"/>
                  <a:pt x="6570918" y="5579082"/>
                </a:cubicBezTo>
                <a:cubicBezTo>
                  <a:pt x="6298110" y="5570936"/>
                  <a:pt x="6115328" y="5586054"/>
                  <a:pt x="5913826" y="5579082"/>
                </a:cubicBezTo>
                <a:cubicBezTo>
                  <a:pt x="5712324" y="5572110"/>
                  <a:pt x="5388485" y="5595536"/>
                  <a:pt x="5256734" y="5579082"/>
                </a:cubicBezTo>
                <a:cubicBezTo>
                  <a:pt x="5124983" y="5562628"/>
                  <a:pt x="4935790" y="5558095"/>
                  <a:pt x="4796770" y="5579082"/>
                </a:cubicBezTo>
                <a:cubicBezTo>
                  <a:pt x="4657750" y="5600069"/>
                  <a:pt x="4406133" y="5565422"/>
                  <a:pt x="4139678" y="5579082"/>
                </a:cubicBezTo>
                <a:cubicBezTo>
                  <a:pt x="3873223" y="5592742"/>
                  <a:pt x="3680595" y="5550657"/>
                  <a:pt x="3548296" y="5579082"/>
                </a:cubicBezTo>
                <a:cubicBezTo>
                  <a:pt x="3415997" y="5607507"/>
                  <a:pt x="3154943" y="5582453"/>
                  <a:pt x="2956913" y="5579082"/>
                </a:cubicBezTo>
                <a:cubicBezTo>
                  <a:pt x="2758883" y="5575711"/>
                  <a:pt x="2616161" y="5608318"/>
                  <a:pt x="2365530" y="5579082"/>
                </a:cubicBezTo>
                <a:cubicBezTo>
                  <a:pt x="2114899" y="5549846"/>
                  <a:pt x="2015415" y="5589111"/>
                  <a:pt x="1774148" y="5579082"/>
                </a:cubicBezTo>
                <a:cubicBezTo>
                  <a:pt x="1532881" y="5569053"/>
                  <a:pt x="1276772" y="5614025"/>
                  <a:pt x="1051347" y="5579082"/>
                </a:cubicBezTo>
                <a:cubicBezTo>
                  <a:pt x="825922" y="5544139"/>
                  <a:pt x="317006" y="5579887"/>
                  <a:pt x="0" y="5579082"/>
                </a:cubicBezTo>
                <a:cubicBezTo>
                  <a:pt x="647" y="5359793"/>
                  <a:pt x="-19331" y="5263540"/>
                  <a:pt x="0" y="5049069"/>
                </a:cubicBezTo>
                <a:cubicBezTo>
                  <a:pt x="19331" y="4834598"/>
                  <a:pt x="-28451" y="4599178"/>
                  <a:pt x="0" y="4407475"/>
                </a:cubicBezTo>
                <a:cubicBezTo>
                  <a:pt x="28451" y="4215772"/>
                  <a:pt x="-6879" y="3851595"/>
                  <a:pt x="0" y="3654299"/>
                </a:cubicBezTo>
                <a:cubicBezTo>
                  <a:pt x="6879" y="3457003"/>
                  <a:pt x="-13361" y="3153430"/>
                  <a:pt x="0" y="2845332"/>
                </a:cubicBezTo>
                <a:cubicBezTo>
                  <a:pt x="13361" y="2537234"/>
                  <a:pt x="-16264" y="2440224"/>
                  <a:pt x="0" y="2315319"/>
                </a:cubicBezTo>
                <a:cubicBezTo>
                  <a:pt x="16264" y="2190414"/>
                  <a:pt x="-4326" y="1972406"/>
                  <a:pt x="0" y="1785306"/>
                </a:cubicBezTo>
                <a:cubicBezTo>
                  <a:pt x="4326" y="1598206"/>
                  <a:pt x="36209" y="1149228"/>
                  <a:pt x="0" y="976339"/>
                </a:cubicBezTo>
                <a:cubicBezTo>
                  <a:pt x="-36209" y="803450"/>
                  <a:pt x="-26312" y="313518"/>
                  <a:pt x="0" y="0"/>
                </a:cubicBezTo>
                <a:close/>
              </a:path>
              <a:path w="6570918" h="5579082" stroke="0" extrusionOk="0">
                <a:moveTo>
                  <a:pt x="0" y="0"/>
                </a:moveTo>
                <a:cubicBezTo>
                  <a:pt x="278313" y="27288"/>
                  <a:pt x="431280" y="2299"/>
                  <a:pt x="591383" y="0"/>
                </a:cubicBezTo>
                <a:cubicBezTo>
                  <a:pt x="751486" y="-2299"/>
                  <a:pt x="864229" y="-10501"/>
                  <a:pt x="1051347" y="0"/>
                </a:cubicBezTo>
                <a:cubicBezTo>
                  <a:pt x="1238465" y="10501"/>
                  <a:pt x="1656622" y="-8810"/>
                  <a:pt x="1839857" y="0"/>
                </a:cubicBezTo>
                <a:cubicBezTo>
                  <a:pt x="2023092" y="8810"/>
                  <a:pt x="2169087" y="15350"/>
                  <a:pt x="2431240" y="0"/>
                </a:cubicBezTo>
                <a:cubicBezTo>
                  <a:pt x="2693393" y="-15350"/>
                  <a:pt x="2900257" y="27267"/>
                  <a:pt x="3022622" y="0"/>
                </a:cubicBezTo>
                <a:cubicBezTo>
                  <a:pt x="3144987" y="-27267"/>
                  <a:pt x="3447181" y="14689"/>
                  <a:pt x="3811132" y="0"/>
                </a:cubicBezTo>
                <a:cubicBezTo>
                  <a:pt x="4175083" y="-14689"/>
                  <a:pt x="4141184" y="1416"/>
                  <a:pt x="4336806" y="0"/>
                </a:cubicBezTo>
                <a:cubicBezTo>
                  <a:pt x="4532428" y="-1416"/>
                  <a:pt x="4953156" y="21134"/>
                  <a:pt x="5125316" y="0"/>
                </a:cubicBezTo>
                <a:cubicBezTo>
                  <a:pt x="5297476" y="-21134"/>
                  <a:pt x="5588322" y="-4504"/>
                  <a:pt x="5913826" y="0"/>
                </a:cubicBezTo>
                <a:cubicBezTo>
                  <a:pt x="6239330" y="4504"/>
                  <a:pt x="6420523" y="-5260"/>
                  <a:pt x="6570918" y="0"/>
                </a:cubicBezTo>
                <a:cubicBezTo>
                  <a:pt x="6591445" y="372376"/>
                  <a:pt x="6574842" y="632430"/>
                  <a:pt x="6570918" y="808967"/>
                </a:cubicBezTo>
                <a:cubicBezTo>
                  <a:pt x="6566994" y="985504"/>
                  <a:pt x="6590171" y="1307889"/>
                  <a:pt x="6570918" y="1562143"/>
                </a:cubicBezTo>
                <a:cubicBezTo>
                  <a:pt x="6551665" y="1816397"/>
                  <a:pt x="6555438" y="1963128"/>
                  <a:pt x="6570918" y="2092156"/>
                </a:cubicBezTo>
                <a:cubicBezTo>
                  <a:pt x="6586398" y="2221184"/>
                  <a:pt x="6566210" y="2620933"/>
                  <a:pt x="6570918" y="2789541"/>
                </a:cubicBezTo>
                <a:cubicBezTo>
                  <a:pt x="6575626" y="2958149"/>
                  <a:pt x="6544837" y="3183433"/>
                  <a:pt x="6570918" y="3486926"/>
                </a:cubicBezTo>
                <a:cubicBezTo>
                  <a:pt x="6596999" y="3790419"/>
                  <a:pt x="6605308" y="3845885"/>
                  <a:pt x="6570918" y="4184312"/>
                </a:cubicBezTo>
                <a:cubicBezTo>
                  <a:pt x="6536528" y="4522739"/>
                  <a:pt x="6608082" y="4624099"/>
                  <a:pt x="6570918" y="4937488"/>
                </a:cubicBezTo>
                <a:cubicBezTo>
                  <a:pt x="6533754" y="5250877"/>
                  <a:pt x="6586964" y="5431073"/>
                  <a:pt x="6570918" y="5579082"/>
                </a:cubicBezTo>
                <a:cubicBezTo>
                  <a:pt x="6289892" y="5586213"/>
                  <a:pt x="6205354" y="5547724"/>
                  <a:pt x="5848117" y="5579082"/>
                </a:cubicBezTo>
                <a:cubicBezTo>
                  <a:pt x="5490880" y="5610440"/>
                  <a:pt x="5430172" y="5600685"/>
                  <a:pt x="5322444" y="5579082"/>
                </a:cubicBezTo>
                <a:cubicBezTo>
                  <a:pt x="5214716" y="5557479"/>
                  <a:pt x="4791298" y="5604209"/>
                  <a:pt x="4533933" y="5579082"/>
                </a:cubicBezTo>
                <a:cubicBezTo>
                  <a:pt x="4276568" y="5553955"/>
                  <a:pt x="4194834" y="5592381"/>
                  <a:pt x="3876842" y="5579082"/>
                </a:cubicBezTo>
                <a:cubicBezTo>
                  <a:pt x="3558850" y="5565783"/>
                  <a:pt x="3592122" y="5581860"/>
                  <a:pt x="3351168" y="5579082"/>
                </a:cubicBezTo>
                <a:cubicBezTo>
                  <a:pt x="3110214" y="5576304"/>
                  <a:pt x="2934023" y="5584193"/>
                  <a:pt x="2694076" y="5579082"/>
                </a:cubicBezTo>
                <a:cubicBezTo>
                  <a:pt x="2454129" y="5573971"/>
                  <a:pt x="2428702" y="5591803"/>
                  <a:pt x="2234112" y="5579082"/>
                </a:cubicBezTo>
                <a:cubicBezTo>
                  <a:pt x="2039522" y="5566361"/>
                  <a:pt x="1981009" y="5601189"/>
                  <a:pt x="1774148" y="5579082"/>
                </a:cubicBezTo>
                <a:cubicBezTo>
                  <a:pt x="1567287" y="5556975"/>
                  <a:pt x="1275481" y="5606317"/>
                  <a:pt x="1117056" y="5579082"/>
                </a:cubicBezTo>
                <a:cubicBezTo>
                  <a:pt x="958631" y="5551847"/>
                  <a:pt x="755477" y="5572254"/>
                  <a:pt x="591383" y="5579082"/>
                </a:cubicBezTo>
                <a:cubicBezTo>
                  <a:pt x="427289" y="5585910"/>
                  <a:pt x="187330" y="5591515"/>
                  <a:pt x="0" y="5579082"/>
                </a:cubicBezTo>
                <a:cubicBezTo>
                  <a:pt x="-26479" y="5461734"/>
                  <a:pt x="-8007" y="5136203"/>
                  <a:pt x="0" y="4993278"/>
                </a:cubicBezTo>
                <a:cubicBezTo>
                  <a:pt x="8007" y="4850353"/>
                  <a:pt x="-866" y="4711104"/>
                  <a:pt x="0" y="4463266"/>
                </a:cubicBezTo>
                <a:cubicBezTo>
                  <a:pt x="866" y="4215428"/>
                  <a:pt x="32773" y="4051281"/>
                  <a:pt x="0" y="3710090"/>
                </a:cubicBezTo>
                <a:cubicBezTo>
                  <a:pt x="-32773" y="3368899"/>
                  <a:pt x="-4467" y="3247332"/>
                  <a:pt x="0" y="3124286"/>
                </a:cubicBezTo>
                <a:cubicBezTo>
                  <a:pt x="4467" y="3001240"/>
                  <a:pt x="-19954" y="2606861"/>
                  <a:pt x="0" y="2371110"/>
                </a:cubicBezTo>
                <a:cubicBezTo>
                  <a:pt x="19954" y="2135359"/>
                  <a:pt x="32823" y="1730214"/>
                  <a:pt x="0" y="1562143"/>
                </a:cubicBezTo>
                <a:cubicBezTo>
                  <a:pt x="-32823" y="1394072"/>
                  <a:pt x="31174" y="1196398"/>
                  <a:pt x="0" y="920549"/>
                </a:cubicBezTo>
                <a:cubicBezTo>
                  <a:pt x="-31174" y="644700"/>
                  <a:pt x="-12315" y="36959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952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04104" y="847082"/>
            <a:ext cx="5946648" cy="4988412"/>
          </a:xfrm>
        </p:spPr>
        <p:txBody>
          <a:bodyPr>
            <a:normAutofit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sz="3600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그리스도의 화해의 사역</a:t>
            </a:r>
            <a:endParaRPr lang="en-US" altLang="ko-KR" sz="3600" kern="100" dirty="0">
              <a:solidFill>
                <a:schemeClr val="bg1"/>
              </a:solidFill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sz="3200" kern="100" dirty="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접속사 </a:t>
            </a:r>
            <a:r>
              <a:rPr lang="en-US" altLang="ko-KR" sz="3200" kern="100" dirty="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el-GR" altLang="ko-KR" sz="3200" kern="100" dirty="0">
                <a:solidFill>
                  <a:schemeClr val="bg1"/>
                </a:solidFill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γάρ</a:t>
            </a:r>
            <a:r>
              <a:rPr lang="en-US" altLang="ko-KR" sz="3200" kern="100" dirty="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 (for) </a:t>
            </a:r>
            <a:r>
              <a:rPr lang="ko-KR" altLang="en-US" sz="3200" kern="100" dirty="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이하는 이유를 제시</a:t>
            </a:r>
            <a:endParaRPr lang="en-US" altLang="ko-KR" sz="3200" kern="100" dirty="0">
              <a:solidFill>
                <a:schemeClr val="bg1"/>
              </a:solidFill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en-US" altLang="ko-KR" sz="3200" kern="100" dirty="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14-18</a:t>
            </a:r>
            <a:r>
              <a:rPr lang="ko-KR" altLang="en-US" sz="3200" kern="100" dirty="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절에서 중요한 개념</a:t>
            </a:r>
            <a:r>
              <a:rPr lang="en-US" altLang="ko-KR" sz="3200" kern="100" dirty="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“</a:t>
            </a:r>
            <a:r>
              <a:rPr lang="ko-KR" altLang="en-US" sz="3200" kern="100" dirty="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평화</a:t>
            </a:r>
            <a:r>
              <a:rPr lang="en-US" altLang="ko-KR" sz="3200" kern="100" dirty="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</a:t>
            </a:r>
            <a:r>
              <a:rPr lang="ko-KR" altLang="en-US" sz="3200" kern="100" dirty="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와 </a:t>
            </a:r>
            <a:r>
              <a:rPr lang="en-US" altLang="ko-KR" sz="3200" kern="100" dirty="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ko-KR" altLang="en-US" sz="3200" kern="100" dirty="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화해</a:t>
            </a:r>
            <a:r>
              <a:rPr lang="en-US" altLang="ko-KR" sz="3200" kern="100" dirty="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</a:t>
            </a: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sz="3200" kern="100" dirty="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그리스도의 십자가 사건 </a:t>
            </a:r>
            <a:r>
              <a:rPr lang="en-US" altLang="ko-KR" sz="3200" kern="100" dirty="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= </a:t>
            </a:r>
            <a:r>
              <a:rPr lang="ko-KR" altLang="en-US" sz="3200" kern="100" dirty="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화해의 사건</a:t>
            </a:r>
            <a:endParaRPr lang="en-US" altLang="ko-KR" sz="3200" kern="100" dirty="0">
              <a:solidFill>
                <a:schemeClr val="bg1"/>
              </a:solidFill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sz="3200" kern="100" dirty="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그리스도는 유대인 성도들과 이방인 성도들 사이를 가로막은 담을 자기 육체로 허무셔서 둘을 하나로 만드시고 평화를 이루셨으며 그 둘을 하나님과 화해시키심  </a:t>
            </a:r>
            <a:endParaRPr lang="en-US" altLang="ko-KR" sz="3200" kern="100" dirty="0">
              <a:solidFill>
                <a:schemeClr val="bg1"/>
              </a:solidFill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729106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14-18</a:t>
            </a:r>
            <a:r>
              <a:rPr lang="ko-KR" altLang="en-US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 </a:t>
            </a:r>
            <a:r>
              <a:rPr lang="en-US" altLang="ko-KR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(3rd &amp; 4th </a:t>
            </a:r>
            <a:r>
              <a:rPr lang="ko-KR" altLang="en-US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문장</a:t>
            </a:r>
            <a:r>
              <a:rPr lang="en-US" altLang="ko-KR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): </a:t>
            </a:r>
            <a:r>
              <a:rPr lang="ko-KR" altLang="en-US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그 어려움에 대한 하나님의 응답</a:t>
            </a:r>
            <a:endParaRPr lang="ko-KR" altLang="en-US" sz="4500"/>
          </a:p>
        </p:txBody>
      </p:sp>
      <p:pic>
        <p:nvPicPr>
          <p:cNvPr id="7" name="Picture 6" descr="빈 말풍선">
            <a:extLst>
              <a:ext uri="{FF2B5EF4-FFF2-40B4-BE49-F238E27FC236}">
                <a16:creationId xmlns:a16="http://schemas.microsoft.com/office/drawing/2014/main" id="{FDD45D38-0138-B058-D814-CAB63617C7A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559" r="25996" b="-2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0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ontent Placeholder 13">
            <a:extLst>
              <a:ext uri="{FF2B5EF4-FFF2-40B4-BE49-F238E27FC236}">
                <a16:creationId xmlns:a16="http://schemas.microsoft.com/office/drawing/2014/main" id="{CBCB9321-F87F-8145-A96B-4199D7507C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3483864"/>
          </a:xfrm>
        </p:spPr>
        <p:txBody>
          <a:bodyPr>
            <a:normAutofit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우리의 평화</a:t>
            </a:r>
            <a:endParaRPr lang="en-US" altLang="ko-KR" sz="32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평화 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(14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): “</a:t>
            </a:r>
            <a:r>
              <a:rPr lang="el-GR" altLang="ko-KR" sz="2800" kern="100" dirty="0"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εἰρήνη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 (peace): 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불화나 적대 관계가 해소됨으로써 이루어지는 화합과 교제와 일치의 상태를 의미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관계적이며 사회적인 차원의 평화를 의미</a:t>
            </a:r>
            <a:endParaRPr lang="en-US" altLang="ko-KR" sz="28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평화의 원천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그리스도</a:t>
            </a:r>
            <a:endParaRPr lang="en-US" altLang="ko-KR" sz="28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3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인칭 단수 대명사 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el-GR" altLang="ko-KR" sz="2800" kern="100" dirty="0"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Αὐτὸς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(He Himself)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를 문장의 맨 앞에 둔 것은 그리스도께서 진정한 우리의 평화라는 사실 강조</a:t>
            </a:r>
            <a:endParaRPr lang="en-US" altLang="ko-KR" sz="28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221239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3" name="Rectangle 32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14-18</a:t>
            </a:r>
            <a:r>
              <a:rPr lang="ko-KR" altLang="en-US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 </a:t>
            </a:r>
            <a:r>
              <a:rPr lang="en-US" altLang="ko-KR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(3rd &amp; 4th </a:t>
            </a:r>
            <a:r>
              <a:rPr lang="ko-KR" altLang="en-US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문장</a:t>
            </a:r>
            <a:r>
              <a:rPr lang="en-US" altLang="ko-KR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): </a:t>
            </a:r>
            <a:r>
              <a:rPr lang="ko-KR" altLang="en-US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그 어려움에 대한 하나님의 응답</a:t>
            </a:r>
            <a:endParaRPr lang="ko-KR" altLang="en-US" sz="4500"/>
          </a:p>
        </p:txBody>
      </p:sp>
      <p:pic>
        <p:nvPicPr>
          <p:cNvPr id="22" name="Picture 21" descr="물음표를 찍으려고 하는 타이프바">
            <a:extLst>
              <a:ext uri="{FF2B5EF4-FFF2-40B4-BE49-F238E27FC236}">
                <a16:creationId xmlns:a16="http://schemas.microsoft.com/office/drawing/2014/main" id="{EB02F137-65E3-8891-27D2-FB0CC5FA775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279" r="30277" b="-2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5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ontent Placeholder 13">
            <a:extLst>
              <a:ext uri="{FF2B5EF4-FFF2-40B4-BE49-F238E27FC236}">
                <a16:creationId xmlns:a16="http://schemas.microsoft.com/office/drawing/2014/main" id="{CBCB9321-F87F-8145-A96B-4199D7507C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3483864"/>
          </a:xfrm>
        </p:spPr>
        <p:txBody>
          <a:bodyPr>
            <a:normAutofit lnSpcReduction="10000"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우리의 평화</a:t>
            </a:r>
            <a:endParaRPr lang="en-US" altLang="ko-KR" sz="32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en-US" altLang="ko-KR" sz="28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el-GR" altLang="ko-KR" sz="2800" kern="100" dirty="0">
                <a:effectLst/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εἰρήνη ἡμῶν</a:t>
            </a:r>
            <a:r>
              <a:rPr lang="en-US" altLang="ko-KR" sz="28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 (peace of us)</a:t>
            </a:r>
            <a:r>
              <a:rPr lang="ko-KR" altLang="en-US" sz="28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에서 </a:t>
            </a:r>
            <a:r>
              <a:rPr lang="en-US" altLang="ko-KR" sz="28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1</a:t>
            </a:r>
            <a:r>
              <a:rPr lang="ko-KR" altLang="en-US" sz="28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인칭 복수 대명사 </a:t>
            </a:r>
            <a:r>
              <a:rPr lang="en-US" altLang="ko-KR" sz="28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ko-KR" altLang="en-US" sz="28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우리</a:t>
            </a:r>
            <a:r>
              <a:rPr lang="en-US" altLang="ko-KR" sz="28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</a:t>
            </a:r>
            <a:r>
              <a:rPr lang="ko-KR" altLang="en-US" sz="28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는 유대인 성도들과 이방인 성도들을 의미</a:t>
            </a:r>
            <a:endParaRPr lang="en-US" altLang="ko-KR" sz="28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그리스도는 유대인 성도들과 이방인 성도들을 하나되게 하시고 둘 사이에 평화를 이루신 분임</a:t>
            </a:r>
            <a:r>
              <a:rPr lang="ko-KR" altLang="en-US" sz="28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</a:t>
            </a:r>
            <a:endParaRPr lang="en-US" altLang="ko-KR" sz="28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평화는 단순히 적대감을 제거하는 것보다 훨씬 더 깊은 차원으로 서로 용납하고 포옹하며 사랑하는 힘을 지님</a:t>
            </a:r>
            <a:endParaRPr lang="en-US" altLang="ko-KR" sz="28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779723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7" name="Rectangle 46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14-18</a:t>
            </a:r>
            <a:r>
              <a:rPr lang="ko-KR" altLang="en-US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 </a:t>
            </a:r>
            <a:r>
              <a:rPr lang="en-US" altLang="ko-KR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(3rd &amp; 4th </a:t>
            </a:r>
            <a:r>
              <a:rPr lang="ko-KR" altLang="en-US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문장</a:t>
            </a:r>
            <a:r>
              <a:rPr lang="en-US" altLang="ko-KR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): </a:t>
            </a:r>
            <a:r>
              <a:rPr lang="ko-KR" altLang="en-US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그 어려움에 대한 하나님의 응답</a:t>
            </a:r>
            <a:endParaRPr lang="ko-KR" altLang="en-US" sz="4500"/>
          </a:p>
        </p:txBody>
      </p:sp>
      <p:pic>
        <p:nvPicPr>
          <p:cNvPr id="48" name="Picture 47" descr="검은색 배경의 여러 물음표">
            <a:extLst>
              <a:ext uri="{FF2B5EF4-FFF2-40B4-BE49-F238E27FC236}">
                <a16:creationId xmlns:a16="http://schemas.microsoft.com/office/drawing/2014/main" id="{D0AE226C-3587-50D1-C5E6-1B0B5F24A7D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3144" r="810" b="2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49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ontent Placeholder 13">
            <a:extLst>
              <a:ext uri="{FF2B5EF4-FFF2-40B4-BE49-F238E27FC236}">
                <a16:creationId xmlns:a16="http://schemas.microsoft.com/office/drawing/2014/main" id="{CBCB9321-F87F-8145-A96B-4199D7507C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52542" y="2467631"/>
            <a:ext cx="8042476" cy="3483864"/>
          </a:xfrm>
        </p:spPr>
        <p:txBody>
          <a:bodyPr>
            <a:noAutofit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유대 사람과 이방 사람 사이를 가르는 담</a:t>
            </a:r>
            <a:endParaRPr lang="en-US" altLang="ko-KR" sz="32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en-US" altLang="ko-KR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11</a:t>
            </a: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 err="1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할례자</a:t>
            </a: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</a:t>
            </a:r>
            <a:r>
              <a:rPr lang="en-US" altLang="ko-KR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vs. </a:t>
            </a:r>
            <a:r>
              <a:rPr lang="ko-KR" altLang="en-US" kern="100" dirty="0" err="1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무할례자</a:t>
            </a: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</a:t>
            </a: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Calibri" panose="020F0502020204030204" pitchFamily="34" charset="0"/>
              </a:rPr>
              <a:t>→ </a:t>
            </a:r>
            <a:r>
              <a:rPr lang="en-US" altLang="ko-KR" kern="100" dirty="0">
                <a:effectLst/>
                <a:latin typeface="Nanum Pen" pitchFamily="2" charset="-127"/>
                <a:ea typeface="Nanum Pen" pitchFamily="2" charset="-127"/>
                <a:cs typeface="Calibri" panose="020F0502020204030204" pitchFamily="34" charset="0"/>
              </a:rPr>
              <a:t>17</a:t>
            </a: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Calibri" panose="020F0502020204030204" pitchFamily="34" charset="0"/>
              </a:rPr>
              <a:t>절</a:t>
            </a:r>
            <a:r>
              <a:rPr lang="en-US" altLang="ko-KR" kern="100" dirty="0">
                <a:effectLst/>
                <a:latin typeface="Nanum Pen" pitchFamily="2" charset="-127"/>
                <a:ea typeface="Nanum Pen" pitchFamily="2" charset="-127"/>
                <a:cs typeface="Calibri" panose="020F0502020204030204" pitchFamily="34" charset="0"/>
              </a:rPr>
              <a:t>: </a:t>
            </a: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Calibri" panose="020F0502020204030204" pitchFamily="34" charset="0"/>
              </a:rPr>
              <a:t>멀리 떨어져 있는 사람들 </a:t>
            </a:r>
            <a:r>
              <a:rPr lang="en-US" altLang="ko-KR" kern="100" dirty="0">
                <a:effectLst/>
                <a:latin typeface="Nanum Pen" pitchFamily="2" charset="-127"/>
                <a:ea typeface="Nanum Pen" pitchFamily="2" charset="-127"/>
                <a:cs typeface="Calibri" panose="020F0502020204030204" pitchFamily="34" charset="0"/>
              </a:rPr>
              <a:t>vs. </a:t>
            </a: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Calibri" panose="020F0502020204030204" pitchFamily="34" charset="0"/>
              </a:rPr>
              <a:t>가까이 있는 사람들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Calibri" panose="020F0502020204030204" pitchFamily="34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Calibri" panose="020F0502020204030204" pitchFamily="34" charset="0"/>
              </a:rPr>
              <a:t>유대 사람과 이방 사람 사이를 가르는 담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Calibri" panose="020F0502020204030204" pitchFamily="34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Calibri" panose="020F0502020204030204" pitchFamily="34" charset="0"/>
              </a:rPr>
              <a:t>은유적인 표현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Calibri" panose="020F0502020204030204" pitchFamily="34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Calibri" panose="020F0502020204030204" pitchFamily="34" charset="0"/>
              </a:rPr>
              <a:t>예루살렘 성전 내부 뜰과 이방인의 뜰을 분리하는 담으로 </a:t>
            </a:r>
            <a:r>
              <a:rPr lang="en-US" altLang="ko-KR" kern="100" dirty="0">
                <a:effectLst/>
                <a:latin typeface="Nanum Pen" pitchFamily="2" charset="-127"/>
                <a:ea typeface="Nanum Pen" pitchFamily="2" charset="-127"/>
                <a:cs typeface="Calibri" panose="020F0502020204030204" pitchFamily="34" charset="0"/>
              </a:rPr>
              <a:t>5ft</a:t>
            </a: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Calibri" panose="020F0502020204030204" pitchFamily="34" charset="0"/>
              </a:rPr>
              <a:t>정도 높이였다고 함</a:t>
            </a:r>
            <a:r>
              <a:rPr lang="en-US" altLang="ko-KR" kern="100" dirty="0">
                <a:effectLst/>
                <a:latin typeface="Nanum Pen" pitchFamily="2" charset="-127"/>
                <a:ea typeface="Nanum Pen" pitchFamily="2" charset="-127"/>
                <a:cs typeface="Calibri" panose="020F0502020204030204" pitchFamily="34" charset="0"/>
              </a:rPr>
              <a:t>: </a:t>
            </a: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Calibri" panose="020F0502020204030204" pitchFamily="34" charset="0"/>
              </a:rPr>
              <a:t>유대인들이 이방인들에 대해 가진 적대감과 경멸과 우월감 상징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Calibri" panose="020F0502020204030204" pitchFamily="34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반대의견</a:t>
            </a:r>
            <a:r>
              <a:rPr lang="en-US" altLang="ko-KR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바울은 유대 사람과 이방 사람 사이를 가르는 담은 그리스도의 죽음을 통해 헐렸다고 하지만 실제 성전의 담은 </a:t>
            </a:r>
            <a:r>
              <a:rPr lang="en-US" altLang="ko-KR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AD 70</a:t>
            </a: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년 로마 군대에 의해 파괴됨</a:t>
            </a:r>
            <a:r>
              <a:rPr lang="en-US" altLang="ko-KR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따라서 여기서 담은 문자적인 담이 아니라 눈에 보이지 않는 정신적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영적 담을 의미</a:t>
            </a:r>
            <a:r>
              <a:rPr lang="ko-KR" altLang="en-US" sz="2800" kern="100" dirty="0">
                <a:effectLst/>
                <a:latin typeface="Nanum Pen" pitchFamily="2" charset="-127"/>
                <a:ea typeface="Nanum Pen" pitchFamily="2" charset="-127"/>
                <a:cs typeface="Calibri" panose="020F0502020204030204" pitchFamily="34" charset="0"/>
              </a:rPr>
              <a:t>  </a:t>
            </a:r>
            <a:endParaRPr lang="en-US" altLang="ko-KR" sz="28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924869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6" name="Rectangle 55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4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14-18</a:t>
            </a:r>
            <a:r>
              <a:rPr lang="ko-KR" altLang="en-US" sz="4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 </a:t>
            </a:r>
            <a:r>
              <a:rPr lang="en-US" altLang="ko-KR" sz="4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(3rd &amp; 4th </a:t>
            </a:r>
            <a:r>
              <a:rPr lang="ko-KR" altLang="en-US" sz="4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문장</a:t>
            </a:r>
            <a:r>
              <a:rPr lang="en-US" altLang="ko-KR" sz="4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): </a:t>
            </a:r>
            <a:r>
              <a:rPr lang="ko-KR" altLang="en-US" sz="4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그 어려움에 대한 하나님의 응답</a:t>
            </a:r>
            <a:endParaRPr lang="ko-KR" altLang="en-US" sz="4500" dirty="0"/>
          </a:p>
        </p:txBody>
      </p:sp>
      <p:pic>
        <p:nvPicPr>
          <p:cNvPr id="51" name="Picture 50" descr="책 위의 안경">
            <a:extLst>
              <a:ext uri="{FF2B5EF4-FFF2-40B4-BE49-F238E27FC236}">
                <a16:creationId xmlns:a16="http://schemas.microsoft.com/office/drawing/2014/main" id="{C094D4AE-25FC-5610-26E1-32856D01A5C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760" r="43091" b="-1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58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ontent Placeholder 13">
            <a:extLst>
              <a:ext uri="{FF2B5EF4-FFF2-40B4-BE49-F238E27FC236}">
                <a16:creationId xmlns:a16="http://schemas.microsoft.com/office/drawing/2014/main" id="{CBCB9321-F87F-8145-A96B-4199D7507C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3483864"/>
          </a:xfrm>
        </p:spPr>
        <p:txBody>
          <a:bodyPr>
            <a:normAutofit lnSpcReduction="10000"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유대 사람과 이방 사람 사이를 가르는 담</a:t>
            </a:r>
            <a:endParaRPr lang="en-US" altLang="ko-KR" sz="32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sz="28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많은 </a:t>
            </a:r>
            <a:r>
              <a:rPr lang="ko-KR" altLang="en-US" sz="2800" kern="100" dirty="0" err="1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주석가들은</a:t>
            </a:r>
            <a:r>
              <a:rPr lang="ko-KR" altLang="en-US" sz="28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이를 모세 율법을 가리키는 것으로 해석</a:t>
            </a:r>
            <a:r>
              <a:rPr lang="en-US" altLang="ko-KR" sz="28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Barth, Lincoln, Martin, O’Brien </a:t>
            </a:r>
            <a:r>
              <a:rPr lang="ko-KR" altLang="en-US" sz="28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등</a:t>
            </a:r>
            <a:endParaRPr lang="en-US" altLang="ko-KR" sz="28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ko-KR" altLang="en-US" sz="2800" kern="100" dirty="0" err="1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아리스티아스의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서신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 (BC 2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세기 무렵 기록된 것으로 추정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에서는 율법을 이방인의 죄와 부정에서 이방인의 죄와 부정에서 이스라엘을 보호하는 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견고한 암벽이자 절벽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으로 묘사</a:t>
            </a:r>
            <a:endParaRPr lang="en-US" altLang="ko-KR" sz="28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026191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7" name="Rectangle 76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14-18</a:t>
            </a:r>
            <a:r>
              <a:rPr lang="ko-KR" altLang="en-US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 </a:t>
            </a:r>
            <a:r>
              <a:rPr lang="en-US" altLang="ko-KR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(3rd &amp; 4th </a:t>
            </a:r>
            <a:r>
              <a:rPr lang="ko-KR" altLang="en-US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문장</a:t>
            </a:r>
            <a:r>
              <a:rPr lang="en-US" altLang="ko-KR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): </a:t>
            </a:r>
            <a:r>
              <a:rPr lang="ko-KR" altLang="en-US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그 어려움에 대한 하나님의 응답</a:t>
            </a:r>
            <a:endParaRPr lang="ko-KR" altLang="en-US" sz="4500"/>
          </a:p>
        </p:txBody>
      </p:sp>
      <p:pic>
        <p:nvPicPr>
          <p:cNvPr id="66" name="Picture 65" descr="터널에 있는 사람">
            <a:extLst>
              <a:ext uri="{FF2B5EF4-FFF2-40B4-BE49-F238E27FC236}">
                <a16:creationId xmlns:a16="http://schemas.microsoft.com/office/drawing/2014/main" id="{5C8F17F2-15D9-B61E-E0B7-C76A47585FE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5603" r="24953" b="-2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79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ontent Placeholder 13">
            <a:extLst>
              <a:ext uri="{FF2B5EF4-FFF2-40B4-BE49-F238E27FC236}">
                <a16:creationId xmlns:a16="http://schemas.microsoft.com/office/drawing/2014/main" id="{CBCB9321-F87F-8145-A96B-4199D7507C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561150"/>
            <a:ext cx="6894576" cy="3483864"/>
          </a:xfrm>
        </p:spPr>
        <p:txBody>
          <a:bodyPr>
            <a:noAutofit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유대 사람과 이방 사람 사이를 가르는 담</a:t>
            </a:r>
            <a:endParaRPr lang="en-US" altLang="ko-KR" sz="32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sz="28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실제로 유대인들은 율법을 주변 나라에게서 자신들을 분리하고 보호해 주는 것으로 간주함</a:t>
            </a:r>
            <a:endParaRPr lang="en-US" altLang="ko-KR" sz="28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en-US" altLang="ko-KR" sz="28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ko-KR" altLang="en-US" sz="28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유대 사람과 이방 사람 사이를 가르는 담</a:t>
            </a:r>
            <a:r>
              <a:rPr lang="en-US" altLang="ko-KR" sz="28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 (14</a:t>
            </a:r>
            <a:r>
              <a:rPr lang="ko-KR" altLang="en-US" sz="28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sz="28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</a:t>
            </a:r>
            <a:r>
              <a:rPr lang="ko-KR" altLang="en-US" sz="28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은 </a:t>
            </a:r>
            <a:r>
              <a:rPr lang="en-US" altLang="ko-KR" sz="28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ko-KR" altLang="en-US" sz="28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여러 가지 조문으로 된 계명의 율법</a:t>
            </a:r>
            <a:r>
              <a:rPr lang="en-US" altLang="ko-KR" sz="28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 (15</a:t>
            </a:r>
            <a:r>
              <a:rPr lang="ko-KR" altLang="en-US" sz="28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sz="28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</a:t>
            </a:r>
            <a:r>
              <a:rPr lang="ko-KR" altLang="en-US" sz="28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과 동격</a:t>
            </a:r>
            <a:endParaRPr lang="en-US" altLang="ko-KR" sz="28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반대 의견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신약성경 어디에도 율법을 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원수 된 것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이라고 하지 않음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율법이 유대인 성도들과 이방인 성도들 간 불화의 원인이 될 수 있지만 율법 자체를 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원수 된 것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이라고 할 수 없음  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</a:t>
            </a:r>
            <a:r>
              <a:rPr lang="ko-KR" altLang="en-US" sz="28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</a:t>
            </a:r>
            <a:r>
              <a:rPr lang="ko-KR" altLang="en-US" sz="2800" kern="100" dirty="0">
                <a:effectLst/>
                <a:latin typeface="Nanum Pen" pitchFamily="2" charset="-127"/>
                <a:ea typeface="Nanum Pen" pitchFamily="2" charset="-127"/>
                <a:cs typeface="Calibri" panose="020F0502020204030204" pitchFamily="34" charset="0"/>
              </a:rPr>
              <a:t>  </a:t>
            </a:r>
            <a:endParaRPr lang="en-US" altLang="ko-KR" sz="28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61232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4" name="Rectangle 93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14-18</a:t>
            </a:r>
            <a:r>
              <a:rPr lang="ko-KR" altLang="en-US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 </a:t>
            </a:r>
            <a:r>
              <a:rPr lang="en-US" altLang="ko-KR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(3rd &amp; 4th </a:t>
            </a:r>
            <a:r>
              <a:rPr lang="ko-KR" altLang="en-US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문장</a:t>
            </a:r>
            <a:r>
              <a:rPr lang="en-US" altLang="ko-KR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): </a:t>
            </a:r>
            <a:r>
              <a:rPr lang="ko-KR" altLang="en-US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그 어려움에 대한 하나님의 응답</a:t>
            </a:r>
            <a:endParaRPr lang="ko-KR" altLang="en-US" sz="4500"/>
          </a:p>
        </p:txBody>
      </p:sp>
      <p:pic>
        <p:nvPicPr>
          <p:cNvPr id="81" name="Picture 80" descr="녹색 파스텔색 배경에 표시된 물음표">
            <a:extLst>
              <a:ext uri="{FF2B5EF4-FFF2-40B4-BE49-F238E27FC236}">
                <a16:creationId xmlns:a16="http://schemas.microsoft.com/office/drawing/2014/main" id="{BFBF1494-D3DC-E5F4-9121-CAD0E0BDEF7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7746" r="7935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96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ontent Placeholder 13">
            <a:extLst>
              <a:ext uri="{FF2B5EF4-FFF2-40B4-BE49-F238E27FC236}">
                <a16:creationId xmlns:a16="http://schemas.microsoft.com/office/drawing/2014/main" id="{CBCB9321-F87F-8145-A96B-4199D7507C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3483864"/>
          </a:xfrm>
        </p:spPr>
        <p:txBody>
          <a:bodyPr>
            <a:noAutofit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유대 사람과 이방 사람 사이를 가르는 담</a:t>
            </a:r>
            <a:endParaRPr lang="en-US" altLang="ko-KR" sz="32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sz="28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적대감은 주로 자신들을 하나님의 특별한 백성으로 생각하고 이방인들을 자신들과 분리한 유대인들 때문에 생긴 것임</a:t>
            </a:r>
            <a:endParaRPr lang="en-US" altLang="ko-KR" sz="28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이방인들도 유대인들에게 적대적이었음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유대교에 대해 부정적이었음</a:t>
            </a:r>
            <a:endParaRPr lang="en-US" altLang="ko-KR" sz="28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예수 그리스도께서 자신의 목숨을 내어 주심으로써 적대감의 장벽을 허무시고 유대인들과 이방인들을 하나로 </a:t>
            </a:r>
            <a:r>
              <a:rPr lang="ko-KR" altLang="en-US" sz="2800" kern="100" dirty="0" err="1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만드셨음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</a:t>
            </a:r>
            <a:r>
              <a:rPr lang="ko-KR" altLang="en-US" sz="28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</a:t>
            </a:r>
            <a:r>
              <a:rPr lang="ko-KR" altLang="en-US" sz="2800" kern="100" dirty="0">
                <a:effectLst/>
                <a:latin typeface="Nanum Pen" pitchFamily="2" charset="-127"/>
                <a:ea typeface="Nanum Pen" pitchFamily="2" charset="-127"/>
                <a:cs typeface="Calibri" panose="020F0502020204030204" pitchFamily="34" charset="0"/>
              </a:rPr>
              <a:t>  </a:t>
            </a:r>
            <a:endParaRPr lang="en-US" altLang="ko-KR" sz="28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792859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9" name="Rectangle 108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14-18</a:t>
            </a:r>
            <a:r>
              <a:rPr lang="ko-KR" altLang="en-US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 </a:t>
            </a:r>
            <a:r>
              <a:rPr lang="en-US" altLang="ko-KR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(3rd &amp; 4th </a:t>
            </a:r>
            <a:r>
              <a:rPr lang="ko-KR" altLang="en-US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문장</a:t>
            </a:r>
            <a:r>
              <a:rPr lang="en-US" altLang="ko-KR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): </a:t>
            </a:r>
            <a:r>
              <a:rPr lang="ko-KR" altLang="en-US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그 어려움에 대한 하나님의 응답</a:t>
            </a:r>
            <a:endParaRPr lang="ko-KR" altLang="en-US" sz="4500"/>
          </a:p>
        </p:txBody>
      </p:sp>
      <p:pic>
        <p:nvPicPr>
          <p:cNvPr id="98" name="Picture 97" descr="앤틱 금전 등록기 키">
            <a:extLst>
              <a:ext uri="{FF2B5EF4-FFF2-40B4-BE49-F238E27FC236}">
                <a16:creationId xmlns:a16="http://schemas.microsoft.com/office/drawing/2014/main" id="{EA4E7081-F24C-F4B2-274F-CE64E26D335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352" r="30352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11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ontent Placeholder 13">
            <a:extLst>
              <a:ext uri="{FF2B5EF4-FFF2-40B4-BE49-F238E27FC236}">
                <a16:creationId xmlns:a16="http://schemas.microsoft.com/office/drawing/2014/main" id="{CBCB9321-F87F-8145-A96B-4199D7507C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529977"/>
            <a:ext cx="6894576" cy="3483864"/>
          </a:xfrm>
        </p:spPr>
        <p:txBody>
          <a:bodyPr>
            <a:noAutofit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여러 가지 조문으로 된 계명의 율법</a:t>
            </a:r>
            <a:endParaRPr lang="en-US" altLang="ko-KR" sz="32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sz="28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그리스도께서 폐하신 </a:t>
            </a:r>
            <a:r>
              <a:rPr lang="en-US" altLang="ko-KR" sz="28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ko-KR" altLang="en-US" sz="28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여러 가지 조문으로 된 계명의 율법</a:t>
            </a:r>
            <a:r>
              <a:rPr lang="en-US" altLang="ko-KR" sz="28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</a:t>
            </a:r>
            <a:r>
              <a:rPr lang="ko-KR" altLang="en-US" sz="28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은 무엇인가</a:t>
            </a:r>
            <a:r>
              <a:rPr lang="en-US" altLang="ko-KR" sz="28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?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Calvin: 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할례와 음식법과 안식일과 같은 특정한 </a:t>
            </a:r>
            <a:r>
              <a:rPr lang="ko-KR" altLang="en-US" sz="2800" kern="100" dirty="0" err="1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의식법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그렇지만 바울이 모세의 율법을 언급할 때 </a:t>
            </a:r>
            <a:r>
              <a:rPr lang="ko-KR" altLang="en-US" sz="2800" kern="100" dirty="0" err="1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의식법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 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시민법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 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도덕법으로 구분하지 않으며 율법을 나눌 수 없는 단일한 실체로 간주함 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갈 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5:3)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sz="28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그러나 </a:t>
            </a:r>
            <a:r>
              <a:rPr lang="en-US" altLang="ko-KR" sz="28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ko-KR" altLang="en-US" sz="28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여러 가지 조문으로 된 계명의 율법</a:t>
            </a:r>
            <a:r>
              <a:rPr lang="en-US" altLang="ko-KR" sz="28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</a:t>
            </a:r>
            <a:r>
              <a:rPr lang="ko-KR" altLang="en-US" sz="28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은 많은 계명들로 구성되어 있다는 의미임 </a:t>
            </a:r>
            <a:r>
              <a:rPr lang="en-US" altLang="ko-KR" sz="28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</a:t>
            </a:r>
            <a:r>
              <a:rPr lang="ko-KR" altLang="en-US" sz="28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율법조항</a:t>
            </a:r>
            <a:r>
              <a:rPr lang="en-US" altLang="ko-KR" sz="28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613</a:t>
            </a:r>
            <a:r>
              <a:rPr lang="ko-KR" altLang="en-US" sz="28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개</a:t>
            </a:r>
            <a:r>
              <a:rPr lang="en-US" altLang="ko-KR" sz="28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39026323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14-18</a:t>
            </a:r>
            <a:r>
              <a:rPr lang="ko-KR" altLang="en-US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 </a:t>
            </a:r>
            <a:r>
              <a:rPr lang="en-US" altLang="ko-KR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(3rd &amp; 4th </a:t>
            </a:r>
            <a:r>
              <a:rPr lang="ko-KR" altLang="en-US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문장</a:t>
            </a:r>
            <a:r>
              <a:rPr lang="en-US" altLang="ko-KR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): </a:t>
            </a:r>
            <a:r>
              <a:rPr lang="ko-KR" altLang="en-US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그 어려움에 대한 하나님의 응답</a:t>
            </a:r>
            <a:endParaRPr lang="ko-KR" altLang="en-US" sz="4500"/>
          </a:p>
        </p:txBody>
      </p:sp>
      <p:pic>
        <p:nvPicPr>
          <p:cNvPr id="113" name="Picture 112" descr="노란색 배경의 느낌표">
            <a:extLst>
              <a:ext uri="{FF2B5EF4-FFF2-40B4-BE49-F238E27FC236}">
                <a16:creationId xmlns:a16="http://schemas.microsoft.com/office/drawing/2014/main" id="{8A1B6AE3-BED8-C163-B2C4-C4E8F0422CA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299" r="21382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5" name="Content Placeholder 13">
            <a:extLst>
              <a:ext uri="{FF2B5EF4-FFF2-40B4-BE49-F238E27FC236}">
                <a16:creationId xmlns:a16="http://schemas.microsoft.com/office/drawing/2014/main" id="{CBCB9321-F87F-8145-A96B-4199D7507C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3483864"/>
          </a:xfrm>
        </p:spPr>
        <p:txBody>
          <a:bodyPr>
            <a:normAutofit lnSpcReduction="10000"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여러 가지 조문으로 된 계명의 율법</a:t>
            </a:r>
            <a:endParaRPr lang="en-US" altLang="ko-KR" sz="32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따라서 이는 모세 율법의 명령들 의미 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골 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2:14): 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사람들이 마땅히 행해야 하는 율법의 공식적인 규정들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“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하라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 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또는 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하지마라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는 식의 규정들의 형태로 주어진 규정들로 구성된 율법 전체</a:t>
            </a:r>
            <a:endParaRPr lang="en-US" altLang="ko-KR" sz="28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그러므로 이는 모세 율법 전체가 그리스도로 인해 효력을 잃게 되었다는 의미임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</a:t>
            </a:r>
            <a:endParaRPr lang="en-US" altLang="ko-KR" sz="28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812813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4" name="Rectangle 133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14-18</a:t>
            </a:r>
            <a:r>
              <a:rPr lang="ko-KR" altLang="en-US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 </a:t>
            </a:r>
            <a:r>
              <a:rPr lang="en-US" altLang="ko-KR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(3rd &amp; 4th </a:t>
            </a:r>
            <a:r>
              <a:rPr lang="ko-KR" altLang="en-US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문장</a:t>
            </a:r>
            <a:r>
              <a:rPr lang="en-US" altLang="ko-KR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): </a:t>
            </a:r>
            <a:r>
              <a:rPr lang="ko-KR" altLang="en-US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그 어려움에 대한 하나님의 응답</a:t>
            </a:r>
            <a:endParaRPr lang="ko-KR" altLang="en-US" sz="4500"/>
          </a:p>
        </p:txBody>
      </p:sp>
      <p:pic>
        <p:nvPicPr>
          <p:cNvPr id="121" name="Picture 120" descr="나홀로 여행">
            <a:extLst>
              <a:ext uri="{FF2B5EF4-FFF2-40B4-BE49-F238E27FC236}">
                <a16:creationId xmlns:a16="http://schemas.microsoft.com/office/drawing/2014/main" id="{A512515E-DD61-DAF5-890D-6EFE24F2F0E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634" r="22047"/>
          <a:stretch/>
        </p:blipFill>
        <p:spPr>
          <a:xfrm>
            <a:off x="20" y="10"/>
            <a:ext cx="4053550" cy="6857989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36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ontent Placeholder 13">
            <a:extLst>
              <a:ext uri="{FF2B5EF4-FFF2-40B4-BE49-F238E27FC236}">
                <a16:creationId xmlns:a16="http://schemas.microsoft.com/office/drawing/2014/main" id="{CBCB9321-F87F-8145-A96B-4199D7507C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3483864"/>
          </a:xfrm>
        </p:spPr>
        <p:txBody>
          <a:bodyPr>
            <a:normAutofit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하나의 새 사람으로 만들어서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유대 사람과 이방 사람 사이를 가르는 담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을 허무신 결과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하나의 새 사람으로 만드심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/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유대인들과 이방인들을 하나님과 화목하게 하시고 적대감을 소멸하심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여기서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새 사람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은 그리스도인 개개인을 </a:t>
            </a:r>
            <a:r>
              <a:rPr lang="ko-KR" altLang="en-US" kern="100" dirty="0" err="1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의미한다기보다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유대인들과 이방인들에게서 창조된 존재이므로 집합적인 개념으로 이해해야 함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유대인도 이방인도 아닌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제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3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의 인종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으로 볼 수 있음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옛 인류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분열과 분화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와 대조되는 종말론적 새 인류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화해와 평화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로 이해할 수도 있음  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34023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6" name="Rectangle 185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14-18</a:t>
            </a:r>
            <a:r>
              <a:rPr lang="ko-KR" altLang="en-US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 </a:t>
            </a:r>
            <a:r>
              <a:rPr lang="en-US" altLang="ko-KR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(3rd &amp; 4th </a:t>
            </a:r>
            <a:r>
              <a:rPr lang="ko-KR" altLang="en-US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문장</a:t>
            </a:r>
            <a:r>
              <a:rPr lang="en-US" altLang="ko-KR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): </a:t>
            </a:r>
            <a:r>
              <a:rPr lang="ko-KR" altLang="en-US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그 어려움에 대한 하나님의 응답</a:t>
            </a:r>
            <a:endParaRPr lang="ko-KR" altLang="en-US" sz="4500"/>
          </a:p>
        </p:txBody>
      </p:sp>
      <p:pic>
        <p:nvPicPr>
          <p:cNvPr id="175" name="Picture 174" descr="삼목 게임용 금속 조각">
            <a:extLst>
              <a:ext uri="{FF2B5EF4-FFF2-40B4-BE49-F238E27FC236}">
                <a16:creationId xmlns:a16="http://schemas.microsoft.com/office/drawing/2014/main" id="{4D92364C-47B6-A286-6554-FBE31C74DBB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057" r="34624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88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ontent Placeholder 13">
            <a:extLst>
              <a:ext uri="{FF2B5EF4-FFF2-40B4-BE49-F238E27FC236}">
                <a16:creationId xmlns:a16="http://schemas.microsoft.com/office/drawing/2014/main" id="{CBCB9321-F87F-8145-A96B-4199D7507C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7091236" cy="3483864"/>
          </a:xfrm>
        </p:spPr>
        <p:txBody>
          <a:bodyPr>
            <a:normAutofit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하나님과의 화해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바울은 먼저 그리스도께서 이루신 수평적인 화해를 말한 후 수직적 화해에 대해 말함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en-US" altLang="ko-KR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이 둘</a:t>
            </a:r>
            <a:r>
              <a:rPr lang="en-US" altLang="ko-KR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 (16</a:t>
            </a: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): </a:t>
            </a: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그리스도로 서로 화목하게 된 유대인 성도들과 이방인 성도들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한 몸으로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 (16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): “</a:t>
            </a:r>
            <a:r>
              <a:rPr lang="el-GR" altLang="ko-KR" kern="100" dirty="0"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ἐν ἑνὶ σώματι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 (in one body):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한 몸 안에서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“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한 몸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은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하나의 새 사람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과 같은 의미로서 교회를 의미함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엡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1:23; 4:12,16)</a:t>
            </a:r>
          </a:p>
        </p:txBody>
      </p:sp>
    </p:spTree>
    <p:extLst>
      <p:ext uri="{BB962C8B-B14F-4D97-AF65-F5344CB8AC3E}">
        <p14:creationId xmlns:p14="http://schemas.microsoft.com/office/powerpoint/2010/main" val="309942767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6" name="Rectangle 185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14-18</a:t>
            </a:r>
            <a:r>
              <a:rPr lang="ko-KR" altLang="en-US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 </a:t>
            </a:r>
            <a:r>
              <a:rPr lang="en-US" altLang="ko-KR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(3rd &amp; 4th </a:t>
            </a:r>
            <a:r>
              <a:rPr lang="ko-KR" altLang="en-US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문장</a:t>
            </a:r>
            <a:r>
              <a:rPr lang="en-US" altLang="ko-KR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): </a:t>
            </a:r>
            <a:r>
              <a:rPr lang="ko-KR" altLang="en-US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그 어려움에 대한 하나님의 응답</a:t>
            </a:r>
            <a:endParaRPr lang="ko-KR" altLang="en-US" sz="4500"/>
          </a:p>
        </p:txBody>
      </p:sp>
      <p:pic>
        <p:nvPicPr>
          <p:cNvPr id="175" name="Picture 174" descr="체스 게임의 체크 메이트">
            <a:extLst>
              <a:ext uri="{FF2B5EF4-FFF2-40B4-BE49-F238E27FC236}">
                <a16:creationId xmlns:a16="http://schemas.microsoft.com/office/drawing/2014/main" id="{6744C5F6-AA35-8C66-9E23-150D9452F32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527" r="29712" b="1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88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ontent Placeholder 13">
            <a:extLst>
              <a:ext uri="{FF2B5EF4-FFF2-40B4-BE49-F238E27FC236}">
                <a16:creationId xmlns:a16="http://schemas.microsoft.com/office/drawing/2014/main" id="{CBCB9321-F87F-8145-A96B-4199D7507C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3483864"/>
          </a:xfrm>
        </p:spPr>
        <p:txBody>
          <a:bodyPr>
            <a:normAutofit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하나님과의 화해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en-US" altLang="ko-KR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원수 된 것</a:t>
            </a:r>
            <a:r>
              <a:rPr lang="en-US" altLang="ko-KR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 (16</a:t>
            </a: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): 14</a:t>
            </a: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절의 원수는 수평적 차원이지만 여기서는 수직적 차원의 적대감을 의미함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이방인들과 유대인들 모두 하나님을 반역하는 죄인이었고 하나님께서 진노하셔서 심판할 수밖에 없었음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롬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1:18)</a:t>
            </a: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예수 그리스도께서 죄인들을 대신해서 죽으심으로써 하나님과 사람들 사이에 존재하던 적대감을 없애심 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646384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14-18</a:t>
            </a:r>
            <a:r>
              <a:rPr lang="ko-KR" altLang="en-US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 </a:t>
            </a:r>
            <a:r>
              <a:rPr lang="en-US" altLang="ko-KR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(3rd &amp; 4th </a:t>
            </a:r>
            <a:r>
              <a:rPr lang="ko-KR" altLang="en-US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문장</a:t>
            </a:r>
            <a:r>
              <a:rPr lang="en-US" altLang="ko-KR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): </a:t>
            </a:r>
            <a:r>
              <a:rPr lang="ko-KR" altLang="en-US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그 어려움에 대한 하나님의 응답</a:t>
            </a:r>
            <a:endParaRPr lang="ko-KR" altLang="en-US" sz="4500"/>
          </a:p>
        </p:txBody>
      </p:sp>
      <p:pic>
        <p:nvPicPr>
          <p:cNvPr id="190" name="Picture 189" descr="콘크리트 틈 사이로 자라는 식물">
            <a:extLst>
              <a:ext uri="{FF2B5EF4-FFF2-40B4-BE49-F238E27FC236}">
                <a16:creationId xmlns:a16="http://schemas.microsoft.com/office/drawing/2014/main" id="{9A651A76-E814-B5D9-F645-406A97CD44B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145" r="39411" b="-2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5" name="Content Placeholder 13">
            <a:extLst>
              <a:ext uri="{FF2B5EF4-FFF2-40B4-BE49-F238E27FC236}">
                <a16:creationId xmlns:a16="http://schemas.microsoft.com/office/drawing/2014/main" id="{CBCB9321-F87F-8145-A96B-4199D7507C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3483864"/>
          </a:xfrm>
        </p:spPr>
        <p:txBody>
          <a:bodyPr>
            <a:normAutofit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평화의 선포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그리스도께서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평화를 이루신 것에 그치지 않고 가까이 있는 유대인들과 멀리 있는 이방인들에게 그 평화를 선포하셨음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en-US" altLang="ko-KR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평화</a:t>
            </a:r>
            <a:r>
              <a:rPr lang="en-US" altLang="ko-KR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 (17</a:t>
            </a: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): “</a:t>
            </a:r>
            <a:r>
              <a:rPr lang="el-GR" altLang="ko-KR" kern="100" dirty="0">
                <a:effectLst/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εἰρήνην</a:t>
            </a:r>
            <a:r>
              <a:rPr lang="en-US" altLang="ko-KR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 (peace): </a:t>
            </a: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걱정이나 탈이 없는 상태</a:t>
            </a:r>
            <a:r>
              <a:rPr lang="en-US" altLang="ko-KR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여기서는 개인적이고 내적인 평화가 아니라 하나님과 사람들 사이에 이루어진 관계적 차원의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평화임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수직적 화해가 수평적 화해로 연결되었음</a:t>
            </a:r>
            <a:r>
              <a:rPr lang="en-US" altLang="ko-KR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6785108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6" name="Rectangle 215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14-18</a:t>
            </a:r>
            <a:r>
              <a:rPr lang="ko-KR" altLang="en-US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 </a:t>
            </a:r>
            <a:r>
              <a:rPr lang="en-US" altLang="ko-KR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(3rd &amp; 4th </a:t>
            </a:r>
            <a:r>
              <a:rPr lang="ko-KR" altLang="en-US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문장</a:t>
            </a:r>
            <a:r>
              <a:rPr lang="en-US" altLang="ko-KR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): </a:t>
            </a:r>
            <a:r>
              <a:rPr lang="ko-KR" altLang="en-US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그 어려움에 대한 하나님의 응답</a:t>
            </a:r>
            <a:endParaRPr lang="ko-KR" altLang="en-US" sz="4500"/>
          </a:p>
        </p:txBody>
      </p:sp>
      <p:pic>
        <p:nvPicPr>
          <p:cNvPr id="205" name="Picture 204" descr="투명한 배경의 돋보기">
            <a:extLst>
              <a:ext uri="{FF2B5EF4-FFF2-40B4-BE49-F238E27FC236}">
                <a16:creationId xmlns:a16="http://schemas.microsoft.com/office/drawing/2014/main" id="{C34A838F-FAD2-4891-DF19-E8652F3A84D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2891" r="17665" b="-2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18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ontent Placeholder 13">
            <a:extLst>
              <a:ext uri="{FF2B5EF4-FFF2-40B4-BE49-F238E27FC236}">
                <a16:creationId xmlns:a16="http://schemas.microsoft.com/office/drawing/2014/main" id="{CBCB9321-F87F-8145-A96B-4199D7507C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3483864"/>
          </a:xfrm>
        </p:spPr>
        <p:txBody>
          <a:bodyPr>
            <a:normAutofit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평화의 선포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그리스도께서 오셔서 평화를 선포하신 것은 승천하신 그리스도의 사역을 가리킴</a:t>
            </a:r>
            <a:r>
              <a:rPr lang="en-US" altLang="ko-KR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승천하신 그리스도는 오순절에 성령으로 오셔서 사도들을 통해 유대인들과 이방인들에게 평화의 복음을 선포하셨음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18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절을 시작하는 접속사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el-GR" altLang="ko-KR" kern="100" dirty="0"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ὅτι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</a:t>
            </a:r>
            <a:r>
              <a:rPr lang="en-US" altLang="ko-KR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(for)</a:t>
            </a: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는 이유나 근거를 나타내며 이는 그리스도께서 유대인들과 이방인들에게 평화를 선포하신 증거를 제시하는 것임 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404098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1" name="Rectangle 230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14-18</a:t>
            </a:r>
            <a:r>
              <a:rPr lang="ko-KR" altLang="en-US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 </a:t>
            </a:r>
            <a:r>
              <a:rPr lang="en-US" altLang="ko-KR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(3rd &amp; 4th </a:t>
            </a:r>
            <a:r>
              <a:rPr lang="ko-KR" altLang="en-US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문장</a:t>
            </a:r>
            <a:r>
              <a:rPr lang="en-US" altLang="ko-KR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): </a:t>
            </a:r>
            <a:r>
              <a:rPr lang="ko-KR" altLang="en-US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그 어려움에 대한 하나님의 응답</a:t>
            </a:r>
            <a:endParaRPr lang="ko-KR" altLang="en-US" sz="4500"/>
          </a:p>
        </p:txBody>
      </p:sp>
      <p:pic>
        <p:nvPicPr>
          <p:cNvPr id="220" name="Picture 219" descr="퍼즐 조각">
            <a:extLst>
              <a:ext uri="{FF2B5EF4-FFF2-40B4-BE49-F238E27FC236}">
                <a16:creationId xmlns:a16="http://schemas.microsoft.com/office/drawing/2014/main" id="{2C2574E6-36A9-351B-7BB7-298AA3AFEA8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204" r="26500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33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ontent Placeholder 13">
            <a:extLst>
              <a:ext uri="{FF2B5EF4-FFF2-40B4-BE49-F238E27FC236}">
                <a16:creationId xmlns:a16="http://schemas.microsoft.com/office/drawing/2014/main" id="{CBCB9321-F87F-8145-A96B-4199D7507C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3483864"/>
          </a:xfrm>
        </p:spPr>
        <p:txBody>
          <a:bodyPr>
            <a:normAutofit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평화의 선포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en-US" altLang="ko-KR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나아가게 되었습니다</a:t>
            </a:r>
            <a:r>
              <a:rPr lang="en-US" altLang="ko-KR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 (18</a:t>
            </a: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): “</a:t>
            </a:r>
            <a:r>
              <a:rPr lang="el-GR" altLang="ko-KR" kern="100" dirty="0">
                <a:effectLst/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προσαγωγὴν</a:t>
            </a:r>
            <a:r>
              <a:rPr lang="en-US" altLang="ko-KR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</a:t>
            </a: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</a:t>
            </a:r>
            <a:r>
              <a:rPr lang="en-US" altLang="ko-KR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(access): </a:t>
            </a: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원래 왕을 알현할 허가를 받고 왕 앞에 자유롭게 나아가는 권리를 가지게 되었다는 의미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여기서는 희생 제사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(13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와 성전의 개념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(20-22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과 함께 사용하여 제의적 의미를 가짐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하나님께서 임재하시는 성소에 접근하는 것을 의미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9364269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4" name="Rectangle 223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14-18</a:t>
            </a:r>
            <a:r>
              <a:rPr lang="ko-KR" altLang="en-US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 </a:t>
            </a:r>
            <a:r>
              <a:rPr lang="en-US" altLang="ko-KR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(3rd &amp; 4th </a:t>
            </a:r>
            <a:r>
              <a:rPr lang="ko-KR" altLang="en-US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문장</a:t>
            </a:r>
            <a:r>
              <a:rPr lang="en-US" altLang="ko-KR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): </a:t>
            </a:r>
            <a:r>
              <a:rPr lang="ko-KR" altLang="en-US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그 어려움에 대한 하나님의 응답</a:t>
            </a:r>
            <a:endParaRPr lang="ko-KR" altLang="en-US" sz="4500"/>
          </a:p>
        </p:txBody>
      </p:sp>
      <p:pic>
        <p:nvPicPr>
          <p:cNvPr id="220" name="Picture 219" descr="여러 색의 나무 막대기 조각들">
            <a:extLst>
              <a:ext uri="{FF2B5EF4-FFF2-40B4-BE49-F238E27FC236}">
                <a16:creationId xmlns:a16="http://schemas.microsoft.com/office/drawing/2014/main" id="{A6AC5124-EE59-0D8C-C697-A3AE537DF0A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474" r="36605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26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ontent Placeholder 13">
            <a:extLst>
              <a:ext uri="{FF2B5EF4-FFF2-40B4-BE49-F238E27FC236}">
                <a16:creationId xmlns:a16="http://schemas.microsoft.com/office/drawing/2014/main" id="{CBCB9321-F87F-8145-A96B-4199D7507C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3483864"/>
          </a:xfrm>
        </p:spPr>
        <p:txBody>
          <a:bodyPr>
            <a:normAutofit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평화의 선포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새 인류</a:t>
            </a:r>
            <a:r>
              <a:rPr lang="en-US" altLang="ko-KR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</a:t>
            </a: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연합과 평화</a:t>
            </a:r>
            <a:r>
              <a:rPr lang="en-US" altLang="ko-KR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소외가 아니라 화해이고 분열과 적대가 아니라 하나됨과 평화임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새 인류는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한 성령 안에서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</a:t>
            </a:r>
            <a:r>
              <a:rPr lang="el-GR" altLang="ko-KR" kern="100" dirty="0"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ἐν ἑνὶ πνεύματι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)”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서로 받아들임으로써 실제로 하나가 될 수 있음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교회</a:t>
            </a:r>
            <a:r>
              <a:rPr lang="en-US" altLang="ko-KR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연합과 평화의 공동체 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475045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A9D2268A-D939-4E78-91B6-6C7E464067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언덕과 계곡을 따라 이어진 구불구불한 도로의 일몰">
            <a:extLst>
              <a:ext uri="{FF2B5EF4-FFF2-40B4-BE49-F238E27FC236}">
                <a16:creationId xmlns:a16="http://schemas.microsoft.com/office/drawing/2014/main" id="{CF222CC7-7EEE-19EC-388C-1499FB72637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0000"/>
          </a:blip>
          <a:srcRect l="2928" r="26850"/>
          <a:stretch/>
        </p:blipFill>
        <p:spPr>
          <a:xfrm>
            <a:off x="20" y="10"/>
            <a:ext cx="12191979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853673"/>
            <a:ext cx="4023360" cy="5004794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19-22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 </a:t>
            </a: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(5th 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문장</a:t>
            </a: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): 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하나님의 응답이 미치는 사람에 대한 적용</a:t>
            </a:r>
            <a:endParaRPr lang="ko-KR" altLang="en-US" sz="5600"/>
          </a:p>
        </p:txBody>
      </p:sp>
      <p:sp>
        <p:nvSpPr>
          <p:cNvPr id="5" name="Content Placeholder 13">
            <a:extLst>
              <a:ext uri="{FF2B5EF4-FFF2-40B4-BE49-F238E27FC236}">
                <a16:creationId xmlns:a16="http://schemas.microsoft.com/office/drawing/2014/main" id="{CBCB9321-F87F-8145-A96B-4199D7507C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99083" y="853673"/>
            <a:ext cx="5715000" cy="5004794"/>
          </a:xfrm>
        </p:spPr>
        <p:txBody>
          <a:bodyPr anchor="ctr">
            <a:normAutofit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그리스도 안에 있는 이방인들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이 단락에서 그리스도 사역의 결과를 제시 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en-US" altLang="ko-KR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el-GR" altLang="ko-KR" kern="100" dirty="0">
                <a:effectLst/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ἄρα οὖν</a:t>
            </a:r>
            <a:r>
              <a:rPr lang="en-US" altLang="ko-KR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</a:t>
            </a: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</a:t>
            </a:r>
            <a:r>
              <a:rPr lang="en-US" altLang="ko-KR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(so then)</a:t>
            </a: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은 앞 단락의 결론과 논리적 결과를 제시하는 역할을 함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이제 이방인 성도들은 영광스러운 존재임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  <p:sp>
        <p:nvSpPr>
          <p:cNvPr id="20" name="sketchy content container">
            <a:extLst>
              <a:ext uri="{FF2B5EF4-FFF2-40B4-BE49-F238E27FC236}">
                <a16:creationId xmlns:a16="http://schemas.microsoft.com/office/drawing/2014/main" id="{E0C43A58-225D-452D-8185-0D89D1EED8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18921" y="493776"/>
            <a:ext cx="6229604" cy="5722227"/>
          </a:xfrm>
          <a:custGeom>
            <a:avLst/>
            <a:gdLst>
              <a:gd name="connsiteX0" fmla="*/ 0 w 6229604"/>
              <a:gd name="connsiteY0" fmla="*/ 0 h 5722227"/>
              <a:gd name="connsiteX1" fmla="*/ 629882 w 6229604"/>
              <a:gd name="connsiteY1" fmla="*/ 0 h 5722227"/>
              <a:gd name="connsiteX2" fmla="*/ 1135172 w 6229604"/>
              <a:gd name="connsiteY2" fmla="*/ 0 h 5722227"/>
              <a:gd name="connsiteX3" fmla="*/ 1951943 w 6229604"/>
              <a:gd name="connsiteY3" fmla="*/ 0 h 5722227"/>
              <a:gd name="connsiteX4" fmla="*/ 2581825 w 6229604"/>
              <a:gd name="connsiteY4" fmla="*/ 0 h 5722227"/>
              <a:gd name="connsiteX5" fmla="*/ 3211707 w 6229604"/>
              <a:gd name="connsiteY5" fmla="*/ 0 h 5722227"/>
              <a:gd name="connsiteX6" fmla="*/ 4028477 w 6229604"/>
              <a:gd name="connsiteY6" fmla="*/ 0 h 5722227"/>
              <a:gd name="connsiteX7" fmla="*/ 4596063 w 6229604"/>
              <a:gd name="connsiteY7" fmla="*/ 0 h 5722227"/>
              <a:gd name="connsiteX8" fmla="*/ 5412834 w 6229604"/>
              <a:gd name="connsiteY8" fmla="*/ 0 h 5722227"/>
              <a:gd name="connsiteX9" fmla="*/ 6229604 w 6229604"/>
              <a:gd name="connsiteY9" fmla="*/ 0 h 5722227"/>
              <a:gd name="connsiteX10" fmla="*/ 6229604 w 6229604"/>
              <a:gd name="connsiteY10" fmla="*/ 635803 h 5722227"/>
              <a:gd name="connsiteX11" fmla="*/ 6229604 w 6229604"/>
              <a:gd name="connsiteY11" fmla="*/ 1271606 h 5722227"/>
              <a:gd name="connsiteX12" fmla="*/ 6229604 w 6229604"/>
              <a:gd name="connsiteY12" fmla="*/ 1964631 h 5722227"/>
              <a:gd name="connsiteX13" fmla="*/ 6229604 w 6229604"/>
              <a:gd name="connsiteY13" fmla="*/ 2428767 h 5722227"/>
              <a:gd name="connsiteX14" fmla="*/ 6229604 w 6229604"/>
              <a:gd name="connsiteY14" fmla="*/ 3064570 h 5722227"/>
              <a:gd name="connsiteX15" fmla="*/ 6229604 w 6229604"/>
              <a:gd name="connsiteY15" fmla="*/ 3700373 h 5722227"/>
              <a:gd name="connsiteX16" fmla="*/ 6229604 w 6229604"/>
              <a:gd name="connsiteY16" fmla="*/ 4336176 h 5722227"/>
              <a:gd name="connsiteX17" fmla="*/ 6229604 w 6229604"/>
              <a:gd name="connsiteY17" fmla="*/ 5029202 h 5722227"/>
              <a:gd name="connsiteX18" fmla="*/ 6229604 w 6229604"/>
              <a:gd name="connsiteY18" fmla="*/ 5722227 h 5722227"/>
              <a:gd name="connsiteX19" fmla="*/ 5475130 w 6229604"/>
              <a:gd name="connsiteY19" fmla="*/ 5722227 h 5722227"/>
              <a:gd name="connsiteX20" fmla="*/ 4907544 w 6229604"/>
              <a:gd name="connsiteY20" fmla="*/ 5722227 h 5722227"/>
              <a:gd name="connsiteX21" fmla="*/ 4090773 w 6229604"/>
              <a:gd name="connsiteY21" fmla="*/ 5722227 h 5722227"/>
              <a:gd name="connsiteX22" fmla="*/ 3398595 w 6229604"/>
              <a:gd name="connsiteY22" fmla="*/ 5722227 h 5722227"/>
              <a:gd name="connsiteX23" fmla="*/ 2831009 w 6229604"/>
              <a:gd name="connsiteY23" fmla="*/ 5722227 h 5722227"/>
              <a:gd name="connsiteX24" fmla="*/ 2138831 w 6229604"/>
              <a:gd name="connsiteY24" fmla="*/ 5722227 h 5722227"/>
              <a:gd name="connsiteX25" fmla="*/ 1633541 w 6229604"/>
              <a:gd name="connsiteY25" fmla="*/ 5722227 h 5722227"/>
              <a:gd name="connsiteX26" fmla="*/ 1128251 w 6229604"/>
              <a:gd name="connsiteY26" fmla="*/ 5722227 h 5722227"/>
              <a:gd name="connsiteX27" fmla="*/ 0 w 6229604"/>
              <a:gd name="connsiteY27" fmla="*/ 5722227 h 5722227"/>
              <a:gd name="connsiteX28" fmla="*/ 0 w 6229604"/>
              <a:gd name="connsiteY28" fmla="*/ 5200869 h 5722227"/>
              <a:gd name="connsiteX29" fmla="*/ 0 w 6229604"/>
              <a:gd name="connsiteY29" fmla="*/ 4450621 h 5722227"/>
              <a:gd name="connsiteX30" fmla="*/ 0 w 6229604"/>
              <a:gd name="connsiteY30" fmla="*/ 3872040 h 5722227"/>
              <a:gd name="connsiteX31" fmla="*/ 0 w 6229604"/>
              <a:gd name="connsiteY31" fmla="*/ 3407904 h 5722227"/>
              <a:gd name="connsiteX32" fmla="*/ 0 w 6229604"/>
              <a:gd name="connsiteY32" fmla="*/ 2714879 h 5722227"/>
              <a:gd name="connsiteX33" fmla="*/ 0 w 6229604"/>
              <a:gd name="connsiteY33" fmla="*/ 2193520 h 5722227"/>
              <a:gd name="connsiteX34" fmla="*/ 0 w 6229604"/>
              <a:gd name="connsiteY34" fmla="*/ 1500495 h 5722227"/>
              <a:gd name="connsiteX35" fmla="*/ 0 w 6229604"/>
              <a:gd name="connsiteY35" fmla="*/ 750248 h 5722227"/>
              <a:gd name="connsiteX36" fmla="*/ 0 w 6229604"/>
              <a:gd name="connsiteY36" fmla="*/ 0 h 57222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6229604" h="5722227" extrusionOk="0">
                <a:moveTo>
                  <a:pt x="0" y="0"/>
                </a:moveTo>
                <a:cubicBezTo>
                  <a:pt x="134765" y="733"/>
                  <a:pt x="359555" y="-15387"/>
                  <a:pt x="629882" y="0"/>
                </a:cubicBezTo>
                <a:cubicBezTo>
                  <a:pt x="900209" y="15387"/>
                  <a:pt x="965450" y="15937"/>
                  <a:pt x="1135172" y="0"/>
                </a:cubicBezTo>
                <a:cubicBezTo>
                  <a:pt x="1304894" y="-15937"/>
                  <a:pt x="1787212" y="10921"/>
                  <a:pt x="1951943" y="0"/>
                </a:cubicBezTo>
                <a:cubicBezTo>
                  <a:pt x="2116674" y="-10921"/>
                  <a:pt x="2378222" y="13313"/>
                  <a:pt x="2581825" y="0"/>
                </a:cubicBezTo>
                <a:cubicBezTo>
                  <a:pt x="2785428" y="-13313"/>
                  <a:pt x="2915218" y="19972"/>
                  <a:pt x="3211707" y="0"/>
                </a:cubicBezTo>
                <a:cubicBezTo>
                  <a:pt x="3508196" y="-19972"/>
                  <a:pt x="3832828" y="-34359"/>
                  <a:pt x="4028477" y="0"/>
                </a:cubicBezTo>
                <a:cubicBezTo>
                  <a:pt x="4224126" y="34359"/>
                  <a:pt x="4361257" y="4467"/>
                  <a:pt x="4596063" y="0"/>
                </a:cubicBezTo>
                <a:cubicBezTo>
                  <a:pt x="4830869" y="-4467"/>
                  <a:pt x="5091403" y="-7365"/>
                  <a:pt x="5412834" y="0"/>
                </a:cubicBezTo>
                <a:cubicBezTo>
                  <a:pt x="5734265" y="7365"/>
                  <a:pt x="6034988" y="-26786"/>
                  <a:pt x="6229604" y="0"/>
                </a:cubicBezTo>
                <a:cubicBezTo>
                  <a:pt x="6208296" y="256153"/>
                  <a:pt x="6219810" y="335049"/>
                  <a:pt x="6229604" y="635803"/>
                </a:cubicBezTo>
                <a:cubicBezTo>
                  <a:pt x="6239398" y="936557"/>
                  <a:pt x="6230184" y="1092448"/>
                  <a:pt x="6229604" y="1271606"/>
                </a:cubicBezTo>
                <a:cubicBezTo>
                  <a:pt x="6229024" y="1450764"/>
                  <a:pt x="6217841" y="1797531"/>
                  <a:pt x="6229604" y="1964631"/>
                </a:cubicBezTo>
                <a:cubicBezTo>
                  <a:pt x="6241367" y="2131731"/>
                  <a:pt x="6220367" y="2235822"/>
                  <a:pt x="6229604" y="2428767"/>
                </a:cubicBezTo>
                <a:cubicBezTo>
                  <a:pt x="6238841" y="2621712"/>
                  <a:pt x="6220929" y="2925917"/>
                  <a:pt x="6229604" y="3064570"/>
                </a:cubicBezTo>
                <a:cubicBezTo>
                  <a:pt x="6238279" y="3203223"/>
                  <a:pt x="6256755" y="3501958"/>
                  <a:pt x="6229604" y="3700373"/>
                </a:cubicBezTo>
                <a:cubicBezTo>
                  <a:pt x="6202453" y="3898788"/>
                  <a:pt x="6201714" y="4046823"/>
                  <a:pt x="6229604" y="4336176"/>
                </a:cubicBezTo>
                <a:cubicBezTo>
                  <a:pt x="6257494" y="4625529"/>
                  <a:pt x="6258821" y="4774033"/>
                  <a:pt x="6229604" y="5029202"/>
                </a:cubicBezTo>
                <a:cubicBezTo>
                  <a:pt x="6200387" y="5284371"/>
                  <a:pt x="6233334" y="5383875"/>
                  <a:pt x="6229604" y="5722227"/>
                </a:cubicBezTo>
                <a:cubicBezTo>
                  <a:pt x="6016393" y="5707881"/>
                  <a:pt x="5684528" y="5751176"/>
                  <a:pt x="5475130" y="5722227"/>
                </a:cubicBezTo>
                <a:cubicBezTo>
                  <a:pt x="5265732" y="5693278"/>
                  <a:pt x="5082862" y="5732690"/>
                  <a:pt x="4907544" y="5722227"/>
                </a:cubicBezTo>
                <a:cubicBezTo>
                  <a:pt x="4732226" y="5711764"/>
                  <a:pt x="4474837" y="5716289"/>
                  <a:pt x="4090773" y="5722227"/>
                </a:cubicBezTo>
                <a:cubicBezTo>
                  <a:pt x="3706709" y="5728165"/>
                  <a:pt x="3645902" y="5723973"/>
                  <a:pt x="3398595" y="5722227"/>
                </a:cubicBezTo>
                <a:cubicBezTo>
                  <a:pt x="3151288" y="5720481"/>
                  <a:pt x="3001606" y="5732695"/>
                  <a:pt x="2831009" y="5722227"/>
                </a:cubicBezTo>
                <a:cubicBezTo>
                  <a:pt x="2660412" y="5711759"/>
                  <a:pt x="2424161" y="5689878"/>
                  <a:pt x="2138831" y="5722227"/>
                </a:cubicBezTo>
                <a:cubicBezTo>
                  <a:pt x="1853501" y="5754576"/>
                  <a:pt x="1788223" y="5720540"/>
                  <a:pt x="1633541" y="5722227"/>
                </a:cubicBezTo>
                <a:cubicBezTo>
                  <a:pt x="1478859" y="5723915"/>
                  <a:pt x="1324151" y="5739059"/>
                  <a:pt x="1128251" y="5722227"/>
                </a:cubicBezTo>
                <a:cubicBezTo>
                  <a:pt x="932351" y="5705396"/>
                  <a:pt x="522340" y="5691488"/>
                  <a:pt x="0" y="5722227"/>
                </a:cubicBezTo>
                <a:cubicBezTo>
                  <a:pt x="-8445" y="5596771"/>
                  <a:pt x="-11215" y="5344833"/>
                  <a:pt x="0" y="5200869"/>
                </a:cubicBezTo>
                <a:cubicBezTo>
                  <a:pt x="11215" y="5056905"/>
                  <a:pt x="20310" y="4693766"/>
                  <a:pt x="0" y="4450621"/>
                </a:cubicBezTo>
                <a:cubicBezTo>
                  <a:pt x="-20310" y="4207476"/>
                  <a:pt x="817" y="4075053"/>
                  <a:pt x="0" y="3872040"/>
                </a:cubicBezTo>
                <a:cubicBezTo>
                  <a:pt x="-817" y="3669027"/>
                  <a:pt x="-21729" y="3595882"/>
                  <a:pt x="0" y="3407904"/>
                </a:cubicBezTo>
                <a:cubicBezTo>
                  <a:pt x="21729" y="3219926"/>
                  <a:pt x="-30605" y="3052469"/>
                  <a:pt x="0" y="2714879"/>
                </a:cubicBezTo>
                <a:cubicBezTo>
                  <a:pt x="30605" y="2377289"/>
                  <a:pt x="-16081" y="2430808"/>
                  <a:pt x="0" y="2193520"/>
                </a:cubicBezTo>
                <a:cubicBezTo>
                  <a:pt x="16081" y="1956232"/>
                  <a:pt x="18120" y="1817979"/>
                  <a:pt x="0" y="1500495"/>
                </a:cubicBezTo>
                <a:cubicBezTo>
                  <a:pt x="-18120" y="1183011"/>
                  <a:pt x="23969" y="972269"/>
                  <a:pt x="0" y="750248"/>
                </a:cubicBezTo>
                <a:cubicBezTo>
                  <a:pt x="-23969" y="528227"/>
                  <a:pt x="-3769" y="358360"/>
                  <a:pt x="0" y="0"/>
                </a:cubicBezTo>
                <a:close/>
              </a:path>
            </a:pathLst>
          </a:custGeom>
          <a:noFill/>
          <a:ln w="25400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432114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9" name="Rectangle 238">
            <a:extLst>
              <a:ext uri="{FF2B5EF4-FFF2-40B4-BE49-F238E27FC236}">
                <a16:creationId xmlns:a16="http://schemas.microsoft.com/office/drawing/2014/main" id="{A9D2268A-D939-4E78-91B6-6C7E464067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8" name="Picture 227" descr="비버리힐 시청">
            <a:extLst>
              <a:ext uri="{FF2B5EF4-FFF2-40B4-BE49-F238E27FC236}">
                <a16:creationId xmlns:a16="http://schemas.microsoft.com/office/drawing/2014/main" id="{ECE356BD-FA5D-20A3-92A4-E0828FE191C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0000"/>
          </a:blip>
          <a:srcRect t="7865" b="7865"/>
          <a:stretch/>
        </p:blipFill>
        <p:spPr>
          <a:xfrm>
            <a:off x="20" y="10"/>
            <a:ext cx="12191979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853673"/>
            <a:ext cx="4023360" cy="5004794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19-22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 </a:t>
            </a: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(5th 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문장</a:t>
            </a: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): 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하나님의 응답이 미치는 사람에 대한 적용</a:t>
            </a:r>
            <a:endParaRPr lang="ko-KR" altLang="en-US" sz="5600"/>
          </a:p>
        </p:txBody>
      </p:sp>
      <p:sp>
        <p:nvSpPr>
          <p:cNvPr id="5" name="Content Placeholder 13">
            <a:extLst>
              <a:ext uri="{FF2B5EF4-FFF2-40B4-BE49-F238E27FC236}">
                <a16:creationId xmlns:a16="http://schemas.microsoft.com/office/drawing/2014/main" id="{CBCB9321-F87F-8145-A96B-4199D7507C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99083" y="853673"/>
            <a:ext cx="5715000" cy="5004794"/>
          </a:xfrm>
        </p:spPr>
        <p:txBody>
          <a:bodyPr anchor="ctr">
            <a:normAutofit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그리스도 안에 있는 이방인들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더 이상 외국 사람이나 나그네가 아니라 성도들과 함께 시민이며 하나님의 가족임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하나님께서 거하시는 영적 성전임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성도들과 함께 시민이며 하나님의 가족이고 하나님의 성전이라는 표현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그리스도 안에서 에베소 교회 이방인 성도들이 누리는 새로운 신분과 특권임  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  <p:sp>
        <p:nvSpPr>
          <p:cNvPr id="241" name="sketchy content container">
            <a:extLst>
              <a:ext uri="{FF2B5EF4-FFF2-40B4-BE49-F238E27FC236}">
                <a16:creationId xmlns:a16="http://schemas.microsoft.com/office/drawing/2014/main" id="{E0C43A58-225D-452D-8185-0D89D1EED8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18921" y="493776"/>
            <a:ext cx="6229604" cy="5722227"/>
          </a:xfrm>
          <a:custGeom>
            <a:avLst/>
            <a:gdLst>
              <a:gd name="connsiteX0" fmla="*/ 0 w 6229604"/>
              <a:gd name="connsiteY0" fmla="*/ 0 h 5722227"/>
              <a:gd name="connsiteX1" fmla="*/ 629882 w 6229604"/>
              <a:gd name="connsiteY1" fmla="*/ 0 h 5722227"/>
              <a:gd name="connsiteX2" fmla="*/ 1135172 w 6229604"/>
              <a:gd name="connsiteY2" fmla="*/ 0 h 5722227"/>
              <a:gd name="connsiteX3" fmla="*/ 1951943 w 6229604"/>
              <a:gd name="connsiteY3" fmla="*/ 0 h 5722227"/>
              <a:gd name="connsiteX4" fmla="*/ 2581825 w 6229604"/>
              <a:gd name="connsiteY4" fmla="*/ 0 h 5722227"/>
              <a:gd name="connsiteX5" fmla="*/ 3211707 w 6229604"/>
              <a:gd name="connsiteY5" fmla="*/ 0 h 5722227"/>
              <a:gd name="connsiteX6" fmla="*/ 4028477 w 6229604"/>
              <a:gd name="connsiteY6" fmla="*/ 0 h 5722227"/>
              <a:gd name="connsiteX7" fmla="*/ 4596063 w 6229604"/>
              <a:gd name="connsiteY7" fmla="*/ 0 h 5722227"/>
              <a:gd name="connsiteX8" fmla="*/ 5412834 w 6229604"/>
              <a:gd name="connsiteY8" fmla="*/ 0 h 5722227"/>
              <a:gd name="connsiteX9" fmla="*/ 6229604 w 6229604"/>
              <a:gd name="connsiteY9" fmla="*/ 0 h 5722227"/>
              <a:gd name="connsiteX10" fmla="*/ 6229604 w 6229604"/>
              <a:gd name="connsiteY10" fmla="*/ 635803 h 5722227"/>
              <a:gd name="connsiteX11" fmla="*/ 6229604 w 6229604"/>
              <a:gd name="connsiteY11" fmla="*/ 1271606 h 5722227"/>
              <a:gd name="connsiteX12" fmla="*/ 6229604 w 6229604"/>
              <a:gd name="connsiteY12" fmla="*/ 1964631 h 5722227"/>
              <a:gd name="connsiteX13" fmla="*/ 6229604 w 6229604"/>
              <a:gd name="connsiteY13" fmla="*/ 2428767 h 5722227"/>
              <a:gd name="connsiteX14" fmla="*/ 6229604 w 6229604"/>
              <a:gd name="connsiteY14" fmla="*/ 3064570 h 5722227"/>
              <a:gd name="connsiteX15" fmla="*/ 6229604 w 6229604"/>
              <a:gd name="connsiteY15" fmla="*/ 3700373 h 5722227"/>
              <a:gd name="connsiteX16" fmla="*/ 6229604 w 6229604"/>
              <a:gd name="connsiteY16" fmla="*/ 4336176 h 5722227"/>
              <a:gd name="connsiteX17" fmla="*/ 6229604 w 6229604"/>
              <a:gd name="connsiteY17" fmla="*/ 5029202 h 5722227"/>
              <a:gd name="connsiteX18" fmla="*/ 6229604 w 6229604"/>
              <a:gd name="connsiteY18" fmla="*/ 5722227 h 5722227"/>
              <a:gd name="connsiteX19" fmla="*/ 5475130 w 6229604"/>
              <a:gd name="connsiteY19" fmla="*/ 5722227 h 5722227"/>
              <a:gd name="connsiteX20" fmla="*/ 4907544 w 6229604"/>
              <a:gd name="connsiteY20" fmla="*/ 5722227 h 5722227"/>
              <a:gd name="connsiteX21" fmla="*/ 4090773 w 6229604"/>
              <a:gd name="connsiteY21" fmla="*/ 5722227 h 5722227"/>
              <a:gd name="connsiteX22" fmla="*/ 3398595 w 6229604"/>
              <a:gd name="connsiteY22" fmla="*/ 5722227 h 5722227"/>
              <a:gd name="connsiteX23" fmla="*/ 2831009 w 6229604"/>
              <a:gd name="connsiteY23" fmla="*/ 5722227 h 5722227"/>
              <a:gd name="connsiteX24" fmla="*/ 2138831 w 6229604"/>
              <a:gd name="connsiteY24" fmla="*/ 5722227 h 5722227"/>
              <a:gd name="connsiteX25" fmla="*/ 1633541 w 6229604"/>
              <a:gd name="connsiteY25" fmla="*/ 5722227 h 5722227"/>
              <a:gd name="connsiteX26" fmla="*/ 1128251 w 6229604"/>
              <a:gd name="connsiteY26" fmla="*/ 5722227 h 5722227"/>
              <a:gd name="connsiteX27" fmla="*/ 0 w 6229604"/>
              <a:gd name="connsiteY27" fmla="*/ 5722227 h 5722227"/>
              <a:gd name="connsiteX28" fmla="*/ 0 w 6229604"/>
              <a:gd name="connsiteY28" fmla="*/ 5200869 h 5722227"/>
              <a:gd name="connsiteX29" fmla="*/ 0 w 6229604"/>
              <a:gd name="connsiteY29" fmla="*/ 4450621 h 5722227"/>
              <a:gd name="connsiteX30" fmla="*/ 0 w 6229604"/>
              <a:gd name="connsiteY30" fmla="*/ 3872040 h 5722227"/>
              <a:gd name="connsiteX31" fmla="*/ 0 w 6229604"/>
              <a:gd name="connsiteY31" fmla="*/ 3407904 h 5722227"/>
              <a:gd name="connsiteX32" fmla="*/ 0 w 6229604"/>
              <a:gd name="connsiteY32" fmla="*/ 2714879 h 5722227"/>
              <a:gd name="connsiteX33" fmla="*/ 0 w 6229604"/>
              <a:gd name="connsiteY33" fmla="*/ 2193520 h 5722227"/>
              <a:gd name="connsiteX34" fmla="*/ 0 w 6229604"/>
              <a:gd name="connsiteY34" fmla="*/ 1500495 h 5722227"/>
              <a:gd name="connsiteX35" fmla="*/ 0 w 6229604"/>
              <a:gd name="connsiteY35" fmla="*/ 750248 h 5722227"/>
              <a:gd name="connsiteX36" fmla="*/ 0 w 6229604"/>
              <a:gd name="connsiteY36" fmla="*/ 0 h 57222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6229604" h="5722227" extrusionOk="0">
                <a:moveTo>
                  <a:pt x="0" y="0"/>
                </a:moveTo>
                <a:cubicBezTo>
                  <a:pt x="134765" y="733"/>
                  <a:pt x="359555" y="-15387"/>
                  <a:pt x="629882" y="0"/>
                </a:cubicBezTo>
                <a:cubicBezTo>
                  <a:pt x="900209" y="15387"/>
                  <a:pt x="965450" y="15937"/>
                  <a:pt x="1135172" y="0"/>
                </a:cubicBezTo>
                <a:cubicBezTo>
                  <a:pt x="1304894" y="-15937"/>
                  <a:pt x="1787212" y="10921"/>
                  <a:pt x="1951943" y="0"/>
                </a:cubicBezTo>
                <a:cubicBezTo>
                  <a:pt x="2116674" y="-10921"/>
                  <a:pt x="2378222" y="13313"/>
                  <a:pt x="2581825" y="0"/>
                </a:cubicBezTo>
                <a:cubicBezTo>
                  <a:pt x="2785428" y="-13313"/>
                  <a:pt x="2915218" y="19972"/>
                  <a:pt x="3211707" y="0"/>
                </a:cubicBezTo>
                <a:cubicBezTo>
                  <a:pt x="3508196" y="-19972"/>
                  <a:pt x="3832828" y="-34359"/>
                  <a:pt x="4028477" y="0"/>
                </a:cubicBezTo>
                <a:cubicBezTo>
                  <a:pt x="4224126" y="34359"/>
                  <a:pt x="4361257" y="4467"/>
                  <a:pt x="4596063" y="0"/>
                </a:cubicBezTo>
                <a:cubicBezTo>
                  <a:pt x="4830869" y="-4467"/>
                  <a:pt x="5091403" y="-7365"/>
                  <a:pt x="5412834" y="0"/>
                </a:cubicBezTo>
                <a:cubicBezTo>
                  <a:pt x="5734265" y="7365"/>
                  <a:pt x="6034988" y="-26786"/>
                  <a:pt x="6229604" y="0"/>
                </a:cubicBezTo>
                <a:cubicBezTo>
                  <a:pt x="6208296" y="256153"/>
                  <a:pt x="6219810" y="335049"/>
                  <a:pt x="6229604" y="635803"/>
                </a:cubicBezTo>
                <a:cubicBezTo>
                  <a:pt x="6239398" y="936557"/>
                  <a:pt x="6230184" y="1092448"/>
                  <a:pt x="6229604" y="1271606"/>
                </a:cubicBezTo>
                <a:cubicBezTo>
                  <a:pt x="6229024" y="1450764"/>
                  <a:pt x="6217841" y="1797531"/>
                  <a:pt x="6229604" y="1964631"/>
                </a:cubicBezTo>
                <a:cubicBezTo>
                  <a:pt x="6241367" y="2131731"/>
                  <a:pt x="6220367" y="2235822"/>
                  <a:pt x="6229604" y="2428767"/>
                </a:cubicBezTo>
                <a:cubicBezTo>
                  <a:pt x="6238841" y="2621712"/>
                  <a:pt x="6220929" y="2925917"/>
                  <a:pt x="6229604" y="3064570"/>
                </a:cubicBezTo>
                <a:cubicBezTo>
                  <a:pt x="6238279" y="3203223"/>
                  <a:pt x="6256755" y="3501958"/>
                  <a:pt x="6229604" y="3700373"/>
                </a:cubicBezTo>
                <a:cubicBezTo>
                  <a:pt x="6202453" y="3898788"/>
                  <a:pt x="6201714" y="4046823"/>
                  <a:pt x="6229604" y="4336176"/>
                </a:cubicBezTo>
                <a:cubicBezTo>
                  <a:pt x="6257494" y="4625529"/>
                  <a:pt x="6258821" y="4774033"/>
                  <a:pt x="6229604" y="5029202"/>
                </a:cubicBezTo>
                <a:cubicBezTo>
                  <a:pt x="6200387" y="5284371"/>
                  <a:pt x="6233334" y="5383875"/>
                  <a:pt x="6229604" y="5722227"/>
                </a:cubicBezTo>
                <a:cubicBezTo>
                  <a:pt x="6016393" y="5707881"/>
                  <a:pt x="5684528" y="5751176"/>
                  <a:pt x="5475130" y="5722227"/>
                </a:cubicBezTo>
                <a:cubicBezTo>
                  <a:pt x="5265732" y="5693278"/>
                  <a:pt x="5082862" y="5732690"/>
                  <a:pt x="4907544" y="5722227"/>
                </a:cubicBezTo>
                <a:cubicBezTo>
                  <a:pt x="4732226" y="5711764"/>
                  <a:pt x="4474837" y="5716289"/>
                  <a:pt x="4090773" y="5722227"/>
                </a:cubicBezTo>
                <a:cubicBezTo>
                  <a:pt x="3706709" y="5728165"/>
                  <a:pt x="3645902" y="5723973"/>
                  <a:pt x="3398595" y="5722227"/>
                </a:cubicBezTo>
                <a:cubicBezTo>
                  <a:pt x="3151288" y="5720481"/>
                  <a:pt x="3001606" y="5732695"/>
                  <a:pt x="2831009" y="5722227"/>
                </a:cubicBezTo>
                <a:cubicBezTo>
                  <a:pt x="2660412" y="5711759"/>
                  <a:pt x="2424161" y="5689878"/>
                  <a:pt x="2138831" y="5722227"/>
                </a:cubicBezTo>
                <a:cubicBezTo>
                  <a:pt x="1853501" y="5754576"/>
                  <a:pt x="1788223" y="5720540"/>
                  <a:pt x="1633541" y="5722227"/>
                </a:cubicBezTo>
                <a:cubicBezTo>
                  <a:pt x="1478859" y="5723915"/>
                  <a:pt x="1324151" y="5739059"/>
                  <a:pt x="1128251" y="5722227"/>
                </a:cubicBezTo>
                <a:cubicBezTo>
                  <a:pt x="932351" y="5705396"/>
                  <a:pt x="522340" y="5691488"/>
                  <a:pt x="0" y="5722227"/>
                </a:cubicBezTo>
                <a:cubicBezTo>
                  <a:pt x="-8445" y="5596771"/>
                  <a:pt x="-11215" y="5344833"/>
                  <a:pt x="0" y="5200869"/>
                </a:cubicBezTo>
                <a:cubicBezTo>
                  <a:pt x="11215" y="5056905"/>
                  <a:pt x="20310" y="4693766"/>
                  <a:pt x="0" y="4450621"/>
                </a:cubicBezTo>
                <a:cubicBezTo>
                  <a:pt x="-20310" y="4207476"/>
                  <a:pt x="817" y="4075053"/>
                  <a:pt x="0" y="3872040"/>
                </a:cubicBezTo>
                <a:cubicBezTo>
                  <a:pt x="-817" y="3669027"/>
                  <a:pt x="-21729" y="3595882"/>
                  <a:pt x="0" y="3407904"/>
                </a:cubicBezTo>
                <a:cubicBezTo>
                  <a:pt x="21729" y="3219926"/>
                  <a:pt x="-30605" y="3052469"/>
                  <a:pt x="0" y="2714879"/>
                </a:cubicBezTo>
                <a:cubicBezTo>
                  <a:pt x="30605" y="2377289"/>
                  <a:pt x="-16081" y="2430808"/>
                  <a:pt x="0" y="2193520"/>
                </a:cubicBezTo>
                <a:cubicBezTo>
                  <a:pt x="16081" y="1956232"/>
                  <a:pt x="18120" y="1817979"/>
                  <a:pt x="0" y="1500495"/>
                </a:cubicBezTo>
                <a:cubicBezTo>
                  <a:pt x="-18120" y="1183011"/>
                  <a:pt x="23969" y="972269"/>
                  <a:pt x="0" y="750248"/>
                </a:cubicBezTo>
                <a:cubicBezTo>
                  <a:pt x="-23969" y="528227"/>
                  <a:pt x="-3769" y="358360"/>
                  <a:pt x="0" y="0"/>
                </a:cubicBezTo>
                <a:close/>
              </a:path>
            </a:pathLst>
          </a:custGeom>
          <a:noFill/>
          <a:ln w="25400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936729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5" name="Rectangle 264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19-22</a:t>
            </a:r>
            <a:r>
              <a:rPr lang="ko-KR" altLang="en-US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 </a:t>
            </a:r>
            <a:r>
              <a:rPr lang="en-US" altLang="ko-KR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(5th </a:t>
            </a:r>
            <a:r>
              <a:rPr lang="ko-KR" altLang="en-US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문장</a:t>
            </a:r>
            <a:r>
              <a:rPr lang="en-US" altLang="ko-KR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): </a:t>
            </a:r>
            <a:r>
              <a:rPr lang="ko-KR" altLang="en-US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하나님의 응답이 미치는 사람에 대한 적용</a:t>
            </a:r>
            <a:endParaRPr lang="ko-KR" altLang="en-US" sz="4500"/>
          </a:p>
        </p:txBody>
      </p:sp>
      <p:pic>
        <p:nvPicPr>
          <p:cNvPr id="259" name="Picture 258" descr="계단을 걷는 사람">
            <a:extLst>
              <a:ext uri="{FF2B5EF4-FFF2-40B4-BE49-F238E27FC236}">
                <a16:creationId xmlns:a16="http://schemas.microsoft.com/office/drawing/2014/main" id="{0096638F-981A-91A4-3528-77AB4746D36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9986" r="20570" b="-2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67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ontent Placeholder 13">
            <a:extLst>
              <a:ext uri="{FF2B5EF4-FFF2-40B4-BE49-F238E27FC236}">
                <a16:creationId xmlns:a16="http://schemas.microsoft.com/office/drawing/2014/main" id="{CBCB9321-F87F-8145-A96B-4199D7507C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3483864"/>
          </a:xfrm>
        </p:spPr>
        <p:txBody>
          <a:bodyPr>
            <a:noAutofit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성도들과 함께 시민이며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외국 사람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 (19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): “</a:t>
            </a:r>
            <a:r>
              <a:rPr lang="el-GR" altLang="ko-KR" kern="100" dirty="0"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ξένοι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 (strangers):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자기 고향이나 나라가 아닌 곳에서 잠시 체류하는 사람 도는 거쳐 지나가는 사람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나그네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 (19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): “</a:t>
            </a:r>
            <a:r>
              <a:rPr lang="el-GR" altLang="ko-KR" kern="100" dirty="0"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πάροικοι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 (aliens):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법적으로 거주 허가를 받고 외국에서 생활하는 사람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거주 외국인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예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영주권자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이들도 어느 정도 법적인 보호를 받지만 합법적인 시민과 같은 지위와 권리를 누리지 못함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외국 사람과 나그네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에베소 교회 이방인 성도들이 과거 이스라엘에서 분리되어 영적 특권과 복을 누리지 못했음을 의미함   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5355100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4" name="Rectangle 283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19-22</a:t>
            </a:r>
            <a:r>
              <a:rPr lang="ko-KR" altLang="en-US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 </a:t>
            </a:r>
            <a:r>
              <a:rPr lang="en-US" altLang="ko-KR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(5th </a:t>
            </a:r>
            <a:r>
              <a:rPr lang="ko-KR" altLang="en-US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문장</a:t>
            </a:r>
            <a:r>
              <a:rPr lang="en-US" altLang="ko-KR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): </a:t>
            </a:r>
            <a:r>
              <a:rPr lang="ko-KR" altLang="en-US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하나님의 응답이 미치는 사람에 대한 적용</a:t>
            </a:r>
            <a:endParaRPr lang="ko-KR" altLang="en-US" sz="4500"/>
          </a:p>
        </p:txBody>
      </p:sp>
      <p:pic>
        <p:nvPicPr>
          <p:cNvPr id="278" name="Picture 277" descr="서로의 손목을 잡고 서로 연결되어 원을 이루는 손">
            <a:extLst>
              <a:ext uri="{FF2B5EF4-FFF2-40B4-BE49-F238E27FC236}">
                <a16:creationId xmlns:a16="http://schemas.microsoft.com/office/drawing/2014/main" id="{05959652-0E5F-2AE8-AAEC-49551D7343A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279" r="30277" b="-2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86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ontent Placeholder 13">
            <a:extLst>
              <a:ext uri="{FF2B5EF4-FFF2-40B4-BE49-F238E27FC236}">
                <a16:creationId xmlns:a16="http://schemas.microsoft.com/office/drawing/2014/main" id="{CBCB9321-F87F-8145-A96B-4199D7507C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5" y="2474802"/>
            <a:ext cx="7245783" cy="3483864"/>
          </a:xfrm>
        </p:spPr>
        <p:txBody>
          <a:bodyPr>
            <a:noAutofit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성도들과 함께 시민이며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시민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 (19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): “</a:t>
            </a:r>
            <a:r>
              <a:rPr lang="el-GR" altLang="ko-KR" kern="100" dirty="0"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συμπολῖται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 (fellow citizens):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신약 성경에서는 여기에서만 나오는 단어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연합과 평화를 강조하는 뉘앙스를 가짐 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성도들과 함께 시민이며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 (19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): “</a:t>
            </a:r>
            <a:r>
              <a:rPr lang="el-GR" altLang="ko-KR" kern="100" dirty="0"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συμπολῖται τῶν ἁγίων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 (fellow citizens of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the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saints):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성도는 유대인이고 이방인들이 이스라엘에 편입됨으로써 구원을 얻음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(Barth)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성도들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 (19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유대인 그리스도인들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행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9:13, 32, 41; 26:10;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롬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15:25-26, 31;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고전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16:1;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고후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8:4; 9:1, 12):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유대인 그리스도인들을 포함한 모든 그리스도인들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엡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1:15, 18; 3:8, 18; 4:12; 6:18):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이방인 그리스도인들을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성도들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이라고 부르기도 함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엡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1:1; 5:3)</a:t>
            </a:r>
          </a:p>
        </p:txBody>
      </p:sp>
    </p:spTree>
    <p:extLst>
      <p:ext uri="{BB962C8B-B14F-4D97-AF65-F5344CB8AC3E}">
        <p14:creationId xmlns:p14="http://schemas.microsoft.com/office/powerpoint/2010/main" val="3252743006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19-22</a:t>
            </a:r>
            <a:r>
              <a:rPr lang="ko-KR" altLang="en-US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 </a:t>
            </a:r>
            <a:r>
              <a:rPr lang="en-US" altLang="ko-KR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(5th </a:t>
            </a:r>
            <a:r>
              <a:rPr lang="ko-KR" altLang="en-US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문장</a:t>
            </a:r>
            <a:r>
              <a:rPr lang="en-US" altLang="ko-KR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): </a:t>
            </a:r>
            <a:r>
              <a:rPr lang="ko-KR" altLang="en-US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하나님의 응답이 미치는 사람에 대한 적용</a:t>
            </a:r>
            <a:endParaRPr lang="ko-KR" altLang="en-US" sz="4500"/>
          </a:p>
        </p:txBody>
      </p:sp>
      <p:pic>
        <p:nvPicPr>
          <p:cNvPr id="7" name="Picture 6" descr="뒷문의 고무 장화">
            <a:extLst>
              <a:ext uri="{FF2B5EF4-FFF2-40B4-BE49-F238E27FC236}">
                <a16:creationId xmlns:a16="http://schemas.microsoft.com/office/drawing/2014/main" id="{C2BF9194-1FBC-C35D-636E-42889E0820A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347" r="49209" b="-2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3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ontent Placeholder 13">
            <a:extLst>
              <a:ext uri="{FF2B5EF4-FFF2-40B4-BE49-F238E27FC236}">
                <a16:creationId xmlns:a16="http://schemas.microsoft.com/office/drawing/2014/main" id="{CBCB9321-F87F-8145-A96B-4199D7507C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3483864"/>
          </a:xfrm>
        </p:spPr>
        <p:txBody>
          <a:bodyPr>
            <a:normAutofit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하나님의 가족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가족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 (19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): “</a:t>
            </a:r>
            <a:r>
              <a:rPr lang="el-GR" altLang="ko-KR" kern="100" dirty="0"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οἰκεῖοι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 (of the household):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특정한 집안에 속한 구성원들을 가리키는 말 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하나님의 가족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 (19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): “</a:t>
            </a:r>
            <a:r>
              <a:rPr lang="el-GR" altLang="ko-KR" kern="100" dirty="0"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οἰκεῖοι τοῦ θεοῦ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 (of the household of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God):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과거 나그네였던 이방인 성도들이 이제 하나님의 집안에 속한 합법적인 가족의 일원이 되었음을 의미함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4583064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9" name="Rectangle 298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19-22</a:t>
            </a:r>
            <a:r>
              <a:rPr lang="ko-KR" altLang="en-US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 </a:t>
            </a:r>
            <a:r>
              <a:rPr lang="en-US" altLang="ko-KR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(5th </a:t>
            </a:r>
            <a:r>
              <a:rPr lang="ko-KR" altLang="en-US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문장</a:t>
            </a:r>
            <a:r>
              <a:rPr lang="en-US" altLang="ko-KR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): </a:t>
            </a:r>
            <a:r>
              <a:rPr lang="ko-KR" altLang="en-US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하나님의 응답이 미치는 사람에 대한 적용</a:t>
            </a:r>
            <a:endParaRPr lang="ko-KR" altLang="en-US" sz="4500"/>
          </a:p>
        </p:txBody>
      </p:sp>
      <p:pic>
        <p:nvPicPr>
          <p:cNvPr id="288" name="Picture 287" descr="풀로 덮인 들판을 따라 난 구불구불한 길">
            <a:extLst>
              <a:ext uri="{FF2B5EF4-FFF2-40B4-BE49-F238E27FC236}">
                <a16:creationId xmlns:a16="http://schemas.microsoft.com/office/drawing/2014/main" id="{3F460B7A-8DA1-9879-862C-270E4C51AD4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7272" r="23283" b="-2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01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ontent Placeholder 13">
            <a:extLst>
              <a:ext uri="{FF2B5EF4-FFF2-40B4-BE49-F238E27FC236}">
                <a16:creationId xmlns:a16="http://schemas.microsoft.com/office/drawing/2014/main" id="{CBCB9321-F87F-8145-A96B-4199D7507C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7323056" cy="3483864"/>
          </a:xfrm>
        </p:spPr>
        <p:txBody>
          <a:bodyPr>
            <a:normAutofit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하나님의 가족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sz="26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과거</a:t>
            </a:r>
            <a:r>
              <a:rPr lang="en-US" altLang="ko-KR" sz="26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26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하나님이 없었고 </a:t>
            </a:r>
            <a:r>
              <a:rPr lang="en-US" altLang="ko-KR" sz="26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(2:12) / </a:t>
            </a:r>
            <a:r>
              <a:rPr lang="ko-KR" altLang="en-US" sz="26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하나님의 생명에서 떠나 있었고 </a:t>
            </a:r>
            <a:r>
              <a:rPr lang="en-US" altLang="ko-KR" sz="26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(4:18) / </a:t>
            </a:r>
            <a:r>
              <a:rPr lang="ko-KR" altLang="en-US" sz="26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공중의 권세 잡은 악한 영을 따르던 불순종의 자식들이었음 </a:t>
            </a:r>
            <a:r>
              <a:rPr lang="en-US" altLang="ko-KR" sz="26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(2:2)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sz="26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현재</a:t>
            </a:r>
            <a:r>
              <a:rPr lang="en-US" altLang="ko-KR" sz="26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26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하나님의 가족에 속한 사람들이고 </a:t>
            </a:r>
            <a:r>
              <a:rPr lang="en-US" altLang="ko-KR" sz="26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/ </a:t>
            </a:r>
            <a:r>
              <a:rPr lang="ko-KR" altLang="en-US" sz="26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하나님의 사랑을 입은 자녀들임 </a:t>
            </a:r>
            <a:r>
              <a:rPr lang="en-US" altLang="ko-KR" sz="26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(5:1)</a:t>
            </a:r>
          </a:p>
        </p:txBody>
      </p:sp>
    </p:spTree>
    <p:extLst>
      <p:ext uri="{BB962C8B-B14F-4D97-AF65-F5344CB8AC3E}">
        <p14:creationId xmlns:p14="http://schemas.microsoft.com/office/powerpoint/2010/main" val="3193647083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1" name="Rectangle 320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19-22</a:t>
            </a:r>
            <a:r>
              <a:rPr lang="ko-KR" altLang="en-US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 </a:t>
            </a:r>
            <a:r>
              <a:rPr lang="en-US" altLang="ko-KR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(5th </a:t>
            </a:r>
            <a:r>
              <a:rPr lang="ko-KR" altLang="en-US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문장</a:t>
            </a:r>
            <a:r>
              <a:rPr lang="en-US" altLang="ko-KR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): </a:t>
            </a:r>
            <a:r>
              <a:rPr lang="ko-KR" altLang="en-US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하나님의 응답이 미치는 사람에 대한 적용</a:t>
            </a:r>
            <a:endParaRPr lang="ko-KR" altLang="en-US" sz="4500"/>
          </a:p>
        </p:txBody>
      </p:sp>
      <p:pic>
        <p:nvPicPr>
          <p:cNvPr id="303" name="Picture 302" descr="브라질 풍경">
            <a:extLst>
              <a:ext uri="{FF2B5EF4-FFF2-40B4-BE49-F238E27FC236}">
                <a16:creationId xmlns:a16="http://schemas.microsoft.com/office/drawing/2014/main" id="{7E3F61B9-CA8B-5516-0B48-AA1E8B15F3C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9935" r="21848" b="1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23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ontent Placeholder 13">
            <a:extLst>
              <a:ext uri="{FF2B5EF4-FFF2-40B4-BE49-F238E27FC236}">
                <a16:creationId xmlns:a16="http://schemas.microsoft.com/office/drawing/2014/main" id="{CBCB9321-F87F-8145-A96B-4199D7507C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3483864"/>
          </a:xfrm>
        </p:spPr>
        <p:txBody>
          <a:bodyPr>
            <a:normAutofit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하나님의 가족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따라서 하나님 아버지께 나아가며 하나님 아버지와 친밀한 교제를 나눔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유대인 성도들과 함께 하나님의 자녀가 되었으므로 그들과 함께 하나님을 한 아버지로 섬기며 그들과 함께 자녀의 권리를 누림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이제 하나님의 가족의 구성원으로서 서로 형제와 자매로 받아들이고 사랑해야 함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5296670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38" name="Rectangle 337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19-22</a:t>
            </a:r>
            <a:r>
              <a:rPr lang="ko-KR" altLang="en-US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 </a:t>
            </a:r>
            <a:r>
              <a:rPr lang="en-US" altLang="ko-KR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(5th </a:t>
            </a:r>
            <a:r>
              <a:rPr lang="ko-KR" altLang="en-US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문장</a:t>
            </a:r>
            <a:r>
              <a:rPr lang="en-US" altLang="ko-KR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): </a:t>
            </a:r>
            <a:r>
              <a:rPr lang="ko-KR" altLang="en-US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하나님의 응답이 미치는 사람에 대한 적용</a:t>
            </a:r>
            <a:endParaRPr lang="ko-KR" altLang="en-US" sz="4500"/>
          </a:p>
        </p:txBody>
      </p:sp>
      <p:pic>
        <p:nvPicPr>
          <p:cNvPr id="325" name="Picture 324" descr="많은 회색 종이 비행기와 반대 방향으로 날아가는 노란색 종이 비행기">
            <a:extLst>
              <a:ext uri="{FF2B5EF4-FFF2-40B4-BE49-F238E27FC236}">
                <a16:creationId xmlns:a16="http://schemas.microsoft.com/office/drawing/2014/main" id="{3A65C680-DB07-0E72-F2FC-4432462F8E7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320" r="41236" b="-2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40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ontent Placeholder 13">
            <a:extLst>
              <a:ext uri="{FF2B5EF4-FFF2-40B4-BE49-F238E27FC236}">
                <a16:creationId xmlns:a16="http://schemas.microsoft.com/office/drawing/2014/main" id="{CBCB9321-F87F-8145-A96B-4199D7507C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60273" y="2613105"/>
            <a:ext cx="7782791" cy="3483864"/>
          </a:xfrm>
        </p:spPr>
        <p:txBody>
          <a:bodyPr>
            <a:noAutofit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하나님의 성전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사도들과 예언자들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 (20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): “</a:t>
            </a:r>
            <a:r>
              <a:rPr lang="el-GR" altLang="ko-KR" kern="100" dirty="0"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τῶν ἀποστόλων καὶ προφητῶν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 (of the apostles and prophets): “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사도들과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예언자들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앞에 정관사가 하나라는 점은 사도들과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예언자들이 별개가 아니라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예언자의 역할을 하는 사도들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을 의미한다고 볼 수 있음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(Grudem):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그러나 에베소서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4:11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에서는 사도와 예언자를 분명히 구분하고 두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Group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으로 언급함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여기서 예언자들은 구약 시대의 예언자들이라고 볼 수 있음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(Barth):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그렇지만 앞에 사도들을 언급하는 것으로 보면 신약 시대의 예언자들로 이해할 수 있음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사도들과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예언자들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은 성령을 통해 그리스도의 비밀을 받아 복음을 전파하는 사람들이고 교회는 그들이 전한 그리스도의 복음 위에 </a:t>
            </a:r>
            <a:r>
              <a:rPr lang="ko-KR" altLang="en-US" kern="100" dirty="0" err="1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세워짐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0896994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3" name="Rectangle 352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19-22</a:t>
            </a:r>
            <a:r>
              <a:rPr lang="ko-KR" altLang="en-US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 </a:t>
            </a:r>
            <a:r>
              <a:rPr lang="en-US" altLang="ko-KR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(5th </a:t>
            </a:r>
            <a:r>
              <a:rPr lang="ko-KR" altLang="en-US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문장</a:t>
            </a:r>
            <a:r>
              <a:rPr lang="en-US" altLang="ko-KR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): </a:t>
            </a:r>
            <a:r>
              <a:rPr lang="ko-KR" altLang="en-US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하나님의 응답이 미치는 사람에 대한 적용</a:t>
            </a:r>
            <a:endParaRPr lang="ko-KR" altLang="en-US" sz="4500"/>
          </a:p>
        </p:txBody>
      </p:sp>
      <p:pic>
        <p:nvPicPr>
          <p:cNvPr id="342" name="Picture 341" descr="빨간색 조각 한 개가 있는 흰색 퍼즐">
            <a:extLst>
              <a:ext uri="{FF2B5EF4-FFF2-40B4-BE49-F238E27FC236}">
                <a16:creationId xmlns:a16="http://schemas.microsoft.com/office/drawing/2014/main" id="{D324EE0A-D7C0-AB04-2305-3EBD96102E4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162" r="32599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55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ontent Placeholder 13">
            <a:extLst>
              <a:ext uri="{FF2B5EF4-FFF2-40B4-BE49-F238E27FC236}">
                <a16:creationId xmlns:a16="http://schemas.microsoft.com/office/drawing/2014/main" id="{CBCB9321-F87F-8145-A96B-4199D7507C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70133" y="2426483"/>
            <a:ext cx="7938654" cy="3483864"/>
          </a:xfrm>
        </p:spPr>
        <p:txBody>
          <a:bodyPr>
            <a:noAutofit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하나님의 성전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그리스도 예수가 그 </a:t>
            </a:r>
            <a:r>
              <a:rPr lang="ko-KR" altLang="en-US" kern="100" dirty="0" err="1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모퉁잇돌이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되십니다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.” (20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): “</a:t>
            </a:r>
            <a:r>
              <a:rPr lang="el-GR" altLang="ko-KR" kern="100" dirty="0"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ὄντος ἀκρογωνιαίου αὐτοῦ Χριστοῦ Ἰησοῦ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 (being [the] cornerstone Himself Christ Jesus): 3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인칭 대명사와 함께 속격독립구문을 사용해서 그리스도 자신이 </a:t>
            </a:r>
            <a:r>
              <a:rPr lang="ko-KR" altLang="en-US" kern="100" dirty="0" err="1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모퉁잇돌이라는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사실을 강조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ko-KR" altLang="en-US" kern="100" dirty="0" err="1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모퉁잇돌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 (20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): “</a:t>
            </a:r>
            <a:r>
              <a:rPr lang="el-GR" altLang="ko-KR" kern="100" dirty="0"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ἀκρογωνιαίου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 (cornerstone): 70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인역에서 이 단어는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초석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이라는 뜻으로 사용됨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여기서 바울은 성전을 완성된 것이 아니라 여전히 건축 중에 있는 것으로 언급함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따라서 </a:t>
            </a:r>
            <a:r>
              <a:rPr lang="ko-KR" altLang="en-US" kern="100" dirty="0" err="1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모퉁잇돌은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건물의 기초에 놓여져서 두 벽을 이어주는 역할을 한다고 보아야 함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 err="1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모퉁잇돌은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잘 다듬어진 사각형의 커다란 돌로서 건물의 토대의 모서리에 놓여지며 전체 건물의 기초와 형태를 결정짓고 동시에 벽들을 세우는 기준이 됨  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7911644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19-22</a:t>
            </a:r>
            <a:r>
              <a:rPr lang="ko-KR" altLang="en-US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 </a:t>
            </a:r>
            <a:r>
              <a:rPr lang="en-US" altLang="ko-KR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(5th </a:t>
            </a:r>
            <a:r>
              <a:rPr lang="ko-KR" altLang="en-US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문장</a:t>
            </a:r>
            <a:r>
              <a:rPr lang="en-US" altLang="ko-KR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): </a:t>
            </a:r>
            <a:r>
              <a:rPr lang="ko-KR" altLang="en-US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하나님의 응답이 미치는 사람에 대한 적용</a:t>
            </a:r>
            <a:endParaRPr lang="ko-KR" altLang="en-US" sz="4500"/>
          </a:p>
        </p:txBody>
      </p:sp>
      <p:pic>
        <p:nvPicPr>
          <p:cNvPr id="7" name="Picture 6" descr="웅장한 도시 건물의 현관 입구와 기둥">
            <a:extLst>
              <a:ext uri="{FF2B5EF4-FFF2-40B4-BE49-F238E27FC236}">
                <a16:creationId xmlns:a16="http://schemas.microsoft.com/office/drawing/2014/main" id="{0FE95D8B-28D5-1C3F-5E76-4FE0F5D2B32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9104" r="31452" b="-2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3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ontent Placeholder 13">
            <a:extLst>
              <a:ext uri="{FF2B5EF4-FFF2-40B4-BE49-F238E27FC236}">
                <a16:creationId xmlns:a16="http://schemas.microsoft.com/office/drawing/2014/main" id="{CBCB9321-F87F-8145-A96B-4199D7507C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3483864"/>
          </a:xfrm>
        </p:spPr>
        <p:txBody>
          <a:bodyPr>
            <a:normAutofit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하나님의 성전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 err="1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모퉁잇돌이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되시는 그리스도는 교회의 연합과 성장에 꼭 필요한 분임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교회의 연합과 성장은 오직 그리스도 안에서 이루어짐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교회가 계속적으로 그리고 확고히 그리스도에 연결되어 있지 않는 한 교회의 일치는 와해되고 그 성장은 중단되거나 빗나갈 것임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(Stout)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9293064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19-22</a:t>
            </a:r>
            <a:r>
              <a:rPr lang="ko-KR" altLang="en-US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 </a:t>
            </a:r>
            <a:r>
              <a:rPr lang="en-US" altLang="ko-KR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(5th </a:t>
            </a:r>
            <a:r>
              <a:rPr lang="ko-KR" altLang="en-US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문장</a:t>
            </a:r>
            <a:r>
              <a:rPr lang="en-US" altLang="ko-KR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): </a:t>
            </a:r>
            <a:r>
              <a:rPr lang="ko-KR" altLang="en-US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하나님의 응답이 미치는 사람에 대한 적용</a:t>
            </a:r>
            <a:endParaRPr lang="ko-KR" altLang="en-US" sz="4500"/>
          </a:p>
        </p:txBody>
      </p:sp>
      <p:pic>
        <p:nvPicPr>
          <p:cNvPr id="15" name="Picture 14" descr="실외 창고">
            <a:extLst>
              <a:ext uri="{FF2B5EF4-FFF2-40B4-BE49-F238E27FC236}">
                <a16:creationId xmlns:a16="http://schemas.microsoft.com/office/drawing/2014/main" id="{49C189E8-3C00-F534-B66E-B63BF4CE8E8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843" r="36861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8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ontent Placeholder 13">
            <a:extLst>
              <a:ext uri="{FF2B5EF4-FFF2-40B4-BE49-F238E27FC236}">
                <a16:creationId xmlns:a16="http://schemas.microsoft.com/office/drawing/2014/main" id="{CBCB9321-F87F-8145-A96B-4199D7507C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7305640" cy="3483864"/>
          </a:xfrm>
        </p:spPr>
        <p:txBody>
          <a:bodyPr>
            <a:noAutofit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하나님의 성전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건물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전체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 (21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하나님의 가족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(19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이라는 개념과 같이 모든 그리스도인들의 모임 즉 교회를 의미함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교회는 그리스도 위에 세워지고 그리스도를 통해 함께 연결되어 성전으로 자라 감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교회를 성전에 비유할 때 그리스도인 한 사람 한 사람은 성전을 구성하는 돌이 됨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벧전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2:4-5)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성전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 (21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): “</a:t>
            </a:r>
            <a:r>
              <a:rPr lang="el-GR" altLang="ko-KR" kern="100" dirty="0"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ναὸν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 (a temple):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제사장의 뜰 안에 있는 내부의 건물을 의미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하나님께서 거하시는 거처로 자라가는 것은 성도들의 모임인 교회임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525496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" name="Rectangle 40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19-22</a:t>
            </a:r>
            <a:r>
              <a:rPr lang="ko-KR" altLang="en-US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 </a:t>
            </a:r>
            <a:r>
              <a:rPr lang="en-US" altLang="ko-KR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(5th </a:t>
            </a:r>
            <a:r>
              <a:rPr lang="ko-KR" altLang="en-US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문장</a:t>
            </a:r>
            <a:r>
              <a:rPr lang="en-US" altLang="ko-KR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): </a:t>
            </a:r>
            <a:r>
              <a:rPr lang="ko-KR" altLang="en-US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하나님의 응답이 미치는 사람에 대한 적용</a:t>
            </a:r>
            <a:endParaRPr lang="ko-KR" altLang="en-US" sz="4500"/>
          </a:p>
        </p:txBody>
      </p:sp>
      <p:pic>
        <p:nvPicPr>
          <p:cNvPr id="30" name="Picture 29" descr="올려다 본 고층 사무실 건물">
            <a:extLst>
              <a:ext uri="{FF2B5EF4-FFF2-40B4-BE49-F238E27FC236}">
                <a16:creationId xmlns:a16="http://schemas.microsoft.com/office/drawing/2014/main" id="{76CF3B61-63AA-C5A7-DCB1-95FFDD54D46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429" r="30422" b="-1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43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ontent Placeholder 13">
            <a:extLst>
              <a:ext uri="{FF2B5EF4-FFF2-40B4-BE49-F238E27FC236}">
                <a16:creationId xmlns:a16="http://schemas.microsoft.com/office/drawing/2014/main" id="{CBCB9321-F87F-8145-A96B-4199D7507C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3483864"/>
          </a:xfrm>
        </p:spPr>
        <p:txBody>
          <a:bodyPr>
            <a:normAutofit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하나님의 성전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새로운 영적 성전의 건축 목적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하나님께서 거하시는 처소가 됨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구약 시대 하나님께서는 성막이나 성전 등 물리적인 건물에 </a:t>
            </a:r>
            <a:r>
              <a:rPr lang="ko-KR" altLang="en-US" kern="100" dirty="0" err="1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임재하셨음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그러나 이제 하나님께서는 건물이 아니라 하나님의 백성들로 이루어진 공동체 안에 거하심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성전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영적 공동체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에베소 교회의 이방인 성도들이 하나님의 거처로 함께 지어져 간다는 의미임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1866747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6" name="Rectangle 55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19-22</a:t>
            </a:r>
            <a:r>
              <a:rPr lang="ko-KR" altLang="en-US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 </a:t>
            </a:r>
            <a:r>
              <a:rPr lang="en-US" altLang="ko-KR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(5th </a:t>
            </a:r>
            <a:r>
              <a:rPr lang="ko-KR" altLang="en-US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문장</a:t>
            </a:r>
            <a:r>
              <a:rPr lang="en-US" altLang="ko-KR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): </a:t>
            </a:r>
            <a:r>
              <a:rPr lang="ko-KR" altLang="en-US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하나님의 응답이 미치는 사람에 대한 적용</a:t>
            </a:r>
            <a:endParaRPr lang="ko-KR" altLang="en-US" sz="4500"/>
          </a:p>
        </p:txBody>
      </p:sp>
      <p:pic>
        <p:nvPicPr>
          <p:cNvPr id="45" name="Picture 44" descr="회색과 파란색의 오래된 콘크리트 벽">
            <a:extLst>
              <a:ext uri="{FF2B5EF4-FFF2-40B4-BE49-F238E27FC236}">
                <a16:creationId xmlns:a16="http://schemas.microsoft.com/office/drawing/2014/main" id="{70D15B3C-2D52-3008-3117-357F5EEB1B5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2697" r="27859" b="-2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58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ontent Placeholder 13">
            <a:extLst>
              <a:ext uri="{FF2B5EF4-FFF2-40B4-BE49-F238E27FC236}">
                <a16:creationId xmlns:a16="http://schemas.microsoft.com/office/drawing/2014/main" id="{CBCB9321-F87F-8145-A96B-4199D7507C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87537" y="2394894"/>
            <a:ext cx="7824354" cy="3483864"/>
          </a:xfrm>
        </p:spPr>
        <p:txBody>
          <a:bodyPr>
            <a:noAutofit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하나님의 성전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여러분도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(22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): “</a:t>
            </a:r>
            <a:r>
              <a:rPr lang="el-GR" altLang="ko-KR" kern="100" dirty="0"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καὶ ὑμεῖς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 (also you):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과거 하나님의 백성이 아니던 이방인들이 지금 하나님의 영적 성전의 일부를 이루게 됨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22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절의 맨 앞에 나오는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el-GR" altLang="ko-KR" kern="100" dirty="0"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ἐν ᾧ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 (in whom)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는 이방인 성도들이 하나님의 거처의 중요한 구성원이 된 비밀을 알려 주고 있음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이 관계대명사는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20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절의 </a:t>
            </a:r>
            <a:r>
              <a:rPr lang="ko-KR" altLang="en-US" kern="100" dirty="0" err="1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모퉁잇돌이신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그리스도를 가리킴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함께 세워져서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 (22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): “</a:t>
            </a:r>
            <a:r>
              <a:rPr lang="el-GR" altLang="ko-KR" kern="100" dirty="0"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συνοικοδομεῖσθε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 (are being built together):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현재형 수동태를 사용하는 것은 이방인 성도들이 유대인 성도들과 함께 하나님의 거처를 형성한다는 사실을 강조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과거에 예루살렘 성전에 들어가지 못하던 이방인들은 이제 참되고 거룩한 성전의 일부를 이루고 그들 가운데 하나님께서 거하심  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0036438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78" name="Rectangle 3177">
            <a:extLst>
              <a:ext uri="{FF2B5EF4-FFF2-40B4-BE49-F238E27FC236}">
                <a16:creationId xmlns:a16="http://schemas.microsoft.com/office/drawing/2014/main" id="{B72DE4C0-EE12-4CAC-98CF-A89349319A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80" name="Rectangle 3179">
            <a:extLst>
              <a:ext uri="{FF2B5EF4-FFF2-40B4-BE49-F238E27FC236}">
                <a16:creationId xmlns:a16="http://schemas.microsoft.com/office/drawing/2014/main" id="{029CF03F-5E6E-4B23-89A5-81548BA4C6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rgbClr val="BA9C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5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11-22</a:t>
            </a:r>
            <a:r>
              <a:rPr lang="ko-KR" altLang="en-US" sz="5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5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5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새로운 인류</a:t>
            </a:r>
            <a:r>
              <a:rPr lang="en-US" altLang="ko-KR" sz="5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, </a:t>
            </a:r>
            <a:r>
              <a:rPr lang="ko-KR" altLang="en-US" sz="5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교회의 정체성 </a:t>
            </a:r>
            <a:r>
              <a:rPr lang="en-US" altLang="ko-KR" sz="5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(</a:t>
            </a:r>
            <a:r>
              <a:rPr lang="ko-KR" altLang="en-US" sz="5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수평적 화해</a:t>
            </a:r>
            <a:r>
              <a:rPr lang="en-US" altLang="ko-KR" sz="5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)</a:t>
            </a:r>
            <a:endParaRPr lang="ko-KR" altLang="en-US" sz="5000"/>
          </a:p>
        </p:txBody>
      </p:sp>
      <p:sp>
        <p:nvSpPr>
          <p:cNvPr id="3182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488413"/>
            <a:ext cx="6894576" cy="3483864"/>
          </a:xfrm>
        </p:spPr>
        <p:txBody>
          <a:bodyPr>
            <a:noAutofit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인간의 비참한 상황을 기억해야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하나님을 떠난 모든 사람들은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?: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비참함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/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소망이 없음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/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어디서 왔고 어디로 가는지 알지 못함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/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보이지 않는 손에 의해 세상에 던져진 존재처럼 주어진 조건과 삶을 어쩔 수 없이 받아들일 뿐임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하나님을 떠난 모든 사람들에게 소망이 없는 것은 모든 것이 죽음으로 끝나 버리기 때문임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죽음은 사람들의 삶을 가장 비극적이며 절망적인 것으로 </a:t>
            </a:r>
            <a:r>
              <a:rPr lang="ko-KR" altLang="en-US" kern="100" dirty="0" err="1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만듬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어차피 죽을 것이니 먹고 마시자고 하면서 쾌락을 추구하거나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고전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15:32)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죽을 인생이니 일찍 죽는 것이 지혜롭다고 하면서 죽음을 선택하기도 함 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  <p:pic>
        <p:nvPicPr>
          <p:cNvPr id="3167" name="Picture 3166" descr="가지런히 쌓아 올린 흰색 돌">
            <a:extLst>
              <a:ext uri="{FF2B5EF4-FFF2-40B4-BE49-F238E27FC236}">
                <a16:creationId xmlns:a16="http://schemas.microsoft.com/office/drawing/2014/main" id="{11A8367A-B486-59BF-8844-68A542E8AE2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7468" r="3078" b="-1"/>
          <a:stretch/>
        </p:blipFill>
        <p:spPr>
          <a:xfrm>
            <a:off x="20" y="10"/>
            <a:ext cx="4053550" cy="6857989"/>
          </a:xfrm>
          <a:custGeom>
            <a:avLst/>
            <a:gdLst/>
            <a:ahLst/>
            <a:cxnLst/>
            <a:rect l="l" t="t" r="r" b="b"/>
            <a:pathLst>
              <a:path w="4053570" h="6857999">
                <a:moveTo>
                  <a:pt x="0" y="0"/>
                </a:moveTo>
                <a:lnTo>
                  <a:pt x="4022851" y="0"/>
                </a:lnTo>
                <a:lnTo>
                  <a:pt x="4023684" y="7069"/>
                </a:lnTo>
                <a:cubicBezTo>
                  <a:pt x="4038634" y="90834"/>
                  <a:pt x="4036100" y="175741"/>
                  <a:pt x="4040154" y="260014"/>
                </a:cubicBezTo>
                <a:cubicBezTo>
                  <a:pt x="4044969" y="363071"/>
                  <a:pt x="4038888" y="466508"/>
                  <a:pt x="4036607" y="569818"/>
                </a:cubicBezTo>
                <a:cubicBezTo>
                  <a:pt x="4034833" y="657771"/>
                  <a:pt x="4026091" y="745598"/>
                  <a:pt x="4028752" y="833678"/>
                </a:cubicBezTo>
                <a:cubicBezTo>
                  <a:pt x="4028942" y="836724"/>
                  <a:pt x="4028942" y="839770"/>
                  <a:pt x="4028752" y="842816"/>
                </a:cubicBezTo>
                <a:cubicBezTo>
                  <a:pt x="4020643" y="939653"/>
                  <a:pt x="4020643" y="1036998"/>
                  <a:pt x="4028752" y="1133836"/>
                </a:cubicBezTo>
                <a:cubicBezTo>
                  <a:pt x="4031324" y="1174144"/>
                  <a:pt x="4030602" y="1214593"/>
                  <a:pt x="4026598" y="1254787"/>
                </a:cubicBezTo>
                <a:cubicBezTo>
                  <a:pt x="4022797" y="1305935"/>
                  <a:pt x="4010634" y="1357844"/>
                  <a:pt x="4019376" y="1408610"/>
                </a:cubicBezTo>
                <a:cubicBezTo>
                  <a:pt x="4025065" y="1450430"/>
                  <a:pt x="4028194" y="1492566"/>
                  <a:pt x="4028752" y="1534766"/>
                </a:cubicBezTo>
                <a:cubicBezTo>
                  <a:pt x="4033186" y="1629192"/>
                  <a:pt x="4029005" y="1724125"/>
                  <a:pt x="4027358" y="1818805"/>
                </a:cubicBezTo>
                <a:cubicBezTo>
                  <a:pt x="4025584" y="1929096"/>
                  <a:pt x="4028372" y="2039387"/>
                  <a:pt x="4019503" y="2149804"/>
                </a:cubicBezTo>
                <a:cubicBezTo>
                  <a:pt x="4014625" y="2239001"/>
                  <a:pt x="4014625" y="2328401"/>
                  <a:pt x="4019503" y="2417598"/>
                </a:cubicBezTo>
                <a:cubicBezTo>
                  <a:pt x="4021910" y="2499333"/>
                  <a:pt x="4034200" y="2580306"/>
                  <a:pt x="4032173" y="2662929"/>
                </a:cubicBezTo>
                <a:cubicBezTo>
                  <a:pt x="4029765" y="2759258"/>
                  <a:pt x="4018363" y="2855334"/>
                  <a:pt x="4021910" y="2951918"/>
                </a:cubicBezTo>
                <a:cubicBezTo>
                  <a:pt x="4023557" y="2997989"/>
                  <a:pt x="4023684" y="3044060"/>
                  <a:pt x="4024571" y="3090130"/>
                </a:cubicBezTo>
                <a:cubicBezTo>
                  <a:pt x="4025711" y="3145593"/>
                  <a:pt x="4035720" y="3200928"/>
                  <a:pt x="4030145" y="3256264"/>
                </a:cubicBezTo>
                <a:cubicBezTo>
                  <a:pt x="4020897" y="3348533"/>
                  <a:pt x="3996951" y="3439278"/>
                  <a:pt x="4011901" y="3533831"/>
                </a:cubicBezTo>
                <a:cubicBezTo>
                  <a:pt x="4020136" y="3585867"/>
                  <a:pt x="4029385" y="3638030"/>
                  <a:pt x="4034200" y="3690573"/>
                </a:cubicBezTo>
                <a:cubicBezTo>
                  <a:pt x="4038381" y="3737532"/>
                  <a:pt x="4048896" y="3785253"/>
                  <a:pt x="4040914" y="3831958"/>
                </a:cubicBezTo>
                <a:cubicBezTo>
                  <a:pt x="4034073" y="3871937"/>
                  <a:pt x="4037620" y="3911916"/>
                  <a:pt x="4032299" y="3951895"/>
                </a:cubicBezTo>
                <a:cubicBezTo>
                  <a:pt x="4025331" y="4004311"/>
                  <a:pt x="4021657" y="4057616"/>
                  <a:pt x="4016336" y="4110414"/>
                </a:cubicBezTo>
                <a:cubicBezTo>
                  <a:pt x="4011648" y="4158261"/>
                  <a:pt x="4007974" y="4205982"/>
                  <a:pt x="4020643" y="4250911"/>
                </a:cubicBezTo>
                <a:cubicBezTo>
                  <a:pt x="4051684" y="4363994"/>
                  <a:pt x="4034707" y="4476442"/>
                  <a:pt x="4023051" y="4588763"/>
                </a:cubicBezTo>
                <a:cubicBezTo>
                  <a:pt x="4017349" y="4643337"/>
                  <a:pt x="4008987" y="4701084"/>
                  <a:pt x="4021657" y="4751090"/>
                </a:cubicBezTo>
                <a:cubicBezTo>
                  <a:pt x="4044969" y="4839804"/>
                  <a:pt x="4026725" y="4924077"/>
                  <a:pt x="4016589" y="5009238"/>
                </a:cubicBezTo>
                <a:cubicBezTo>
                  <a:pt x="4004363" y="5092546"/>
                  <a:pt x="4006124" y="5177301"/>
                  <a:pt x="4021784" y="5260026"/>
                </a:cubicBezTo>
                <a:cubicBezTo>
                  <a:pt x="4034200" y="5318407"/>
                  <a:pt x="4034200" y="5377804"/>
                  <a:pt x="4035720" y="5436566"/>
                </a:cubicBezTo>
                <a:cubicBezTo>
                  <a:pt x="4036607" y="5473373"/>
                  <a:pt x="4023051" y="5510813"/>
                  <a:pt x="4014055" y="5547492"/>
                </a:cubicBezTo>
                <a:cubicBezTo>
                  <a:pt x="3997965" y="5613743"/>
                  <a:pt x="3992137" y="5681008"/>
                  <a:pt x="4014055" y="5745609"/>
                </a:cubicBezTo>
                <a:cubicBezTo>
                  <a:pt x="4044589" y="5835085"/>
                  <a:pt x="4062073" y="5924561"/>
                  <a:pt x="4049403" y="6019242"/>
                </a:cubicBezTo>
                <a:cubicBezTo>
                  <a:pt x="4042055" y="6077623"/>
                  <a:pt x="4040408" y="6137274"/>
                  <a:pt x="4029385" y="6194894"/>
                </a:cubicBezTo>
                <a:cubicBezTo>
                  <a:pt x="4011268" y="6290463"/>
                  <a:pt x="4017729" y="6385396"/>
                  <a:pt x="4032173" y="6479568"/>
                </a:cubicBezTo>
                <a:cubicBezTo>
                  <a:pt x="4042321" y="6558257"/>
                  <a:pt x="4043423" y="6637846"/>
                  <a:pt x="4035467" y="6716775"/>
                </a:cubicBezTo>
                <a:lnTo>
                  <a:pt x="4025707" y="6857999"/>
                </a:lnTo>
                <a:lnTo>
                  <a:pt x="0" y="6857999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21518459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95" name="Rectangle 3194">
            <a:extLst>
              <a:ext uri="{FF2B5EF4-FFF2-40B4-BE49-F238E27FC236}">
                <a16:creationId xmlns:a16="http://schemas.microsoft.com/office/drawing/2014/main" id="{B72DE4C0-EE12-4CAC-98CF-A89349319A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97" name="Rectangle 3196">
            <a:extLst>
              <a:ext uri="{FF2B5EF4-FFF2-40B4-BE49-F238E27FC236}">
                <a16:creationId xmlns:a16="http://schemas.microsoft.com/office/drawing/2014/main" id="{029CF03F-5E6E-4B23-89A5-81548BA4C6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rgbClr val="BA9C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5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11-22</a:t>
            </a:r>
            <a:r>
              <a:rPr lang="ko-KR" altLang="en-US" sz="5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5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5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새로운 인류</a:t>
            </a:r>
            <a:r>
              <a:rPr lang="en-US" altLang="ko-KR" sz="5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, </a:t>
            </a:r>
            <a:r>
              <a:rPr lang="ko-KR" altLang="en-US" sz="5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교회의 정체성 </a:t>
            </a:r>
            <a:r>
              <a:rPr lang="en-US" altLang="ko-KR" sz="5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(</a:t>
            </a:r>
            <a:r>
              <a:rPr lang="ko-KR" altLang="en-US" sz="5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수평적 화해</a:t>
            </a:r>
            <a:r>
              <a:rPr lang="en-US" altLang="ko-KR" sz="5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)</a:t>
            </a:r>
            <a:endParaRPr lang="ko-KR" altLang="en-US" sz="5000"/>
          </a:p>
        </p:txBody>
      </p:sp>
      <p:sp>
        <p:nvSpPr>
          <p:cNvPr id="3199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3483864"/>
          </a:xfrm>
        </p:spPr>
        <p:txBody>
          <a:bodyPr>
            <a:normAutofit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인간의 비참한 상황을 기억해야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바울은 이방인들의 비극은 하나님을 멀리 떠난 것에서 비롯되었다고 함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그렇지만 비극적인 상황은 그리스도 예수 안에서 그리스도의 피로 하나님과 </a:t>
            </a:r>
            <a:r>
              <a:rPr lang="ko-KR" altLang="en-US" kern="100" dirty="0" err="1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가까워짐으로써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반전됨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(13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</a:t>
            </a: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예수 그리스도는 하나님과 사람들 사이의 </a:t>
            </a:r>
            <a:r>
              <a:rPr lang="ko-KR" altLang="en-US" kern="100" dirty="0" err="1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원수된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것을 죽이시고 범죄한 사람들을 하나님과 화목하게 하는 길을 여심 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  <p:pic>
        <p:nvPicPr>
          <p:cNvPr id="3184" name="Picture 3183" descr="우주 공간에서 찍은 지구">
            <a:extLst>
              <a:ext uri="{FF2B5EF4-FFF2-40B4-BE49-F238E27FC236}">
                <a16:creationId xmlns:a16="http://schemas.microsoft.com/office/drawing/2014/main" id="{73AE444B-245A-7DE4-2639-A20FD6E81A9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0895" r="538" b="1"/>
          <a:stretch/>
        </p:blipFill>
        <p:spPr>
          <a:xfrm>
            <a:off x="20" y="10"/>
            <a:ext cx="4053550" cy="6857989"/>
          </a:xfrm>
          <a:custGeom>
            <a:avLst/>
            <a:gdLst/>
            <a:ahLst/>
            <a:cxnLst/>
            <a:rect l="l" t="t" r="r" b="b"/>
            <a:pathLst>
              <a:path w="4053570" h="6857999">
                <a:moveTo>
                  <a:pt x="0" y="0"/>
                </a:moveTo>
                <a:lnTo>
                  <a:pt x="4022851" y="0"/>
                </a:lnTo>
                <a:lnTo>
                  <a:pt x="4023684" y="7069"/>
                </a:lnTo>
                <a:cubicBezTo>
                  <a:pt x="4038634" y="90834"/>
                  <a:pt x="4036100" y="175741"/>
                  <a:pt x="4040154" y="260014"/>
                </a:cubicBezTo>
                <a:cubicBezTo>
                  <a:pt x="4044969" y="363071"/>
                  <a:pt x="4038888" y="466508"/>
                  <a:pt x="4036607" y="569818"/>
                </a:cubicBezTo>
                <a:cubicBezTo>
                  <a:pt x="4034833" y="657771"/>
                  <a:pt x="4026091" y="745598"/>
                  <a:pt x="4028752" y="833678"/>
                </a:cubicBezTo>
                <a:cubicBezTo>
                  <a:pt x="4028942" y="836724"/>
                  <a:pt x="4028942" y="839770"/>
                  <a:pt x="4028752" y="842816"/>
                </a:cubicBezTo>
                <a:cubicBezTo>
                  <a:pt x="4020643" y="939653"/>
                  <a:pt x="4020643" y="1036998"/>
                  <a:pt x="4028752" y="1133836"/>
                </a:cubicBezTo>
                <a:cubicBezTo>
                  <a:pt x="4031324" y="1174144"/>
                  <a:pt x="4030602" y="1214593"/>
                  <a:pt x="4026598" y="1254787"/>
                </a:cubicBezTo>
                <a:cubicBezTo>
                  <a:pt x="4022797" y="1305935"/>
                  <a:pt x="4010634" y="1357844"/>
                  <a:pt x="4019376" y="1408610"/>
                </a:cubicBezTo>
                <a:cubicBezTo>
                  <a:pt x="4025065" y="1450430"/>
                  <a:pt x="4028194" y="1492566"/>
                  <a:pt x="4028752" y="1534766"/>
                </a:cubicBezTo>
                <a:cubicBezTo>
                  <a:pt x="4033186" y="1629192"/>
                  <a:pt x="4029005" y="1724125"/>
                  <a:pt x="4027358" y="1818805"/>
                </a:cubicBezTo>
                <a:cubicBezTo>
                  <a:pt x="4025584" y="1929096"/>
                  <a:pt x="4028372" y="2039387"/>
                  <a:pt x="4019503" y="2149804"/>
                </a:cubicBezTo>
                <a:cubicBezTo>
                  <a:pt x="4014625" y="2239001"/>
                  <a:pt x="4014625" y="2328401"/>
                  <a:pt x="4019503" y="2417598"/>
                </a:cubicBezTo>
                <a:cubicBezTo>
                  <a:pt x="4021910" y="2499333"/>
                  <a:pt x="4034200" y="2580306"/>
                  <a:pt x="4032173" y="2662929"/>
                </a:cubicBezTo>
                <a:cubicBezTo>
                  <a:pt x="4029765" y="2759258"/>
                  <a:pt x="4018363" y="2855334"/>
                  <a:pt x="4021910" y="2951918"/>
                </a:cubicBezTo>
                <a:cubicBezTo>
                  <a:pt x="4023557" y="2997989"/>
                  <a:pt x="4023684" y="3044060"/>
                  <a:pt x="4024571" y="3090130"/>
                </a:cubicBezTo>
                <a:cubicBezTo>
                  <a:pt x="4025711" y="3145593"/>
                  <a:pt x="4035720" y="3200928"/>
                  <a:pt x="4030145" y="3256264"/>
                </a:cubicBezTo>
                <a:cubicBezTo>
                  <a:pt x="4020897" y="3348533"/>
                  <a:pt x="3996951" y="3439278"/>
                  <a:pt x="4011901" y="3533831"/>
                </a:cubicBezTo>
                <a:cubicBezTo>
                  <a:pt x="4020136" y="3585867"/>
                  <a:pt x="4029385" y="3638030"/>
                  <a:pt x="4034200" y="3690573"/>
                </a:cubicBezTo>
                <a:cubicBezTo>
                  <a:pt x="4038381" y="3737532"/>
                  <a:pt x="4048896" y="3785253"/>
                  <a:pt x="4040914" y="3831958"/>
                </a:cubicBezTo>
                <a:cubicBezTo>
                  <a:pt x="4034073" y="3871937"/>
                  <a:pt x="4037620" y="3911916"/>
                  <a:pt x="4032299" y="3951895"/>
                </a:cubicBezTo>
                <a:cubicBezTo>
                  <a:pt x="4025331" y="4004311"/>
                  <a:pt x="4021657" y="4057616"/>
                  <a:pt x="4016336" y="4110414"/>
                </a:cubicBezTo>
                <a:cubicBezTo>
                  <a:pt x="4011648" y="4158261"/>
                  <a:pt x="4007974" y="4205982"/>
                  <a:pt x="4020643" y="4250911"/>
                </a:cubicBezTo>
                <a:cubicBezTo>
                  <a:pt x="4051684" y="4363994"/>
                  <a:pt x="4034707" y="4476442"/>
                  <a:pt x="4023051" y="4588763"/>
                </a:cubicBezTo>
                <a:cubicBezTo>
                  <a:pt x="4017349" y="4643337"/>
                  <a:pt x="4008987" y="4701084"/>
                  <a:pt x="4021657" y="4751090"/>
                </a:cubicBezTo>
                <a:cubicBezTo>
                  <a:pt x="4044969" y="4839804"/>
                  <a:pt x="4026725" y="4924077"/>
                  <a:pt x="4016589" y="5009238"/>
                </a:cubicBezTo>
                <a:cubicBezTo>
                  <a:pt x="4004363" y="5092546"/>
                  <a:pt x="4006124" y="5177301"/>
                  <a:pt x="4021784" y="5260026"/>
                </a:cubicBezTo>
                <a:cubicBezTo>
                  <a:pt x="4034200" y="5318407"/>
                  <a:pt x="4034200" y="5377804"/>
                  <a:pt x="4035720" y="5436566"/>
                </a:cubicBezTo>
                <a:cubicBezTo>
                  <a:pt x="4036607" y="5473373"/>
                  <a:pt x="4023051" y="5510813"/>
                  <a:pt x="4014055" y="5547492"/>
                </a:cubicBezTo>
                <a:cubicBezTo>
                  <a:pt x="3997965" y="5613743"/>
                  <a:pt x="3992137" y="5681008"/>
                  <a:pt x="4014055" y="5745609"/>
                </a:cubicBezTo>
                <a:cubicBezTo>
                  <a:pt x="4044589" y="5835085"/>
                  <a:pt x="4062073" y="5924561"/>
                  <a:pt x="4049403" y="6019242"/>
                </a:cubicBezTo>
                <a:cubicBezTo>
                  <a:pt x="4042055" y="6077623"/>
                  <a:pt x="4040408" y="6137274"/>
                  <a:pt x="4029385" y="6194894"/>
                </a:cubicBezTo>
                <a:cubicBezTo>
                  <a:pt x="4011268" y="6290463"/>
                  <a:pt x="4017729" y="6385396"/>
                  <a:pt x="4032173" y="6479568"/>
                </a:cubicBezTo>
                <a:cubicBezTo>
                  <a:pt x="4042321" y="6558257"/>
                  <a:pt x="4043423" y="6637846"/>
                  <a:pt x="4035467" y="6716775"/>
                </a:cubicBezTo>
                <a:lnTo>
                  <a:pt x="4025707" y="6857999"/>
                </a:lnTo>
                <a:lnTo>
                  <a:pt x="0" y="6857999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18234292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05" name="Rectangle 3204">
            <a:extLst>
              <a:ext uri="{FF2B5EF4-FFF2-40B4-BE49-F238E27FC236}">
                <a16:creationId xmlns:a16="http://schemas.microsoft.com/office/drawing/2014/main" id="{B72DE4C0-EE12-4CAC-98CF-A89349319A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07" name="Rectangle 3206">
            <a:extLst>
              <a:ext uri="{FF2B5EF4-FFF2-40B4-BE49-F238E27FC236}">
                <a16:creationId xmlns:a16="http://schemas.microsoft.com/office/drawing/2014/main" id="{029CF03F-5E6E-4B23-89A5-81548BA4C6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rgbClr val="BA9C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5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11-22</a:t>
            </a:r>
            <a:r>
              <a:rPr lang="ko-KR" altLang="en-US" sz="5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5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5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새로운 인류</a:t>
            </a:r>
            <a:r>
              <a:rPr lang="en-US" altLang="ko-KR" sz="5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, </a:t>
            </a:r>
            <a:r>
              <a:rPr lang="ko-KR" altLang="en-US" sz="5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교회의 정체성 </a:t>
            </a:r>
            <a:r>
              <a:rPr lang="en-US" altLang="ko-KR" sz="5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(</a:t>
            </a:r>
            <a:r>
              <a:rPr lang="ko-KR" altLang="en-US" sz="5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수평적 화해</a:t>
            </a:r>
            <a:r>
              <a:rPr lang="en-US" altLang="ko-KR" sz="5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)</a:t>
            </a:r>
            <a:endParaRPr lang="ko-KR" altLang="en-US" sz="5000"/>
          </a:p>
        </p:txBody>
      </p:sp>
      <p:sp>
        <p:nvSpPr>
          <p:cNvPr id="3209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426067"/>
            <a:ext cx="6894576" cy="3483864"/>
          </a:xfrm>
        </p:spPr>
        <p:txBody>
          <a:bodyPr>
            <a:noAutofit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교회</a:t>
            </a:r>
            <a:r>
              <a:rPr lang="en-US" altLang="ko-KR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하나님의 새로운 인류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교회가 하나님의 새로운 인류라는 사실은 우리에게 영광스러운 특권과 함께 무거운 책임과 사명감을 일깨움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한국 교회는 새로운 인류로서 연합과 화해와 평화의 공동체를 이루어 가고 있는가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? /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세상을 향해 하나님의 능력과 지혜와 영광을 드러내고 있는가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? /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한국 교회에서 새 하늘과 새 땅에 거할 새 인류의 모습을 목격하고 있는가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?</a:t>
            </a: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한국 교회의 분열은 역사상 그 유례를 찾을 수 없을 정도로 심각하고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/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학벌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재산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사회적 지위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출신 지역에 따라 사람들을 차별하고 편을 가르는 일이 빈번함   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  <p:pic>
        <p:nvPicPr>
          <p:cNvPr id="3201" name="Picture 3200" descr="인상적인 하늘에 맞닿아 직선으로 쭉 뻗어 올라간 현대식 고층 빌딩의 저각도 보기">
            <a:extLst>
              <a:ext uri="{FF2B5EF4-FFF2-40B4-BE49-F238E27FC236}">
                <a16:creationId xmlns:a16="http://schemas.microsoft.com/office/drawing/2014/main" id="{0B937B8E-F6F1-BF9E-B258-0EB2B0E7A00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917" r="38629" b="-1"/>
          <a:stretch/>
        </p:blipFill>
        <p:spPr>
          <a:xfrm>
            <a:off x="20" y="10"/>
            <a:ext cx="4053550" cy="6857989"/>
          </a:xfrm>
          <a:custGeom>
            <a:avLst/>
            <a:gdLst/>
            <a:ahLst/>
            <a:cxnLst/>
            <a:rect l="l" t="t" r="r" b="b"/>
            <a:pathLst>
              <a:path w="4053570" h="6857999">
                <a:moveTo>
                  <a:pt x="0" y="0"/>
                </a:moveTo>
                <a:lnTo>
                  <a:pt x="4022851" y="0"/>
                </a:lnTo>
                <a:lnTo>
                  <a:pt x="4023684" y="7069"/>
                </a:lnTo>
                <a:cubicBezTo>
                  <a:pt x="4038634" y="90834"/>
                  <a:pt x="4036100" y="175741"/>
                  <a:pt x="4040154" y="260014"/>
                </a:cubicBezTo>
                <a:cubicBezTo>
                  <a:pt x="4044969" y="363071"/>
                  <a:pt x="4038888" y="466508"/>
                  <a:pt x="4036607" y="569818"/>
                </a:cubicBezTo>
                <a:cubicBezTo>
                  <a:pt x="4034833" y="657771"/>
                  <a:pt x="4026091" y="745598"/>
                  <a:pt x="4028752" y="833678"/>
                </a:cubicBezTo>
                <a:cubicBezTo>
                  <a:pt x="4028942" y="836724"/>
                  <a:pt x="4028942" y="839770"/>
                  <a:pt x="4028752" y="842816"/>
                </a:cubicBezTo>
                <a:cubicBezTo>
                  <a:pt x="4020643" y="939653"/>
                  <a:pt x="4020643" y="1036998"/>
                  <a:pt x="4028752" y="1133836"/>
                </a:cubicBezTo>
                <a:cubicBezTo>
                  <a:pt x="4031324" y="1174144"/>
                  <a:pt x="4030602" y="1214593"/>
                  <a:pt x="4026598" y="1254787"/>
                </a:cubicBezTo>
                <a:cubicBezTo>
                  <a:pt x="4022797" y="1305935"/>
                  <a:pt x="4010634" y="1357844"/>
                  <a:pt x="4019376" y="1408610"/>
                </a:cubicBezTo>
                <a:cubicBezTo>
                  <a:pt x="4025065" y="1450430"/>
                  <a:pt x="4028194" y="1492566"/>
                  <a:pt x="4028752" y="1534766"/>
                </a:cubicBezTo>
                <a:cubicBezTo>
                  <a:pt x="4033186" y="1629192"/>
                  <a:pt x="4029005" y="1724125"/>
                  <a:pt x="4027358" y="1818805"/>
                </a:cubicBezTo>
                <a:cubicBezTo>
                  <a:pt x="4025584" y="1929096"/>
                  <a:pt x="4028372" y="2039387"/>
                  <a:pt x="4019503" y="2149804"/>
                </a:cubicBezTo>
                <a:cubicBezTo>
                  <a:pt x="4014625" y="2239001"/>
                  <a:pt x="4014625" y="2328401"/>
                  <a:pt x="4019503" y="2417598"/>
                </a:cubicBezTo>
                <a:cubicBezTo>
                  <a:pt x="4021910" y="2499333"/>
                  <a:pt x="4034200" y="2580306"/>
                  <a:pt x="4032173" y="2662929"/>
                </a:cubicBezTo>
                <a:cubicBezTo>
                  <a:pt x="4029765" y="2759258"/>
                  <a:pt x="4018363" y="2855334"/>
                  <a:pt x="4021910" y="2951918"/>
                </a:cubicBezTo>
                <a:cubicBezTo>
                  <a:pt x="4023557" y="2997989"/>
                  <a:pt x="4023684" y="3044060"/>
                  <a:pt x="4024571" y="3090130"/>
                </a:cubicBezTo>
                <a:cubicBezTo>
                  <a:pt x="4025711" y="3145593"/>
                  <a:pt x="4035720" y="3200928"/>
                  <a:pt x="4030145" y="3256264"/>
                </a:cubicBezTo>
                <a:cubicBezTo>
                  <a:pt x="4020897" y="3348533"/>
                  <a:pt x="3996951" y="3439278"/>
                  <a:pt x="4011901" y="3533831"/>
                </a:cubicBezTo>
                <a:cubicBezTo>
                  <a:pt x="4020136" y="3585867"/>
                  <a:pt x="4029385" y="3638030"/>
                  <a:pt x="4034200" y="3690573"/>
                </a:cubicBezTo>
                <a:cubicBezTo>
                  <a:pt x="4038381" y="3737532"/>
                  <a:pt x="4048896" y="3785253"/>
                  <a:pt x="4040914" y="3831958"/>
                </a:cubicBezTo>
                <a:cubicBezTo>
                  <a:pt x="4034073" y="3871937"/>
                  <a:pt x="4037620" y="3911916"/>
                  <a:pt x="4032299" y="3951895"/>
                </a:cubicBezTo>
                <a:cubicBezTo>
                  <a:pt x="4025331" y="4004311"/>
                  <a:pt x="4021657" y="4057616"/>
                  <a:pt x="4016336" y="4110414"/>
                </a:cubicBezTo>
                <a:cubicBezTo>
                  <a:pt x="4011648" y="4158261"/>
                  <a:pt x="4007974" y="4205982"/>
                  <a:pt x="4020643" y="4250911"/>
                </a:cubicBezTo>
                <a:cubicBezTo>
                  <a:pt x="4051684" y="4363994"/>
                  <a:pt x="4034707" y="4476442"/>
                  <a:pt x="4023051" y="4588763"/>
                </a:cubicBezTo>
                <a:cubicBezTo>
                  <a:pt x="4017349" y="4643337"/>
                  <a:pt x="4008987" y="4701084"/>
                  <a:pt x="4021657" y="4751090"/>
                </a:cubicBezTo>
                <a:cubicBezTo>
                  <a:pt x="4044969" y="4839804"/>
                  <a:pt x="4026725" y="4924077"/>
                  <a:pt x="4016589" y="5009238"/>
                </a:cubicBezTo>
                <a:cubicBezTo>
                  <a:pt x="4004363" y="5092546"/>
                  <a:pt x="4006124" y="5177301"/>
                  <a:pt x="4021784" y="5260026"/>
                </a:cubicBezTo>
                <a:cubicBezTo>
                  <a:pt x="4034200" y="5318407"/>
                  <a:pt x="4034200" y="5377804"/>
                  <a:pt x="4035720" y="5436566"/>
                </a:cubicBezTo>
                <a:cubicBezTo>
                  <a:pt x="4036607" y="5473373"/>
                  <a:pt x="4023051" y="5510813"/>
                  <a:pt x="4014055" y="5547492"/>
                </a:cubicBezTo>
                <a:cubicBezTo>
                  <a:pt x="3997965" y="5613743"/>
                  <a:pt x="3992137" y="5681008"/>
                  <a:pt x="4014055" y="5745609"/>
                </a:cubicBezTo>
                <a:cubicBezTo>
                  <a:pt x="4044589" y="5835085"/>
                  <a:pt x="4062073" y="5924561"/>
                  <a:pt x="4049403" y="6019242"/>
                </a:cubicBezTo>
                <a:cubicBezTo>
                  <a:pt x="4042055" y="6077623"/>
                  <a:pt x="4040408" y="6137274"/>
                  <a:pt x="4029385" y="6194894"/>
                </a:cubicBezTo>
                <a:cubicBezTo>
                  <a:pt x="4011268" y="6290463"/>
                  <a:pt x="4017729" y="6385396"/>
                  <a:pt x="4032173" y="6479568"/>
                </a:cubicBezTo>
                <a:cubicBezTo>
                  <a:pt x="4042321" y="6558257"/>
                  <a:pt x="4043423" y="6637846"/>
                  <a:pt x="4035467" y="6716775"/>
                </a:cubicBezTo>
                <a:lnTo>
                  <a:pt x="4025707" y="6857999"/>
                </a:lnTo>
                <a:lnTo>
                  <a:pt x="0" y="6857999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07214538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22" name="Rectangle 3221">
            <a:extLst>
              <a:ext uri="{FF2B5EF4-FFF2-40B4-BE49-F238E27FC236}">
                <a16:creationId xmlns:a16="http://schemas.microsoft.com/office/drawing/2014/main" id="{B72DE4C0-EE12-4CAC-98CF-A89349319A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24" name="Rectangle 3223">
            <a:extLst>
              <a:ext uri="{FF2B5EF4-FFF2-40B4-BE49-F238E27FC236}">
                <a16:creationId xmlns:a16="http://schemas.microsoft.com/office/drawing/2014/main" id="{029CF03F-5E6E-4B23-89A5-81548BA4C6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rgbClr val="BA9C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5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11-22</a:t>
            </a:r>
            <a:r>
              <a:rPr lang="ko-KR" altLang="en-US" sz="5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5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5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새로운 인류</a:t>
            </a:r>
            <a:r>
              <a:rPr lang="en-US" altLang="ko-KR" sz="5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, </a:t>
            </a:r>
            <a:r>
              <a:rPr lang="ko-KR" altLang="en-US" sz="5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교회의 정체성 </a:t>
            </a:r>
            <a:r>
              <a:rPr lang="en-US" altLang="ko-KR" sz="5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(</a:t>
            </a:r>
            <a:r>
              <a:rPr lang="ko-KR" altLang="en-US" sz="5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수평적 화해</a:t>
            </a:r>
            <a:r>
              <a:rPr lang="en-US" altLang="ko-KR" sz="5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)</a:t>
            </a:r>
            <a:endParaRPr lang="ko-KR" altLang="en-US" sz="5000"/>
          </a:p>
        </p:txBody>
      </p:sp>
      <p:sp>
        <p:nvSpPr>
          <p:cNvPr id="3226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3483864"/>
          </a:xfrm>
        </p:spPr>
        <p:txBody>
          <a:bodyPr>
            <a:normAutofit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교회</a:t>
            </a:r>
            <a:r>
              <a:rPr lang="en-US" altLang="ko-KR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하나님의 새로운 인류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교회의 분열을 조장하는 것은 만물을 통일하시는 하나님의 구원 역사를 정면으로 거스르는 행위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다른 성도를 차별하고 무시하는 것은 유대인들과 이방인들을 한 몸 되게 하신 그리스도의 사역을 정면으로 거스르는 행위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한국 교회는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예수 그리스도는 우리의 구원자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라는 고백에는 익숙하지만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예수 그리스도는 우리의 평화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라는 고백은 친숙하지 않음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그렇지만 이 고백은 교회 분열로 고통 당하는 한국 교회에게 매우 절실함    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  <p:pic>
        <p:nvPicPr>
          <p:cNvPr id="3211" name="Picture 3210" descr="러시아의 성당과 모스크바 강">
            <a:extLst>
              <a:ext uri="{FF2B5EF4-FFF2-40B4-BE49-F238E27FC236}">
                <a16:creationId xmlns:a16="http://schemas.microsoft.com/office/drawing/2014/main" id="{EFF2255C-057D-F59A-A341-AAFF061C4EE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5123" r="15422" b="-1"/>
          <a:stretch/>
        </p:blipFill>
        <p:spPr>
          <a:xfrm>
            <a:off x="20" y="10"/>
            <a:ext cx="4053550" cy="6857989"/>
          </a:xfrm>
          <a:custGeom>
            <a:avLst/>
            <a:gdLst/>
            <a:ahLst/>
            <a:cxnLst/>
            <a:rect l="l" t="t" r="r" b="b"/>
            <a:pathLst>
              <a:path w="4053570" h="6857999">
                <a:moveTo>
                  <a:pt x="0" y="0"/>
                </a:moveTo>
                <a:lnTo>
                  <a:pt x="4022851" y="0"/>
                </a:lnTo>
                <a:lnTo>
                  <a:pt x="4023684" y="7069"/>
                </a:lnTo>
                <a:cubicBezTo>
                  <a:pt x="4038634" y="90834"/>
                  <a:pt x="4036100" y="175741"/>
                  <a:pt x="4040154" y="260014"/>
                </a:cubicBezTo>
                <a:cubicBezTo>
                  <a:pt x="4044969" y="363071"/>
                  <a:pt x="4038888" y="466508"/>
                  <a:pt x="4036607" y="569818"/>
                </a:cubicBezTo>
                <a:cubicBezTo>
                  <a:pt x="4034833" y="657771"/>
                  <a:pt x="4026091" y="745598"/>
                  <a:pt x="4028752" y="833678"/>
                </a:cubicBezTo>
                <a:cubicBezTo>
                  <a:pt x="4028942" y="836724"/>
                  <a:pt x="4028942" y="839770"/>
                  <a:pt x="4028752" y="842816"/>
                </a:cubicBezTo>
                <a:cubicBezTo>
                  <a:pt x="4020643" y="939653"/>
                  <a:pt x="4020643" y="1036998"/>
                  <a:pt x="4028752" y="1133836"/>
                </a:cubicBezTo>
                <a:cubicBezTo>
                  <a:pt x="4031324" y="1174144"/>
                  <a:pt x="4030602" y="1214593"/>
                  <a:pt x="4026598" y="1254787"/>
                </a:cubicBezTo>
                <a:cubicBezTo>
                  <a:pt x="4022797" y="1305935"/>
                  <a:pt x="4010634" y="1357844"/>
                  <a:pt x="4019376" y="1408610"/>
                </a:cubicBezTo>
                <a:cubicBezTo>
                  <a:pt x="4025065" y="1450430"/>
                  <a:pt x="4028194" y="1492566"/>
                  <a:pt x="4028752" y="1534766"/>
                </a:cubicBezTo>
                <a:cubicBezTo>
                  <a:pt x="4033186" y="1629192"/>
                  <a:pt x="4029005" y="1724125"/>
                  <a:pt x="4027358" y="1818805"/>
                </a:cubicBezTo>
                <a:cubicBezTo>
                  <a:pt x="4025584" y="1929096"/>
                  <a:pt x="4028372" y="2039387"/>
                  <a:pt x="4019503" y="2149804"/>
                </a:cubicBezTo>
                <a:cubicBezTo>
                  <a:pt x="4014625" y="2239001"/>
                  <a:pt x="4014625" y="2328401"/>
                  <a:pt x="4019503" y="2417598"/>
                </a:cubicBezTo>
                <a:cubicBezTo>
                  <a:pt x="4021910" y="2499333"/>
                  <a:pt x="4034200" y="2580306"/>
                  <a:pt x="4032173" y="2662929"/>
                </a:cubicBezTo>
                <a:cubicBezTo>
                  <a:pt x="4029765" y="2759258"/>
                  <a:pt x="4018363" y="2855334"/>
                  <a:pt x="4021910" y="2951918"/>
                </a:cubicBezTo>
                <a:cubicBezTo>
                  <a:pt x="4023557" y="2997989"/>
                  <a:pt x="4023684" y="3044060"/>
                  <a:pt x="4024571" y="3090130"/>
                </a:cubicBezTo>
                <a:cubicBezTo>
                  <a:pt x="4025711" y="3145593"/>
                  <a:pt x="4035720" y="3200928"/>
                  <a:pt x="4030145" y="3256264"/>
                </a:cubicBezTo>
                <a:cubicBezTo>
                  <a:pt x="4020897" y="3348533"/>
                  <a:pt x="3996951" y="3439278"/>
                  <a:pt x="4011901" y="3533831"/>
                </a:cubicBezTo>
                <a:cubicBezTo>
                  <a:pt x="4020136" y="3585867"/>
                  <a:pt x="4029385" y="3638030"/>
                  <a:pt x="4034200" y="3690573"/>
                </a:cubicBezTo>
                <a:cubicBezTo>
                  <a:pt x="4038381" y="3737532"/>
                  <a:pt x="4048896" y="3785253"/>
                  <a:pt x="4040914" y="3831958"/>
                </a:cubicBezTo>
                <a:cubicBezTo>
                  <a:pt x="4034073" y="3871937"/>
                  <a:pt x="4037620" y="3911916"/>
                  <a:pt x="4032299" y="3951895"/>
                </a:cubicBezTo>
                <a:cubicBezTo>
                  <a:pt x="4025331" y="4004311"/>
                  <a:pt x="4021657" y="4057616"/>
                  <a:pt x="4016336" y="4110414"/>
                </a:cubicBezTo>
                <a:cubicBezTo>
                  <a:pt x="4011648" y="4158261"/>
                  <a:pt x="4007974" y="4205982"/>
                  <a:pt x="4020643" y="4250911"/>
                </a:cubicBezTo>
                <a:cubicBezTo>
                  <a:pt x="4051684" y="4363994"/>
                  <a:pt x="4034707" y="4476442"/>
                  <a:pt x="4023051" y="4588763"/>
                </a:cubicBezTo>
                <a:cubicBezTo>
                  <a:pt x="4017349" y="4643337"/>
                  <a:pt x="4008987" y="4701084"/>
                  <a:pt x="4021657" y="4751090"/>
                </a:cubicBezTo>
                <a:cubicBezTo>
                  <a:pt x="4044969" y="4839804"/>
                  <a:pt x="4026725" y="4924077"/>
                  <a:pt x="4016589" y="5009238"/>
                </a:cubicBezTo>
                <a:cubicBezTo>
                  <a:pt x="4004363" y="5092546"/>
                  <a:pt x="4006124" y="5177301"/>
                  <a:pt x="4021784" y="5260026"/>
                </a:cubicBezTo>
                <a:cubicBezTo>
                  <a:pt x="4034200" y="5318407"/>
                  <a:pt x="4034200" y="5377804"/>
                  <a:pt x="4035720" y="5436566"/>
                </a:cubicBezTo>
                <a:cubicBezTo>
                  <a:pt x="4036607" y="5473373"/>
                  <a:pt x="4023051" y="5510813"/>
                  <a:pt x="4014055" y="5547492"/>
                </a:cubicBezTo>
                <a:cubicBezTo>
                  <a:pt x="3997965" y="5613743"/>
                  <a:pt x="3992137" y="5681008"/>
                  <a:pt x="4014055" y="5745609"/>
                </a:cubicBezTo>
                <a:cubicBezTo>
                  <a:pt x="4044589" y="5835085"/>
                  <a:pt x="4062073" y="5924561"/>
                  <a:pt x="4049403" y="6019242"/>
                </a:cubicBezTo>
                <a:cubicBezTo>
                  <a:pt x="4042055" y="6077623"/>
                  <a:pt x="4040408" y="6137274"/>
                  <a:pt x="4029385" y="6194894"/>
                </a:cubicBezTo>
                <a:cubicBezTo>
                  <a:pt x="4011268" y="6290463"/>
                  <a:pt x="4017729" y="6385396"/>
                  <a:pt x="4032173" y="6479568"/>
                </a:cubicBezTo>
                <a:cubicBezTo>
                  <a:pt x="4042321" y="6558257"/>
                  <a:pt x="4043423" y="6637846"/>
                  <a:pt x="4035467" y="6716775"/>
                </a:cubicBezTo>
                <a:lnTo>
                  <a:pt x="4025707" y="6857999"/>
                </a:lnTo>
                <a:lnTo>
                  <a:pt x="0" y="6857999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05815109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02" name="Rectangle 3101">
            <a:extLst>
              <a:ext uri="{FF2B5EF4-FFF2-40B4-BE49-F238E27FC236}">
                <a16:creationId xmlns:a16="http://schemas.microsoft.com/office/drawing/2014/main" id="{B72DE4C0-EE12-4CAC-98CF-A89349319A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04" name="Rectangle 3103">
            <a:extLst>
              <a:ext uri="{FF2B5EF4-FFF2-40B4-BE49-F238E27FC236}">
                <a16:creationId xmlns:a16="http://schemas.microsoft.com/office/drawing/2014/main" id="{029CF03F-5E6E-4B23-89A5-81548BA4C6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rgbClr val="BA9C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5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11-22</a:t>
            </a:r>
            <a:r>
              <a:rPr lang="ko-KR" altLang="en-US" sz="5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5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5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새로운 인류</a:t>
            </a:r>
            <a:r>
              <a:rPr lang="en-US" altLang="ko-KR" sz="5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, </a:t>
            </a:r>
            <a:r>
              <a:rPr lang="ko-KR" altLang="en-US" sz="5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교회의 정체성 </a:t>
            </a:r>
            <a:r>
              <a:rPr lang="en-US" altLang="ko-KR" sz="5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(</a:t>
            </a:r>
            <a:r>
              <a:rPr lang="ko-KR" altLang="en-US" sz="5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수평적 화해</a:t>
            </a:r>
            <a:r>
              <a:rPr lang="en-US" altLang="ko-KR" sz="5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)</a:t>
            </a:r>
            <a:endParaRPr lang="ko-KR" altLang="en-US" sz="5000"/>
          </a:p>
        </p:txBody>
      </p:sp>
      <p:sp>
        <p:nvSpPr>
          <p:cNvPr id="3106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3483864"/>
          </a:xfrm>
        </p:spPr>
        <p:txBody>
          <a:bodyPr>
            <a:normAutofit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한국 교회와 평화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그리스도의 평화를 경험한 그리스도인들은 민족의 평화와 통일에도 적극적으로 기여할 수 있어야 함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남북의 평화를 위해 우리가 해야 할 일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미움과 적대감을 버리고 북한 동포를 진심으로 우리 동족으로 인정하고 끌어 안아야 함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하나님을 의지하고 분단의 상태가 끝나고 평화 통일이 이루어지고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/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북한 동포들이 속히 평화의 복음을 듣고 구원을 얻을 수 있도록 기도해야 함    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  <p:pic>
        <p:nvPicPr>
          <p:cNvPr id="3091" name="Picture 3090" descr="호수에 비친 산">
            <a:extLst>
              <a:ext uri="{FF2B5EF4-FFF2-40B4-BE49-F238E27FC236}">
                <a16:creationId xmlns:a16="http://schemas.microsoft.com/office/drawing/2014/main" id="{1C3E9385-A351-0433-1122-47820FDA6C4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378" r="37167" b="-1"/>
          <a:stretch/>
        </p:blipFill>
        <p:spPr>
          <a:xfrm>
            <a:off x="20" y="10"/>
            <a:ext cx="4053550" cy="6857989"/>
          </a:xfrm>
          <a:custGeom>
            <a:avLst/>
            <a:gdLst/>
            <a:ahLst/>
            <a:cxnLst/>
            <a:rect l="l" t="t" r="r" b="b"/>
            <a:pathLst>
              <a:path w="4053570" h="6857999">
                <a:moveTo>
                  <a:pt x="0" y="0"/>
                </a:moveTo>
                <a:lnTo>
                  <a:pt x="4022851" y="0"/>
                </a:lnTo>
                <a:lnTo>
                  <a:pt x="4023684" y="7069"/>
                </a:lnTo>
                <a:cubicBezTo>
                  <a:pt x="4038634" y="90834"/>
                  <a:pt x="4036100" y="175741"/>
                  <a:pt x="4040154" y="260014"/>
                </a:cubicBezTo>
                <a:cubicBezTo>
                  <a:pt x="4044969" y="363071"/>
                  <a:pt x="4038888" y="466508"/>
                  <a:pt x="4036607" y="569818"/>
                </a:cubicBezTo>
                <a:cubicBezTo>
                  <a:pt x="4034833" y="657771"/>
                  <a:pt x="4026091" y="745598"/>
                  <a:pt x="4028752" y="833678"/>
                </a:cubicBezTo>
                <a:cubicBezTo>
                  <a:pt x="4028942" y="836724"/>
                  <a:pt x="4028942" y="839770"/>
                  <a:pt x="4028752" y="842816"/>
                </a:cubicBezTo>
                <a:cubicBezTo>
                  <a:pt x="4020643" y="939653"/>
                  <a:pt x="4020643" y="1036998"/>
                  <a:pt x="4028752" y="1133836"/>
                </a:cubicBezTo>
                <a:cubicBezTo>
                  <a:pt x="4031324" y="1174144"/>
                  <a:pt x="4030602" y="1214593"/>
                  <a:pt x="4026598" y="1254787"/>
                </a:cubicBezTo>
                <a:cubicBezTo>
                  <a:pt x="4022797" y="1305935"/>
                  <a:pt x="4010634" y="1357844"/>
                  <a:pt x="4019376" y="1408610"/>
                </a:cubicBezTo>
                <a:cubicBezTo>
                  <a:pt x="4025065" y="1450430"/>
                  <a:pt x="4028194" y="1492566"/>
                  <a:pt x="4028752" y="1534766"/>
                </a:cubicBezTo>
                <a:cubicBezTo>
                  <a:pt x="4033186" y="1629192"/>
                  <a:pt x="4029005" y="1724125"/>
                  <a:pt x="4027358" y="1818805"/>
                </a:cubicBezTo>
                <a:cubicBezTo>
                  <a:pt x="4025584" y="1929096"/>
                  <a:pt x="4028372" y="2039387"/>
                  <a:pt x="4019503" y="2149804"/>
                </a:cubicBezTo>
                <a:cubicBezTo>
                  <a:pt x="4014625" y="2239001"/>
                  <a:pt x="4014625" y="2328401"/>
                  <a:pt x="4019503" y="2417598"/>
                </a:cubicBezTo>
                <a:cubicBezTo>
                  <a:pt x="4021910" y="2499333"/>
                  <a:pt x="4034200" y="2580306"/>
                  <a:pt x="4032173" y="2662929"/>
                </a:cubicBezTo>
                <a:cubicBezTo>
                  <a:pt x="4029765" y="2759258"/>
                  <a:pt x="4018363" y="2855334"/>
                  <a:pt x="4021910" y="2951918"/>
                </a:cubicBezTo>
                <a:cubicBezTo>
                  <a:pt x="4023557" y="2997989"/>
                  <a:pt x="4023684" y="3044060"/>
                  <a:pt x="4024571" y="3090130"/>
                </a:cubicBezTo>
                <a:cubicBezTo>
                  <a:pt x="4025711" y="3145593"/>
                  <a:pt x="4035720" y="3200928"/>
                  <a:pt x="4030145" y="3256264"/>
                </a:cubicBezTo>
                <a:cubicBezTo>
                  <a:pt x="4020897" y="3348533"/>
                  <a:pt x="3996951" y="3439278"/>
                  <a:pt x="4011901" y="3533831"/>
                </a:cubicBezTo>
                <a:cubicBezTo>
                  <a:pt x="4020136" y="3585867"/>
                  <a:pt x="4029385" y="3638030"/>
                  <a:pt x="4034200" y="3690573"/>
                </a:cubicBezTo>
                <a:cubicBezTo>
                  <a:pt x="4038381" y="3737532"/>
                  <a:pt x="4048896" y="3785253"/>
                  <a:pt x="4040914" y="3831958"/>
                </a:cubicBezTo>
                <a:cubicBezTo>
                  <a:pt x="4034073" y="3871937"/>
                  <a:pt x="4037620" y="3911916"/>
                  <a:pt x="4032299" y="3951895"/>
                </a:cubicBezTo>
                <a:cubicBezTo>
                  <a:pt x="4025331" y="4004311"/>
                  <a:pt x="4021657" y="4057616"/>
                  <a:pt x="4016336" y="4110414"/>
                </a:cubicBezTo>
                <a:cubicBezTo>
                  <a:pt x="4011648" y="4158261"/>
                  <a:pt x="4007974" y="4205982"/>
                  <a:pt x="4020643" y="4250911"/>
                </a:cubicBezTo>
                <a:cubicBezTo>
                  <a:pt x="4051684" y="4363994"/>
                  <a:pt x="4034707" y="4476442"/>
                  <a:pt x="4023051" y="4588763"/>
                </a:cubicBezTo>
                <a:cubicBezTo>
                  <a:pt x="4017349" y="4643337"/>
                  <a:pt x="4008987" y="4701084"/>
                  <a:pt x="4021657" y="4751090"/>
                </a:cubicBezTo>
                <a:cubicBezTo>
                  <a:pt x="4044969" y="4839804"/>
                  <a:pt x="4026725" y="4924077"/>
                  <a:pt x="4016589" y="5009238"/>
                </a:cubicBezTo>
                <a:cubicBezTo>
                  <a:pt x="4004363" y="5092546"/>
                  <a:pt x="4006124" y="5177301"/>
                  <a:pt x="4021784" y="5260026"/>
                </a:cubicBezTo>
                <a:cubicBezTo>
                  <a:pt x="4034200" y="5318407"/>
                  <a:pt x="4034200" y="5377804"/>
                  <a:pt x="4035720" y="5436566"/>
                </a:cubicBezTo>
                <a:cubicBezTo>
                  <a:pt x="4036607" y="5473373"/>
                  <a:pt x="4023051" y="5510813"/>
                  <a:pt x="4014055" y="5547492"/>
                </a:cubicBezTo>
                <a:cubicBezTo>
                  <a:pt x="3997965" y="5613743"/>
                  <a:pt x="3992137" y="5681008"/>
                  <a:pt x="4014055" y="5745609"/>
                </a:cubicBezTo>
                <a:cubicBezTo>
                  <a:pt x="4044589" y="5835085"/>
                  <a:pt x="4062073" y="5924561"/>
                  <a:pt x="4049403" y="6019242"/>
                </a:cubicBezTo>
                <a:cubicBezTo>
                  <a:pt x="4042055" y="6077623"/>
                  <a:pt x="4040408" y="6137274"/>
                  <a:pt x="4029385" y="6194894"/>
                </a:cubicBezTo>
                <a:cubicBezTo>
                  <a:pt x="4011268" y="6290463"/>
                  <a:pt x="4017729" y="6385396"/>
                  <a:pt x="4032173" y="6479568"/>
                </a:cubicBezTo>
                <a:cubicBezTo>
                  <a:pt x="4042321" y="6558257"/>
                  <a:pt x="4043423" y="6637846"/>
                  <a:pt x="4035467" y="6716775"/>
                </a:cubicBezTo>
                <a:lnTo>
                  <a:pt x="4025707" y="6857999"/>
                </a:lnTo>
                <a:lnTo>
                  <a:pt x="0" y="6857999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76208585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SketchyVTI">
  <a:themeElements>
    <a:clrScheme name="AnalogousFromLightSeedLeftStep">
      <a:dk1>
        <a:srgbClr val="000000"/>
      </a:dk1>
      <a:lt1>
        <a:srgbClr val="FFFFFF"/>
      </a:lt1>
      <a:dk2>
        <a:srgbClr val="243241"/>
      </a:dk2>
      <a:lt2>
        <a:srgbClr val="E2E5E8"/>
      </a:lt2>
      <a:accent1>
        <a:srgbClr val="BA9C80"/>
      </a:accent1>
      <a:accent2>
        <a:srgbClr val="BA827F"/>
      </a:accent2>
      <a:accent3>
        <a:srgbClr val="C594A6"/>
      </a:accent3>
      <a:accent4>
        <a:srgbClr val="BA7FAD"/>
      </a:accent4>
      <a:accent5>
        <a:srgbClr val="BC94C5"/>
      </a:accent5>
      <a:accent6>
        <a:srgbClr val="967FBA"/>
      </a:accent6>
      <a:hlink>
        <a:srgbClr val="5E85A8"/>
      </a:hlink>
      <a:folHlink>
        <a:srgbClr val="7F7F7F"/>
      </a:folHlink>
    </a:clrScheme>
    <a:fontScheme name="Custom 2">
      <a:majorFont>
        <a:latin typeface="Modern Love"/>
        <a:ea typeface=""/>
        <a:cs typeface=""/>
      </a:majorFont>
      <a:minorFont>
        <a:latin typeface="The Ha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ketchyVTI" id="{A6D2C935-A6E4-4DD9-BCC5-5AE2504DB8EA}" vid="{F0754072-50B6-4C01-B911-67246C9F58D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12875</TotalTime>
  <Words>6270</Words>
  <Application>Microsoft Office PowerPoint</Application>
  <PresentationFormat>Widescreen</PresentationFormat>
  <Paragraphs>532</Paragraphs>
  <Slides>81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81</vt:i4>
      </vt:variant>
    </vt:vector>
  </HeadingPairs>
  <TitlesOfParts>
    <vt:vector size="89" baseType="lpstr">
      <vt:lpstr>Chilgok Kim Yeongbun</vt:lpstr>
      <vt:lpstr>Nanum Pen</vt:lpstr>
      <vt:lpstr>Arial</vt:lpstr>
      <vt:lpstr>Cavolini</vt:lpstr>
      <vt:lpstr>Modern Love</vt:lpstr>
      <vt:lpstr>SBL Greek</vt:lpstr>
      <vt:lpstr>The Hand</vt:lpstr>
      <vt:lpstr>SketchyVTI</vt:lpstr>
      <vt:lpstr>에베소서 개관 (Overview of Ephesians)</vt:lpstr>
      <vt:lpstr>에베소서 2장 단락</vt:lpstr>
      <vt:lpstr>1-10절: 구원, 하나님의 선물 (수직적 화해)</vt:lpstr>
      <vt:lpstr>11-22절: 새로운 인류, 교회의 정체성 (수평적 화해)</vt:lpstr>
      <vt:lpstr>1-10절: 구원, 하나님의 선물 (수직적 화해)</vt:lpstr>
      <vt:lpstr>1-3절 (첫번째 문장): 에베소서 수신자의 과거의 상태</vt:lpstr>
      <vt:lpstr>1-3절 (첫번째 문장): 에베소서 수신자의 과거의 상태</vt:lpstr>
      <vt:lpstr>1-3절 (첫번째 문장): 에베소서 수신자의 과거의 상태</vt:lpstr>
      <vt:lpstr>1-3절 (첫번째 문장): 에베소서 수신자의 과거의 상태</vt:lpstr>
      <vt:lpstr>1-3절 (첫번째 문장): 에베소서 수신자의 과거의 상태</vt:lpstr>
      <vt:lpstr>1-3절 (첫번째 문장): 에베소서 수신자의 과거의 상태</vt:lpstr>
      <vt:lpstr>1-3절 (첫번째 문장): 에베소서 수신자의 과거의 상태</vt:lpstr>
      <vt:lpstr>1-3절 (첫번째 문장): 에베소서 수신자의 과거의 상태</vt:lpstr>
      <vt:lpstr>1-3절 (첫번째 문장): 에베소서 수신자의 과거의 상태</vt:lpstr>
      <vt:lpstr>1-3절 (첫번째 문장): 에베소서 수신자의 과거의 상태</vt:lpstr>
      <vt:lpstr>1-3절 (첫번째 문장): 에베소서 수신자의 과거의 상태</vt:lpstr>
      <vt:lpstr>4-7절 (첫번째 문장): 하나님의 은혜로 그리스도 안에서 믿음으로 받는 구원</vt:lpstr>
      <vt:lpstr>4-7절 (첫번째 문장): 하나님의 은혜로 그리스도 안에서 믿음으로 받는 구원</vt:lpstr>
      <vt:lpstr>4-7절 (첫번째 문장): 하나님의 은혜로 그리스도 안에서 믿음으로 받는 구원</vt:lpstr>
      <vt:lpstr>4-7절 (첫번째 문장): 하나님의 은혜로 그리스도 안에서 믿음으로 받는 구원</vt:lpstr>
      <vt:lpstr>4-7절 (첫번째 문장): 하나님의 은혜로 그리스도 안에서 믿음으로 받는 구원</vt:lpstr>
      <vt:lpstr>4-7절 (첫번째 문장): 하나님의 은혜로 그리스도 안에서 믿음으로 받는 구원</vt:lpstr>
      <vt:lpstr>4-7절 (첫번째 문장): 하나님의 은혜로 그리스도 안에서 믿음으로 받는 구원</vt:lpstr>
      <vt:lpstr>4-7절 (첫번째 문장): 하나님의 은혜로 그리스도 안에서 믿음으로 받는 구원</vt:lpstr>
      <vt:lpstr>4-7절 (첫번째 문장): 하나님의 은혜로 그리스도 안에서 믿음으로 받는 구원</vt:lpstr>
      <vt:lpstr>4-7절 (첫번째 문장): 하나님의 은혜로 그리스도 안에서 믿음으로 받는 구원</vt:lpstr>
      <vt:lpstr>4-7절 (첫번째 문장): 하나님의 은혜로 그리스도 안에서 믿음으로 받는 구원</vt:lpstr>
      <vt:lpstr>4-7절 (첫번째 문장): 하나님의 은혜로 그리스도 안에서 믿음으로 받는 구원</vt:lpstr>
      <vt:lpstr>4-7절 (첫번째 문장): 하나님의 은혜로 그리스도 안에서 믿음으로 받는 구원</vt:lpstr>
      <vt:lpstr>4-7절 (첫번째 문장): 하나님의 은혜로 그리스도 안에서 믿음으로 받는 구원</vt:lpstr>
      <vt:lpstr>8-10절 (두번째 문장): 구원에 합당한 열매를 맺는 삶</vt:lpstr>
      <vt:lpstr>8-10절 (두번째 문장): 구원에 합당한 열매를 맺는 삶</vt:lpstr>
      <vt:lpstr>8-10절 (두번째 문장): 구원에 합당한 열매를 맺는 삶</vt:lpstr>
      <vt:lpstr>8-10절 (두번째 문장): 구원에 합당한 열매를 맺는 삶</vt:lpstr>
      <vt:lpstr>8-10절 (두번째 문장): 구원에 합당한 열매를 맺는 삶</vt:lpstr>
      <vt:lpstr>8-10절 (두번째 문장): 구원에 합당한 열매를 맺는 삶</vt:lpstr>
      <vt:lpstr>8-10절 (두번째 문장): 구원에 합당한 열매를 맺는 삶</vt:lpstr>
      <vt:lpstr>8-10절 (두번째 문장): 구원에 합당한 열매를 맺는 삶</vt:lpstr>
      <vt:lpstr>8-10절 (두번째 문장): 구원에 합당한 열매를 맺는 삶</vt:lpstr>
      <vt:lpstr>1-10절: 구원, 하나님의 선물 (수직적 화해) 적용</vt:lpstr>
      <vt:lpstr>1-10절: 구원, 하나님의 선물 (수직적 화해) 적용</vt:lpstr>
      <vt:lpstr>1-10절: 구원, 하나님의 선물 (수직적 화해) 적용</vt:lpstr>
      <vt:lpstr>11-22절: 새로운 인류, 교회의 정체성 (수평적 화해)</vt:lpstr>
      <vt:lpstr>11-22절: 새로운 인류, 교회의 정체성 (수평적 화해)</vt:lpstr>
      <vt:lpstr>11-13절 (1st &amp; 2nd 문장): 하나님께서 함께하지 않는 사람이 가지는 어려움</vt:lpstr>
      <vt:lpstr>11-13절 (1st &amp; 2nd 문장): 하나님께서 함께하지 않는 사람이 가지는 어려움</vt:lpstr>
      <vt:lpstr>11-13절 (1st &amp; 2nd 문장): 하나님께서 함께하지 않는 사람이 가지는 어려움</vt:lpstr>
      <vt:lpstr>14-18절 (3rd &amp; 4th 문장): 그 어려움에 대한 하나님의 응답</vt:lpstr>
      <vt:lpstr>14-18절 (3rd &amp; 4th 문장): 그 어려움에 대한 하나님의 응답</vt:lpstr>
      <vt:lpstr>14-18절 (3rd &amp; 4th 문장): 그 어려움에 대한 하나님의 응답</vt:lpstr>
      <vt:lpstr>14-18절 (3rd &amp; 4th 문장): 그 어려움에 대한 하나님의 응답</vt:lpstr>
      <vt:lpstr>14-18절 (3rd &amp; 4th 문장): 그 어려움에 대한 하나님의 응답</vt:lpstr>
      <vt:lpstr>14-18절 (3rd &amp; 4th 문장): 그 어려움에 대한 하나님의 응답</vt:lpstr>
      <vt:lpstr>14-18절 (3rd &amp; 4th 문장): 그 어려움에 대한 하나님의 응답</vt:lpstr>
      <vt:lpstr>14-18절 (3rd &amp; 4th 문장): 그 어려움에 대한 하나님의 응답</vt:lpstr>
      <vt:lpstr>14-18절 (3rd &amp; 4th 문장): 그 어려움에 대한 하나님의 응답</vt:lpstr>
      <vt:lpstr>14-18절 (3rd &amp; 4th 문장): 그 어려움에 대한 하나님의 응답</vt:lpstr>
      <vt:lpstr>14-18절 (3rd &amp; 4th 문장): 그 어려움에 대한 하나님의 응답</vt:lpstr>
      <vt:lpstr>14-18절 (3rd &amp; 4th 문장): 그 어려움에 대한 하나님의 응답</vt:lpstr>
      <vt:lpstr>14-18절 (3rd &amp; 4th 문장): 그 어려움에 대한 하나님의 응답</vt:lpstr>
      <vt:lpstr>14-18절 (3rd &amp; 4th 문장): 그 어려움에 대한 하나님의 응답</vt:lpstr>
      <vt:lpstr>14-18절 (3rd &amp; 4th 문장): 그 어려움에 대한 하나님의 응답</vt:lpstr>
      <vt:lpstr>14-18절 (3rd &amp; 4th 문장): 그 어려움에 대한 하나님의 응답</vt:lpstr>
      <vt:lpstr>19-22절 (5th 문장): 하나님의 응답이 미치는 사람에 대한 적용</vt:lpstr>
      <vt:lpstr>19-22절 (5th 문장): 하나님의 응답이 미치는 사람에 대한 적용</vt:lpstr>
      <vt:lpstr>19-22절 (5th 문장): 하나님의 응답이 미치는 사람에 대한 적용</vt:lpstr>
      <vt:lpstr>19-22절 (5th 문장): 하나님의 응답이 미치는 사람에 대한 적용</vt:lpstr>
      <vt:lpstr>19-22절 (5th 문장): 하나님의 응답이 미치는 사람에 대한 적용</vt:lpstr>
      <vt:lpstr>19-22절 (5th 문장): 하나님의 응답이 미치는 사람에 대한 적용</vt:lpstr>
      <vt:lpstr>19-22절 (5th 문장): 하나님의 응답이 미치는 사람에 대한 적용</vt:lpstr>
      <vt:lpstr>19-22절 (5th 문장): 하나님의 응답이 미치는 사람에 대한 적용</vt:lpstr>
      <vt:lpstr>19-22절 (5th 문장): 하나님의 응답이 미치는 사람에 대한 적용</vt:lpstr>
      <vt:lpstr>19-22절 (5th 문장): 하나님의 응답이 미치는 사람에 대한 적용</vt:lpstr>
      <vt:lpstr>19-22절 (5th 문장): 하나님의 응답이 미치는 사람에 대한 적용</vt:lpstr>
      <vt:lpstr>19-22절 (5th 문장): 하나님의 응답이 미치는 사람에 대한 적용</vt:lpstr>
      <vt:lpstr>19-22절 (5th 문장): 하나님의 응답이 미치는 사람에 대한 적용</vt:lpstr>
      <vt:lpstr>11-22절: 새로운 인류, 교회의 정체성 (수평적 화해)</vt:lpstr>
      <vt:lpstr>11-22절: 새로운 인류, 교회의 정체성 (수평적 화해)</vt:lpstr>
      <vt:lpstr>11-22절: 새로운 인류, 교회의 정체성 (수평적 화해)</vt:lpstr>
      <vt:lpstr>11-22절: 새로운 인류, 교회의 정체성 (수평적 화해)</vt:lpstr>
      <vt:lpstr>11-22절: 새로운 인류, 교회의 정체성 (수평적 화해)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에베소서 석의 (Exegesis of Ephesians)</dc:title>
  <dc:creator>Jeong, Hyejeong</dc:creator>
  <cp:lastModifiedBy>Jeong, Hyejeong</cp:lastModifiedBy>
  <cp:revision>42</cp:revision>
  <dcterms:created xsi:type="dcterms:W3CDTF">2024-03-11T16:02:12Z</dcterms:created>
  <dcterms:modified xsi:type="dcterms:W3CDTF">2024-07-06T01:04:56Z</dcterms:modified>
</cp:coreProperties>
</file>