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93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4/4/2024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5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에베소서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1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장 연구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6" name="Rectangle 3125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777739"/>
            <a:ext cx="4507605" cy="14121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ko-KR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</a:t>
            </a:r>
            <a:r>
              <a:rPr lang="en-US" altLang="ko-K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</a:t>
            </a:r>
            <a:r>
              <a:rPr lang="ko-KR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장 단락</a:t>
            </a:r>
            <a:endParaRPr lang="ko-KR" altLang="en-US" sz="5400" dirty="0"/>
          </a:p>
        </p:txBody>
      </p:sp>
      <p:pic>
        <p:nvPicPr>
          <p:cNvPr id="3121" name="Picture 3120" descr="태양 쪽으로 뻗는 손">
            <a:extLst>
              <a:ext uri="{FF2B5EF4-FFF2-40B4-BE49-F238E27FC236}">
                <a16:creationId xmlns:a16="http://schemas.microsoft.com/office/drawing/2014/main" id="{E5055978-2DA2-B136-B78F-464AC61DED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39" b="33057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28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5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690" y="4851061"/>
            <a:ext cx="5635411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1-2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시작 인사</a:t>
            </a:r>
            <a:endParaRPr lang="en-US" altLang="ko-KR" sz="4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3-14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구원에 대한 찬양</a:t>
            </a:r>
            <a:endParaRPr lang="en-US" altLang="ko-KR" sz="40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15-23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감사와 기도</a:t>
            </a:r>
            <a:endParaRPr lang="en-US" altLang="ko-KR" sz="4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04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2" name="Rectangle 3121">
            <a:extLst>
              <a:ext uri="{FF2B5EF4-FFF2-40B4-BE49-F238E27FC236}">
                <a16:creationId xmlns:a16="http://schemas.microsoft.com/office/drawing/2014/main" id="{7922DF80-3FE8-4AAB-BB6B-A60F8EA9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21" y="4777739"/>
            <a:ext cx="4027739" cy="14121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1-2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시작 인사</a:t>
            </a:r>
            <a:endParaRPr lang="ko-KR" altLang="en-US" dirty="0"/>
          </a:p>
        </p:txBody>
      </p:sp>
      <p:pic>
        <p:nvPicPr>
          <p:cNvPr id="3111" name="Picture 3110" descr="아날로그 시계">
            <a:extLst>
              <a:ext uri="{FF2B5EF4-FFF2-40B4-BE49-F238E27FC236}">
                <a16:creationId xmlns:a16="http://schemas.microsoft.com/office/drawing/2014/main" id="{E70CD498-CF87-B6CC-702F-6E158DC967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57" r="-1" b="10327"/>
          <a:stretch/>
        </p:blipFill>
        <p:spPr>
          <a:xfrm>
            <a:off x="20" y="10"/>
            <a:ext cx="12188932" cy="4402950"/>
          </a:xfrm>
          <a:custGeom>
            <a:avLst/>
            <a:gdLst/>
            <a:ahLst/>
            <a:cxnLst/>
            <a:rect l="l" t="t" r="r" b="b"/>
            <a:pathLst>
              <a:path w="12188952" h="4402960">
                <a:moveTo>
                  <a:pt x="0" y="0"/>
                </a:moveTo>
                <a:lnTo>
                  <a:pt x="12188952" y="0"/>
                </a:lnTo>
                <a:lnTo>
                  <a:pt x="12188952" y="4383485"/>
                </a:lnTo>
                <a:lnTo>
                  <a:pt x="12117797" y="4389494"/>
                </a:lnTo>
                <a:cubicBezTo>
                  <a:pt x="12016287" y="4394565"/>
                  <a:pt x="11914724" y="4390309"/>
                  <a:pt x="11813161" y="4387264"/>
                </a:cubicBezTo>
                <a:cubicBezTo>
                  <a:pt x="11682966" y="4383459"/>
                  <a:pt x="11552772" y="4372046"/>
                  <a:pt x="11422323" y="4386249"/>
                </a:cubicBezTo>
                <a:cubicBezTo>
                  <a:pt x="11347341" y="4394987"/>
                  <a:pt x="11271530" y="4393872"/>
                  <a:pt x="11196840" y="4382952"/>
                </a:cubicBezTo>
                <a:cubicBezTo>
                  <a:pt x="11127169" y="4373365"/>
                  <a:pt x="11056721" y="4370613"/>
                  <a:pt x="10986516" y="4374709"/>
                </a:cubicBezTo>
                <a:cubicBezTo>
                  <a:pt x="10853647" y="4380289"/>
                  <a:pt x="10719631" y="4383713"/>
                  <a:pt x="10586124" y="4379402"/>
                </a:cubicBezTo>
                <a:cubicBezTo>
                  <a:pt x="10380386" y="4372807"/>
                  <a:pt x="10174649" y="4366719"/>
                  <a:pt x="9968783" y="4379402"/>
                </a:cubicBezTo>
                <a:cubicBezTo>
                  <a:pt x="9815914" y="4388532"/>
                  <a:pt x="9663043" y="4389673"/>
                  <a:pt x="9510173" y="4384981"/>
                </a:cubicBezTo>
                <a:cubicBezTo>
                  <a:pt x="9357303" y="4380289"/>
                  <a:pt x="9204433" y="4370777"/>
                  <a:pt x="9051563" y="4379402"/>
                </a:cubicBezTo>
                <a:cubicBezTo>
                  <a:pt x="8873214" y="4389547"/>
                  <a:pt x="8694866" y="4387771"/>
                  <a:pt x="8516518" y="4385996"/>
                </a:cubicBezTo>
                <a:cubicBezTo>
                  <a:pt x="8344285" y="4384220"/>
                  <a:pt x="8172433" y="4375090"/>
                  <a:pt x="8000328" y="4384220"/>
                </a:cubicBezTo>
                <a:cubicBezTo>
                  <a:pt x="7926058" y="4388152"/>
                  <a:pt x="7851661" y="4384094"/>
                  <a:pt x="7777264" y="4380796"/>
                </a:cubicBezTo>
                <a:cubicBezTo>
                  <a:pt x="7657197" y="4374049"/>
                  <a:pt x="7536799" y="4375876"/>
                  <a:pt x="7417000" y="4386249"/>
                </a:cubicBezTo>
                <a:cubicBezTo>
                  <a:pt x="7345087" y="4395115"/>
                  <a:pt x="7272347" y="4395115"/>
                  <a:pt x="7200434" y="4386249"/>
                </a:cubicBezTo>
                <a:cubicBezTo>
                  <a:pt x="7018596" y="4361875"/>
                  <a:pt x="6834858" y="4354443"/>
                  <a:pt x="6651632" y="4364056"/>
                </a:cubicBezTo>
                <a:cubicBezTo>
                  <a:pt x="6437868" y="4373440"/>
                  <a:pt x="6224614" y="4392845"/>
                  <a:pt x="6010724" y="4398170"/>
                </a:cubicBezTo>
                <a:cubicBezTo>
                  <a:pt x="5875179" y="4401595"/>
                  <a:pt x="5738614" y="4410853"/>
                  <a:pt x="5604853" y="4388152"/>
                </a:cubicBezTo>
                <a:cubicBezTo>
                  <a:pt x="5468418" y="4364817"/>
                  <a:pt x="5333255" y="4375723"/>
                  <a:pt x="5197200" y="4382445"/>
                </a:cubicBezTo>
                <a:cubicBezTo>
                  <a:pt x="5095413" y="4389750"/>
                  <a:pt x="4993247" y="4389750"/>
                  <a:pt x="4891459" y="4382445"/>
                </a:cubicBezTo>
                <a:cubicBezTo>
                  <a:pt x="4767750" y="4370042"/>
                  <a:pt x="4643314" y="4366440"/>
                  <a:pt x="4519095" y="4371666"/>
                </a:cubicBezTo>
                <a:cubicBezTo>
                  <a:pt x="4370684" y="4379402"/>
                  <a:pt x="4222017" y="4387264"/>
                  <a:pt x="4073222" y="4384347"/>
                </a:cubicBezTo>
                <a:cubicBezTo>
                  <a:pt x="4023412" y="4383459"/>
                  <a:pt x="3973602" y="4378006"/>
                  <a:pt x="3923793" y="4386123"/>
                </a:cubicBezTo>
                <a:cubicBezTo>
                  <a:pt x="3869166" y="4393453"/>
                  <a:pt x="3813841" y="4394011"/>
                  <a:pt x="3759075" y="4387771"/>
                </a:cubicBezTo>
                <a:cubicBezTo>
                  <a:pt x="3703277" y="4383079"/>
                  <a:pt x="3647607" y="4375723"/>
                  <a:pt x="3591682" y="4373060"/>
                </a:cubicBezTo>
                <a:cubicBezTo>
                  <a:pt x="3349688" y="4359706"/>
                  <a:pt x="3107046" y="4363257"/>
                  <a:pt x="2865549" y="4383713"/>
                </a:cubicBezTo>
                <a:cubicBezTo>
                  <a:pt x="2661378" y="4401621"/>
                  <a:pt x="2456048" y="4402203"/>
                  <a:pt x="2251775" y="4385489"/>
                </a:cubicBezTo>
                <a:cubicBezTo>
                  <a:pt x="2200819" y="4381557"/>
                  <a:pt x="2149862" y="4371412"/>
                  <a:pt x="2098906" y="4378767"/>
                </a:cubicBezTo>
                <a:cubicBezTo>
                  <a:pt x="2025044" y="4387810"/>
                  <a:pt x="1950494" y="4390016"/>
                  <a:pt x="1876224" y="4385362"/>
                </a:cubicBezTo>
                <a:cubicBezTo>
                  <a:pt x="1700042" y="4378387"/>
                  <a:pt x="1523986" y="4369129"/>
                  <a:pt x="1347676" y="4371666"/>
                </a:cubicBezTo>
                <a:cubicBezTo>
                  <a:pt x="1064484" y="4375597"/>
                  <a:pt x="781420" y="4389673"/>
                  <a:pt x="498101" y="4379274"/>
                </a:cubicBezTo>
                <a:cubicBezTo>
                  <a:pt x="364340" y="4374328"/>
                  <a:pt x="230579" y="4369953"/>
                  <a:pt x="96817" y="4375137"/>
                </a:cubicBezTo>
                <a:lnTo>
                  <a:pt x="0" y="4381436"/>
                </a:lnTo>
                <a:lnTo>
                  <a:pt x="0" y="2050299"/>
                </a:lnTo>
                <a:close/>
              </a:path>
            </a:pathLst>
          </a:custGeom>
        </p:spPr>
      </p:pic>
      <p:sp>
        <p:nvSpPr>
          <p:cNvPr id="3124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5635926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1a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자신에 대한 부분</a:t>
            </a:r>
            <a:endParaRPr lang="en-US" altLang="ko-KR" sz="4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1b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독자들에 대한 부분</a:t>
            </a:r>
            <a:endParaRPr lang="en-US" altLang="ko-KR" sz="4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40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기원</a:t>
            </a:r>
            <a:endParaRPr lang="en-US" altLang="ko-KR" sz="40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4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5" name="Rectangle 3114">
            <a:extLst>
              <a:ext uri="{FF2B5EF4-FFF2-40B4-BE49-F238E27FC236}">
                <a16:creationId xmlns:a16="http://schemas.microsoft.com/office/drawing/2014/main" id="{7922DF80-3FE8-4AAB-BB6B-A60F8EA9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구원에 대한 찬양</a:t>
            </a:r>
            <a:endParaRPr lang="ko-KR" altLang="en-US" sz="4000" dirty="0"/>
          </a:p>
        </p:txBody>
      </p:sp>
      <p:pic>
        <p:nvPicPr>
          <p:cNvPr id="3111" name="Picture 3110" descr="가지런히 쌓아 올린 흰색 돌">
            <a:extLst>
              <a:ext uri="{FF2B5EF4-FFF2-40B4-BE49-F238E27FC236}">
                <a16:creationId xmlns:a16="http://schemas.microsoft.com/office/drawing/2014/main" id="{8B982EFC-018C-C264-634B-AA54AEAFA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166" r="-1" b="15717"/>
          <a:stretch/>
        </p:blipFill>
        <p:spPr>
          <a:xfrm>
            <a:off x="20" y="10"/>
            <a:ext cx="12188932" cy="4402950"/>
          </a:xfrm>
          <a:custGeom>
            <a:avLst/>
            <a:gdLst/>
            <a:ahLst/>
            <a:cxnLst/>
            <a:rect l="l" t="t" r="r" b="b"/>
            <a:pathLst>
              <a:path w="12188952" h="4402960">
                <a:moveTo>
                  <a:pt x="0" y="0"/>
                </a:moveTo>
                <a:lnTo>
                  <a:pt x="12188952" y="0"/>
                </a:lnTo>
                <a:lnTo>
                  <a:pt x="12188952" y="4383485"/>
                </a:lnTo>
                <a:lnTo>
                  <a:pt x="12117797" y="4389494"/>
                </a:lnTo>
                <a:cubicBezTo>
                  <a:pt x="12016287" y="4394565"/>
                  <a:pt x="11914724" y="4390309"/>
                  <a:pt x="11813161" y="4387264"/>
                </a:cubicBezTo>
                <a:cubicBezTo>
                  <a:pt x="11682966" y="4383459"/>
                  <a:pt x="11552772" y="4372046"/>
                  <a:pt x="11422323" y="4386249"/>
                </a:cubicBezTo>
                <a:cubicBezTo>
                  <a:pt x="11347341" y="4394987"/>
                  <a:pt x="11271530" y="4393872"/>
                  <a:pt x="11196840" y="4382952"/>
                </a:cubicBezTo>
                <a:cubicBezTo>
                  <a:pt x="11127169" y="4373365"/>
                  <a:pt x="11056721" y="4370613"/>
                  <a:pt x="10986516" y="4374709"/>
                </a:cubicBezTo>
                <a:cubicBezTo>
                  <a:pt x="10853647" y="4380289"/>
                  <a:pt x="10719631" y="4383713"/>
                  <a:pt x="10586124" y="4379402"/>
                </a:cubicBezTo>
                <a:cubicBezTo>
                  <a:pt x="10380386" y="4372807"/>
                  <a:pt x="10174649" y="4366719"/>
                  <a:pt x="9968783" y="4379402"/>
                </a:cubicBezTo>
                <a:cubicBezTo>
                  <a:pt x="9815914" y="4388532"/>
                  <a:pt x="9663043" y="4389673"/>
                  <a:pt x="9510173" y="4384981"/>
                </a:cubicBezTo>
                <a:cubicBezTo>
                  <a:pt x="9357303" y="4380289"/>
                  <a:pt x="9204433" y="4370777"/>
                  <a:pt x="9051563" y="4379402"/>
                </a:cubicBezTo>
                <a:cubicBezTo>
                  <a:pt x="8873214" y="4389547"/>
                  <a:pt x="8694866" y="4387771"/>
                  <a:pt x="8516518" y="4385996"/>
                </a:cubicBezTo>
                <a:cubicBezTo>
                  <a:pt x="8344285" y="4384220"/>
                  <a:pt x="8172433" y="4375090"/>
                  <a:pt x="8000328" y="4384220"/>
                </a:cubicBezTo>
                <a:cubicBezTo>
                  <a:pt x="7926058" y="4388152"/>
                  <a:pt x="7851661" y="4384094"/>
                  <a:pt x="7777264" y="4380796"/>
                </a:cubicBezTo>
                <a:cubicBezTo>
                  <a:pt x="7657197" y="4374049"/>
                  <a:pt x="7536799" y="4375876"/>
                  <a:pt x="7417000" y="4386249"/>
                </a:cubicBezTo>
                <a:cubicBezTo>
                  <a:pt x="7345087" y="4395115"/>
                  <a:pt x="7272347" y="4395115"/>
                  <a:pt x="7200434" y="4386249"/>
                </a:cubicBezTo>
                <a:cubicBezTo>
                  <a:pt x="7018596" y="4361875"/>
                  <a:pt x="6834858" y="4354443"/>
                  <a:pt x="6651632" y="4364056"/>
                </a:cubicBezTo>
                <a:cubicBezTo>
                  <a:pt x="6437868" y="4373440"/>
                  <a:pt x="6224614" y="4392845"/>
                  <a:pt x="6010724" y="4398170"/>
                </a:cubicBezTo>
                <a:cubicBezTo>
                  <a:pt x="5875179" y="4401595"/>
                  <a:pt x="5738614" y="4410853"/>
                  <a:pt x="5604853" y="4388152"/>
                </a:cubicBezTo>
                <a:cubicBezTo>
                  <a:pt x="5468418" y="4364817"/>
                  <a:pt x="5333255" y="4375723"/>
                  <a:pt x="5197200" y="4382445"/>
                </a:cubicBezTo>
                <a:cubicBezTo>
                  <a:pt x="5095413" y="4389750"/>
                  <a:pt x="4993247" y="4389750"/>
                  <a:pt x="4891459" y="4382445"/>
                </a:cubicBezTo>
                <a:cubicBezTo>
                  <a:pt x="4767750" y="4370042"/>
                  <a:pt x="4643314" y="4366440"/>
                  <a:pt x="4519095" y="4371666"/>
                </a:cubicBezTo>
                <a:cubicBezTo>
                  <a:pt x="4370684" y="4379402"/>
                  <a:pt x="4222017" y="4387264"/>
                  <a:pt x="4073222" y="4384347"/>
                </a:cubicBezTo>
                <a:cubicBezTo>
                  <a:pt x="4023412" y="4383459"/>
                  <a:pt x="3973602" y="4378006"/>
                  <a:pt x="3923793" y="4386123"/>
                </a:cubicBezTo>
                <a:cubicBezTo>
                  <a:pt x="3869166" y="4393453"/>
                  <a:pt x="3813841" y="4394011"/>
                  <a:pt x="3759075" y="4387771"/>
                </a:cubicBezTo>
                <a:cubicBezTo>
                  <a:pt x="3703277" y="4383079"/>
                  <a:pt x="3647607" y="4375723"/>
                  <a:pt x="3591682" y="4373060"/>
                </a:cubicBezTo>
                <a:cubicBezTo>
                  <a:pt x="3349688" y="4359706"/>
                  <a:pt x="3107046" y="4363257"/>
                  <a:pt x="2865549" y="4383713"/>
                </a:cubicBezTo>
                <a:cubicBezTo>
                  <a:pt x="2661378" y="4401621"/>
                  <a:pt x="2456048" y="4402203"/>
                  <a:pt x="2251775" y="4385489"/>
                </a:cubicBezTo>
                <a:cubicBezTo>
                  <a:pt x="2200819" y="4381557"/>
                  <a:pt x="2149862" y="4371412"/>
                  <a:pt x="2098906" y="4378767"/>
                </a:cubicBezTo>
                <a:cubicBezTo>
                  <a:pt x="2025044" y="4387810"/>
                  <a:pt x="1950494" y="4390016"/>
                  <a:pt x="1876224" y="4385362"/>
                </a:cubicBezTo>
                <a:cubicBezTo>
                  <a:pt x="1700042" y="4378387"/>
                  <a:pt x="1523986" y="4369129"/>
                  <a:pt x="1347676" y="4371666"/>
                </a:cubicBezTo>
                <a:cubicBezTo>
                  <a:pt x="1064484" y="4375597"/>
                  <a:pt x="781420" y="4389673"/>
                  <a:pt x="498101" y="4379274"/>
                </a:cubicBezTo>
                <a:cubicBezTo>
                  <a:pt x="364340" y="4374328"/>
                  <a:pt x="230579" y="4369953"/>
                  <a:pt x="96817" y="4375137"/>
                </a:cubicBezTo>
                <a:lnTo>
                  <a:pt x="0" y="4381436"/>
                </a:lnTo>
                <a:lnTo>
                  <a:pt x="0" y="2050299"/>
                </a:lnTo>
                <a:close/>
              </a:path>
            </a:pathLst>
          </a:custGeom>
        </p:spPr>
      </p:pic>
      <p:sp>
        <p:nvSpPr>
          <p:cNvPr id="3117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3" y="4777739"/>
            <a:ext cx="7482843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찬양함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4-10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주신 신령한 복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11-14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 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성도들과 이방인 성도들에게</a:t>
            </a:r>
            <a:endParaRPr lang="en-US" altLang="ko-KR" sz="32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        </a:t>
            </a:r>
            <a:r>
              <a:rPr lang="ko-KR" altLang="en-US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주신 구원</a:t>
            </a: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1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1" name="Rectangle 3150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77739"/>
            <a:ext cx="4829577" cy="14121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15-23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감사와 기도</a:t>
            </a:r>
            <a:endParaRPr lang="ko-KR" altLang="en-US" sz="4000" dirty="0"/>
          </a:p>
        </p:txBody>
      </p:sp>
      <p:pic>
        <p:nvPicPr>
          <p:cNvPr id="3140" name="Picture 3139" descr="초를 켜 놓은 스파">
            <a:extLst>
              <a:ext uri="{FF2B5EF4-FFF2-40B4-BE49-F238E27FC236}">
                <a16:creationId xmlns:a16="http://schemas.microsoft.com/office/drawing/2014/main" id="{96640CEF-E7DB-3897-A73B-99F0D04FD9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88" b="21888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153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7287770" cy="1399223"/>
          </a:xfrm>
        </p:spPr>
        <p:txBody>
          <a:bodyPr anchor="ctr"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15-16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바울의 감사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17-19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성도들을 위한 기도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20-23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그리스도에게 하신 일 </a:t>
            </a: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세가지</a:t>
            </a:r>
            <a:r>
              <a:rPr lang="en-US" altLang="ko-KR" sz="3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3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sz="3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75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5" name="Rectangle 314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 fontScale="90000"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1a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 자신에 대한 부분</a:t>
            </a:r>
            <a:endParaRPr lang="ko-KR" altLang="en-US" sz="7200" dirty="0"/>
          </a:p>
        </p:txBody>
      </p:sp>
      <p:pic>
        <p:nvPicPr>
          <p:cNvPr id="3134" name="Picture 3133" descr="감시 장치 클로즈업">
            <a:extLst>
              <a:ext uri="{FF2B5EF4-FFF2-40B4-BE49-F238E27FC236}">
                <a16:creationId xmlns:a16="http://schemas.microsoft.com/office/drawing/2014/main" id="{DD7652CF-C1F0-88C0-DC0B-59372E2FE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23" r="34581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4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097822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 바울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디아스포라 유대인으로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길리기아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다소에서 태어난 로마 시민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예루살렘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가말리엘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문하에서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랍비식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교육을 받음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그리스식 수사학을 배움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사울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히브리식 이름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로마식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이름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이중 문화권적 배경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회심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(AD 33-34)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 사울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키프로스 사역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(AD 46-47)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 바울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155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7" name="Rectangle 315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1a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 자신에 대한 부분</a:t>
            </a:r>
            <a:endParaRPr lang="ko-KR" altLang="en-US" sz="5600"/>
          </a:p>
        </p:txBody>
      </p:sp>
      <p:pic>
        <p:nvPicPr>
          <p:cNvPr id="3158" name="Picture 3157" descr="건물 위의 조각상">
            <a:extLst>
              <a:ext uri="{FF2B5EF4-FFF2-40B4-BE49-F238E27FC236}">
                <a16:creationId xmlns:a16="http://schemas.microsoft.com/office/drawing/2014/main" id="{469E11CF-270E-5206-6BCD-9266DC999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21" r="21835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5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 바울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원래부터 사울과 바울의 이름을 가지고 있었지만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유대 공동체에서는 사울을 사용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사역을 위해서는 바울을 사용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064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9" name="Rectangle 316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1a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 자신에 대한 부분</a:t>
            </a:r>
            <a:endParaRPr lang="ko-KR" altLang="en-US" sz="5600"/>
          </a:p>
        </p:txBody>
      </p:sp>
      <p:sp>
        <p:nvSpPr>
          <p:cNvPr id="317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fontScale="92500" lnSpcReduction="10000"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원래 예수님의 지상 사역 동안 예수님과 함께 있었고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예수님의 죽으심과 부활을 목격한 제자들을 의미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바울은 원래 교회를 박해했지만 다마스쿠스로 가던 중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부활하신 예수님을 만남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바울을 택하시고 대리자로 세우심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개인 자격이 아니라 사도라는 공식 신분으로 진리를 기록함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71" name="Picture 3170" descr="빨간색 배경의 작업 공구">
            <a:extLst>
              <a:ext uri="{FF2B5EF4-FFF2-40B4-BE49-F238E27FC236}">
                <a16:creationId xmlns:a16="http://schemas.microsoft.com/office/drawing/2014/main" id="{98D9733B-2FEF-7574-CA4E-E3843DDA3B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95" r="32674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880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6" name="Rectangle 317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1b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독자들에 대한 부분</a:t>
            </a:r>
            <a:endParaRPr lang="ko-KR" altLang="en-US" sz="5600" dirty="0"/>
          </a:p>
        </p:txBody>
      </p:sp>
      <p:pic>
        <p:nvPicPr>
          <p:cNvPr id="3172" name="Picture 3171" descr="회로판">
            <a:extLst>
              <a:ext uri="{FF2B5EF4-FFF2-40B4-BE49-F238E27FC236}">
                <a16:creationId xmlns:a16="http://schemas.microsoft.com/office/drawing/2014/main" id="{B46554A8-7678-DAEF-2723-199C2038B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96" r="1836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7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에베소에 사는 성도들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에베소에 사는 성도들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=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예수를 믿는 성도들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이스라엘 백성들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→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교회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거룩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도덕적인 성결의 의미가 아니라 하나님의 것으로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구별되었다는 의미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3B (Believe, Belong, Behavior) –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회심의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변질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786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4" name="Rectangle 318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6" name="Rectangle 318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절에서 강조점</a:t>
            </a:r>
            <a:endParaRPr lang="ko-KR" altLang="en-US" sz="7200"/>
          </a:p>
        </p:txBody>
      </p:sp>
      <p:sp>
        <p:nvSpPr>
          <p:cNvPr id="318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자신에 대한 정체성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자신이 누구이고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어떤 직을 가지고 있는가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상대에 대한 존중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믿는 성도들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호칭하는 것은 배후에 계신 하나님과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예수님에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대한 인정과 존중의 의미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80" name="Picture 3179" descr="일렬로 걸려 있는 여러 검은색 정장에 금색 정장 하나">
            <a:extLst>
              <a:ext uri="{FF2B5EF4-FFF2-40B4-BE49-F238E27FC236}">
                <a16:creationId xmlns:a16="http://schemas.microsoft.com/office/drawing/2014/main" id="{4FD1A4CC-07CF-E76D-FF07-5F75ECC7D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502" r="15043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94461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6" name="Rectangle 316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기원</a:t>
            </a:r>
            <a:endParaRPr lang="ko-KR" altLang="en-US" sz="7200" dirty="0"/>
          </a:p>
        </p:txBody>
      </p:sp>
      <p:sp>
        <p:nvSpPr>
          <p:cNvPr id="316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은혜와 평화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값없이 주시는 사랑과 베푸심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평화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불화나 전쟁이 없는 상태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복지와 안녕 포함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히브리어의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샬롬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번역한 말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은혜와 평화는 바울이 그리스식 인사와 히브리식 인사를 기독교화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은혜와 평화는 하나님과 예수 그리스도에게서 옴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9" name="Picture 3148" descr="빛을 향한 화살표">
            <a:extLst>
              <a:ext uri="{FF2B5EF4-FFF2-40B4-BE49-F238E27FC236}">
                <a16:creationId xmlns:a16="http://schemas.microsoft.com/office/drawing/2014/main" id="{4AA1B0D8-495C-7951-BF20-E9BAC24339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45" r="50230" b="-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3302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7" name="Rectangle 3206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8" name="Rectangle 3207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1-2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절에서 적용</a:t>
            </a:r>
            <a:endParaRPr lang="ko-KR" altLang="en-US" sz="7200" dirty="0"/>
          </a:p>
        </p:txBody>
      </p:sp>
      <p:sp>
        <p:nvSpPr>
          <p:cNvPr id="320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 자신에 대한 정체성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상대에 대한 인정과 존중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은혜와 평화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은혜와 평화는 관계 회복 및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갈등 해결을 하게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 서신에서 서론의 중요성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서신에 대한 전체 그림을 알 수 있음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갈라디아서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90" name="Picture 3189" descr="체스 게임의 체크 메이트">
            <a:extLst>
              <a:ext uri="{FF2B5EF4-FFF2-40B4-BE49-F238E27FC236}">
                <a16:creationId xmlns:a16="http://schemas.microsoft.com/office/drawing/2014/main" id="{E917A0A2-BC13-9887-9E93-137030454E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21" r="29706" b="2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96392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3" name="Rectangle 3172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" name="Rectangle 317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구원에 대한 찬양</a:t>
            </a:r>
            <a:endParaRPr lang="ko-KR" altLang="en-US" sz="5600"/>
          </a:p>
        </p:txBody>
      </p:sp>
      <p:sp>
        <p:nvSpPr>
          <p:cNvPr id="317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413208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특징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원어로 하나의 문장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신약에서 가장 긴 문장이며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개의 단어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모든 신령한 복을 주신다는 사실에 감격해서 멈추지 않고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단숨에 찬송을 쏟아 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그러다 보니 단락 전체가 한 문장이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찬양하는 이유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하늘에 속한 모든 신령한 복을 우리에게 주시고 영화로운 존재가 되게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해 주셨기 때문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69" name="Picture 3168" descr="빈 말풍선">
            <a:extLst>
              <a:ext uri="{FF2B5EF4-FFF2-40B4-BE49-F238E27FC236}">
                <a16:creationId xmlns:a16="http://schemas.microsoft.com/office/drawing/2014/main" id="{28DD0BCC-EB90-A7F8-21B3-FDB64FE24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20" r="26025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4971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0" name="Rectangle 3189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2" name="Rectangle 3191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구원에 대한 찬양</a:t>
            </a:r>
            <a:endParaRPr lang="ko-KR" altLang="en-US" sz="5600"/>
          </a:p>
        </p:txBody>
      </p:sp>
      <p:sp>
        <p:nvSpPr>
          <p:cNvPr id="319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중심</a:t>
            </a:r>
            <a:endParaRPr lang="en-US" altLang="ko-KR" sz="24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주어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성부 하나님</a:t>
            </a:r>
            <a:endParaRPr lang="en-US" altLang="ko-KR" sz="24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피로 우리의 구속을 이루시고 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비밀을 알려주신 분</a:t>
            </a:r>
            <a:endParaRPr lang="en-US" altLang="ko-KR" sz="24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단락 구분</a:t>
            </a:r>
            <a:endParaRPr lang="en-US" altLang="ko-KR" sz="24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- 3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하나님을 찬양함</a:t>
            </a:r>
            <a:endParaRPr lang="en-US" altLang="ko-KR" sz="24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- 4-10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 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주신 신령한 복</a:t>
            </a:r>
            <a:endParaRPr lang="en-US" altLang="ko-KR" sz="24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- 11-14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 </a:t>
            </a:r>
            <a:r>
              <a:rPr lang="en-US" altLang="ko-KR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</a:t>
            </a:r>
            <a:r>
              <a:rPr lang="ko-KR" altLang="en-US" sz="24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성도들과 이방인 성도들에게 주신 복  </a:t>
            </a:r>
            <a:endParaRPr lang="en-US" altLang="ko-KR" sz="24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4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79" name="Picture 3178" descr="태양 쪽으로 뻗는 손">
            <a:extLst>
              <a:ext uri="{FF2B5EF4-FFF2-40B4-BE49-F238E27FC236}">
                <a16:creationId xmlns:a16="http://schemas.microsoft.com/office/drawing/2014/main" id="{FBA5A5DD-850E-CCB1-FD25-3A9F1D3738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48" r="19661" b="2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7245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80" name="Rectangle 317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하나님을 찬양함</a:t>
            </a:r>
            <a:endParaRPr lang="ko-KR" altLang="en-US" sz="6100" dirty="0"/>
          </a:p>
        </p:txBody>
      </p:sp>
      <p:sp>
        <p:nvSpPr>
          <p:cNvPr id="318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신령한 복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물질적인 복이 아니라 성령을 통해 주시는 것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복을 주는 주체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성부 하나님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 주어짐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 안에서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첫째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영적인 존재의 장소 및 영역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둘째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성도가 그리스도와 연합하여 그분에게 속함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셋째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도구나 수단의 의미로 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그리스도를 떠나서는 구원도 없고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신령한 복도 없음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69" name="Picture 3168" descr="풀로 덮인 들판을 따라 난 구불구불한 길">
            <a:extLst>
              <a:ext uri="{FF2B5EF4-FFF2-40B4-BE49-F238E27FC236}">
                <a16:creationId xmlns:a16="http://schemas.microsoft.com/office/drawing/2014/main" id="{12F7AF65-0308-B671-5863-63F491AC4C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29" r="20340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62910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95" name="Rectangle 31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4-10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–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주신 신령한 복</a:t>
            </a:r>
            <a:endParaRPr lang="ko-KR" altLang="en-US" sz="5000"/>
          </a:p>
        </p:txBody>
      </p:sp>
      <p:sp>
        <p:nvSpPr>
          <p:cNvPr id="319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374113"/>
            <a:ext cx="625111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선택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창세전에 우리를 선택하신 목적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우리가 하나님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앞에서 거룩하고 흠이 없게 되기 위함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거룩하고 흠이 없음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영적이며 윤리적인 거룩과 정결함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선택하신 목적은 단지 우리 죄를 용서하고 천국에 가게 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하는데 있지 않음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 즉시 천국에 데려가지 않으심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이는 이 세상에서 성령의 능력을 의지하면서 거룩하고 흠 없는 삶을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살기를 바라시기 때문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거룩한 삶은 선택이 아니라 필수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84" name="Picture 3183" descr="청진기와 컴퓨터 키보드가 놓인 책상">
            <a:extLst>
              <a:ext uri="{FF2B5EF4-FFF2-40B4-BE49-F238E27FC236}">
                <a16:creationId xmlns:a16="http://schemas.microsoft.com/office/drawing/2014/main" id="{D1AB43FE-97EE-4233-8A02-5321013344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670" r="-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97447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4-10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–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주신 신령한 복</a:t>
            </a:r>
            <a:endParaRPr lang="ko-KR" altLang="en-US" sz="5000"/>
          </a:p>
        </p:txBody>
      </p:sp>
      <p:sp>
        <p:nvSpPr>
          <p:cNvPr id="310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346014"/>
            <a:ext cx="6795500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예정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구원에 대한 하나님의 주도권 강조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로마법에서 자녀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양자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 되면 과거의 모든 빚을 탕감 받고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이전의 모든 상태에서 벗어나서 새 가족의 일원으로 새로운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삶을 시작하게 됨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상속자의 자격과 권리를 받음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자녀가 되었다는 것은 이전에는 하나님의 자녀가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아니었다는 의미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우리를 택하시고 예정하신 궁극적인 목적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거저 주신 은혜와 영광을 찬송하게 하는데 있음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콘크리트 틈 사이로 자라는 식물">
            <a:extLst>
              <a:ext uri="{FF2B5EF4-FFF2-40B4-BE49-F238E27FC236}">
                <a16:creationId xmlns:a16="http://schemas.microsoft.com/office/drawing/2014/main" id="{1F20BD27-FC5F-9F07-01BD-849F8C4023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01" r="36467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472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2" name="Rectangle 31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4-10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–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주신 신령한 복</a:t>
            </a:r>
            <a:endParaRPr lang="ko-KR" altLang="en-US" sz="5000"/>
          </a:p>
        </p:txBody>
      </p:sp>
      <p:sp>
        <p:nvSpPr>
          <p:cNvPr id="311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구속 곧 죄 용서를 받게 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구속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몸 값을 지불하고 전쟁 포로나 노예를 해방하는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속전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대속물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 시대에 노예를 해방하여 자유롭게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하려면 몸값을 지불해야 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죽으심은 죄인들을 구속하기 위해 지불하신 값이고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따라서 구속을 얻는 수단임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구속은 죄에서 이루어지는 해방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8" name="Picture 3107" descr="금이 간 돌에서 자라는 싹 클로즈업">
            <a:extLst>
              <a:ext uri="{FF2B5EF4-FFF2-40B4-BE49-F238E27FC236}">
                <a16:creationId xmlns:a16="http://schemas.microsoft.com/office/drawing/2014/main" id="{8CC60628-695D-9A2D-8BBD-53A26843B1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20" r="21549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6077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2" name="Rectangle 314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4-10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–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주신 신령한 복</a:t>
            </a:r>
            <a:endParaRPr lang="ko-KR" altLang="en-US" sz="5000"/>
          </a:p>
        </p:txBody>
      </p:sp>
      <p:sp>
        <p:nvSpPr>
          <p:cNvPr id="314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2945" y="2706624"/>
            <a:ext cx="7326007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만물의 통일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신비한 뜻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무엇인가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Calibri" panose="020F0502020204030204" pitchFamily="34" charset="0"/>
              </a:rPr>
              <a:t>→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하늘과 땅에 있는 모든 것을 그리스도 안에서 그분을 머리로 하여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통일시키는 것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(10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만물의 중심인 그리스도 안에 모아서 그분의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주권 아래 굴복하게 하고 하나님과 바른 관계를 맺게 하는 것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만물의 통일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죄와 타락으로 분열과 무질서와 혼돈에 빠진 만물을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그리스도의 주권 아래 함께 모아 완전한 질서와 조화와 아름다움의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상태로 회복하는 종말론적이며 우주적인 구원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31" name="Picture 3130" descr="뉴욕에서 보이는 자유의 여신상">
            <a:extLst>
              <a:ext uri="{FF2B5EF4-FFF2-40B4-BE49-F238E27FC236}">
                <a16:creationId xmlns:a16="http://schemas.microsoft.com/office/drawing/2014/main" id="{E81B4EB7-DB76-0D4B-BFD6-3A1CFA04B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16" r="22840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07308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7" name="Rectangle 317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11-14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–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유대인 성도들과 이방인 성도들에게 주신 구원 </a:t>
            </a:r>
            <a:endParaRPr lang="ko-KR" altLang="en-US" sz="4000"/>
          </a:p>
        </p:txBody>
      </p:sp>
      <p:sp>
        <p:nvSpPr>
          <p:cNvPr id="317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11-14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절에서 유대인 성도들과 이방인 성도들에게 관심을 돌림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성도들과 이방인 성도들이 동등하게 하나님께서 주신 신령한 복을 받았다고 강조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바울을 포함한 유대인 그리스도인들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그리스도인들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부분은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 후반부에서 유대인 그리스도인들과 이방인 그리스도인들의 하나됨과 화해를 미리 예고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6" name="Picture 3145" descr="나이테의 흑백 사진">
            <a:extLst>
              <a:ext uri="{FF2B5EF4-FFF2-40B4-BE49-F238E27FC236}">
                <a16:creationId xmlns:a16="http://schemas.microsoft.com/office/drawing/2014/main" id="{BA449EA9-C9CC-D8BF-8DB6-FE0D23040D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26" r="28743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4037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6" name="Rectangle 310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11-14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–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유대인 성도들과 이방인 성도들에게 주신 구원 </a:t>
            </a:r>
            <a:endParaRPr lang="ko-KR" altLang="en-US" sz="4000"/>
          </a:p>
        </p:txBody>
      </p:sp>
      <p:pic>
        <p:nvPicPr>
          <p:cNvPr id="3100" name="Picture 3099" descr="장례식에서 서로 위로하는 사람들">
            <a:extLst>
              <a:ext uri="{FF2B5EF4-FFF2-40B4-BE49-F238E27FC236}">
                <a16:creationId xmlns:a16="http://schemas.microsoft.com/office/drawing/2014/main" id="{89B99EBB-E2F5-21C6-E4BE-FCB51FFAE0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79" r="3027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성도들의 구원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- 11-12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유대인 그리스도인들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- 13-14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절의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모든 그리스도인들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구약시대에 이스라엘을 택하신 것처럼 신약시대에는 그리스도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안에 있는 사람들을 예정하시고 택하심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38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3" name="Rectangle 312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11-14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–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유대인 성도들과 이방인 성도들에게 주신 구원 </a:t>
            </a:r>
            <a:endParaRPr lang="ko-KR" altLang="en-US" sz="4000"/>
          </a:p>
        </p:txBody>
      </p:sp>
      <p:pic>
        <p:nvPicPr>
          <p:cNvPr id="3110" name="Picture 3109" descr="여러 색의 나무 막대기 조각들">
            <a:extLst>
              <a:ext uri="{FF2B5EF4-FFF2-40B4-BE49-F238E27FC236}">
                <a16:creationId xmlns:a16="http://schemas.microsoft.com/office/drawing/2014/main" id="{C671D962-C652-5B5A-23F2-532C15C1F8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74" r="3660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이방인 성도들의 구원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절부터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 대명사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인칭 복수 대명사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여러분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 바뀜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이방인 그리스도인들이 복음을 듣고 믿었기 때문에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구원받은 백성들이 되었고 성령의 날인을 받게 됨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고대 사회의 날인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소유를 확증하는 행위이며 동시에 자신의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소유를 지키고 보호하겠다는 의지를 표명하는 행위임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이방인 그리스도인들도 하나님의 소유가 되었다는 의미임 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732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53" name="Rectangle 315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11-14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–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유대인 성도들과 이방인 성도들에게 주신 구원 </a:t>
            </a:r>
            <a:endParaRPr lang="ko-KR" altLang="en-US" sz="4000"/>
          </a:p>
        </p:txBody>
      </p:sp>
      <p:sp>
        <p:nvSpPr>
          <p:cNvPr id="315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1" y="2706624"/>
            <a:ext cx="6692469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상속의 담보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(14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우리를 위해 간직하신 것으로 썩지 않고 영원함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성도들에게 주신 계약금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백성에 대한 구속은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- 1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단계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피로 속박에서 해방을 얻음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- 2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단계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재림하실 때 모든 죄의 시험과 유혹에서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자유롭게 되어 영광스러운 상태가 됨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42" name="Picture 3141" descr="동틀녘의 산맥">
            <a:extLst>
              <a:ext uri="{FF2B5EF4-FFF2-40B4-BE49-F238E27FC236}">
                <a16:creationId xmlns:a16="http://schemas.microsoft.com/office/drawing/2014/main" id="{3F137148-87CF-92EB-B456-BAEF67F25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17" r="29117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682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06" name="Rectangle 3205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8" name="Rectangle 3207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구원에 대한 찬양 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-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5600"/>
          </a:p>
        </p:txBody>
      </p:sp>
      <p:sp>
        <p:nvSpPr>
          <p:cNvPr id="321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026842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 은 어떤 분인가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예수 그리스도를 통해 우리를 자녀로 입양하셨고 성령을 주셔서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우리를 자녀로 확증해 주심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기쁘신 뜻을 따라 행하셨음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우리에게 신령한 복을 넘치게 주시고 사랑 안에서 우리를 거룩하고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흠이 없는 존재로 만들어 가시는 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우리는 찬송의 백성인가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자기 중심적인 세속적 사고와 격렬한 충돌을 일으키는 말씀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96" name="Picture 3195" descr="테디 베어">
            <a:extLst>
              <a:ext uri="{FF2B5EF4-FFF2-40B4-BE49-F238E27FC236}">
                <a16:creationId xmlns:a16="http://schemas.microsoft.com/office/drawing/2014/main" id="{E0732D5D-9516-5DFC-60B6-A4364110F6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08" r="5738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9264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6" name="Rectangle 3105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3-14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하나님의 구원에 대한 찬양 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-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5600" dirty="0"/>
          </a:p>
        </p:txBody>
      </p:sp>
      <p:sp>
        <p:nvSpPr>
          <p:cNvPr id="31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441448"/>
            <a:ext cx="7496324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비전을 가지고 있는가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 단락은 하나님의 원대한 비전을 제시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구원을 인간 중심적 관점에서 이해할 것이 아니라 만물의 통일이라는 관점에서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이해해야 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구원은 천국 </a:t>
            </a: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Ticket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 그치는 것이 아니라 하늘에 있는 것들과 땅에 있는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것들을 모두 그리스도 안에서 통일하는 데까지 확대됨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그리스도인들은 복음을 전할 뿐만 아니라 우리가 사는 세상을 더 나은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세상으로 만드는 일에 적극적으로 참여해야 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자연을 소중하게 생각하고 보존하는 것은 자연세계를 창조하신 하나님을 경외하는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일이고 그분을 기쁘시게 하는 것임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우주 공간에서 찍은 지구">
            <a:extLst>
              <a:ext uri="{FF2B5EF4-FFF2-40B4-BE49-F238E27FC236}">
                <a16:creationId xmlns:a16="http://schemas.microsoft.com/office/drawing/2014/main" id="{C84F7516-2B35-5E16-1855-DFECAD08E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900" r="543" b="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63864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6" name="Rectangle 310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15-23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감사의 기도</a:t>
            </a:r>
            <a:endParaRPr lang="ko-KR" altLang="en-US" sz="6100"/>
          </a:p>
        </p:txBody>
      </p:sp>
      <p:sp>
        <p:nvSpPr>
          <p:cNvPr id="31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9" y="2706624"/>
            <a:ext cx="7741643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특징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원어로 하나의 문장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요약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성도들의 믿음과 사랑에 관한 소식을 듣고 하나님께 감사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(15-16a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성도들을 위해 하나님께 기도한 내용 제시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(16b-19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능력에 관한 진술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(20-22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그리스도의 몸이며 만물을 온전히 충만하게 하시는 자의 충만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(23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파란색 배경의 탐색 나침반">
            <a:extLst>
              <a:ext uri="{FF2B5EF4-FFF2-40B4-BE49-F238E27FC236}">
                <a16:creationId xmlns:a16="http://schemas.microsoft.com/office/drawing/2014/main" id="{DDDC003C-6F2E-DE83-1B7B-865581C5A7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04" r="13960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5531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61" name="Rectangle 316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15-16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바울의 감사</a:t>
            </a:r>
            <a:endParaRPr lang="ko-KR" altLang="en-US" sz="6100"/>
          </a:p>
        </p:txBody>
      </p:sp>
      <p:sp>
        <p:nvSpPr>
          <p:cNvPr id="316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</a:t>
            </a:r>
            <a:r>
              <a:rPr lang="en-US" altLang="ko-KR" sz="2600" kern="100" baseline="300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46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 바티칸 사본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6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시내산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사본에는 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“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” (15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절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없음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필사자들의 부주의로 누락됐을 가능성이 큼</a:t>
            </a:r>
            <a:endParaRPr lang="en-US" altLang="ko-KR" sz="2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 단어가 없으면 본문의 의미가 통하지 않음  </a:t>
            </a:r>
            <a:endParaRPr lang="en-US" altLang="ko-KR" sz="2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에베소 교회 성도들의 믿음과 사랑 때문에 하나님께 감사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수직적 </a:t>
            </a: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사랑</a:t>
            </a: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수평적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믿음은 있지만 사랑이 없다면 참 믿음이 아님</a:t>
            </a:r>
            <a:endParaRPr lang="en-US" altLang="ko-KR" sz="26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6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참 믿음에는 반드시 사랑이 따라와야 함  </a:t>
            </a:r>
            <a:endParaRPr lang="en-US" altLang="ko-KR" sz="26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57" name="Picture 3156" descr="흰색 배경의 다양한 색상의 하트 모양 종이">
            <a:extLst>
              <a:ext uri="{FF2B5EF4-FFF2-40B4-BE49-F238E27FC236}">
                <a16:creationId xmlns:a16="http://schemas.microsoft.com/office/drawing/2014/main" id="{EDAC38BE-7D76-ABB4-5EED-B21DCC34F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97" r="36572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58620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6" name="Rectangle 317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 교회 성도들을 위한 기도</a:t>
            </a:r>
            <a:endParaRPr lang="ko-KR" altLang="en-US" sz="6100" dirty="0"/>
          </a:p>
        </p:txBody>
      </p:sp>
      <p:sp>
        <p:nvSpPr>
          <p:cNvPr id="317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1" y="2706624"/>
            <a:ext cx="6734911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지혜와 계시의 영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계시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감추어진 진리를 알려 주시는 하나님의 행위와 관련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지혜와 계시의 영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성령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통해 영적 진리를 깨달을 수 있음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지혜와 계시의 영을 주셔서 하나님을 알게 해달라는 기도와 마음의 눈을 밝혀서 하나님의 부르심에 대한 소망과 하나님의 상속이 얼마나 풍성한지 알게 해달라는 기도는 원어에서는 한 가지의 기도임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65" name="Picture 3164" descr="탁상 달력">
            <a:extLst>
              <a:ext uri="{FF2B5EF4-FFF2-40B4-BE49-F238E27FC236}">
                <a16:creationId xmlns:a16="http://schemas.microsoft.com/office/drawing/2014/main" id="{F7951CF2-0377-C26A-A30E-8865BBE3D6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35" r="27334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0683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 교회 성도들을 위한 기도</a:t>
            </a:r>
            <a:endParaRPr lang="ko-KR" altLang="en-US" sz="5600"/>
          </a:p>
        </p:txBody>
      </p:sp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영광스러운 상속이 얼마나 풍성한지를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상속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기업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일반적으로 상속 재산을 의미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그리스도 안에서 우리를 선택하시고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삼으셨고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영광을 주셨음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중요한 것은 이 모든 일이 그리스도 안에서 일어났음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하트 모양의 자물쇠">
            <a:extLst>
              <a:ext uri="{FF2B5EF4-FFF2-40B4-BE49-F238E27FC236}">
                <a16:creationId xmlns:a16="http://schemas.microsoft.com/office/drawing/2014/main" id="{5617791F-C566-BD61-D7FE-54D9A02732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19" r="3058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4779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0" name="Rectangle 310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 교회 성도들을 위한 기도</a:t>
            </a:r>
            <a:endParaRPr lang="ko-KR" altLang="en-US" sz="5600"/>
          </a:p>
        </p:txBody>
      </p:sp>
      <p:pic>
        <p:nvPicPr>
          <p:cNvPr id="3106" name="Picture 3105" descr="스케치된 광선과 코드가 있는 노란색 배경의 전구">
            <a:extLst>
              <a:ext uri="{FF2B5EF4-FFF2-40B4-BE49-F238E27FC236}">
                <a16:creationId xmlns:a16="http://schemas.microsoft.com/office/drawing/2014/main" id="{3285DF20-3543-90A3-8B94-C791FA11D8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58" r="970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1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지극히 크신 능력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 교회 성도들이 알아야 할 것은 믿는 사람들에게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베푸시는 하나님의 크신 능력임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δυνάμεως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(Power), 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κράτους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(Might), 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ἐνέργειαν</a:t>
            </a:r>
            <a:endParaRPr lang="en-US" altLang="ko-KR" kern="100" dirty="0">
              <a:latin typeface="SBL Greek" panose="02000000000000000000" pitchFamily="2" charset="0"/>
              <a:ea typeface="SBL Greek" panose="02000000000000000000" pitchFamily="2" charset="0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(Working), </a:t>
            </a:r>
            <a:r>
              <a:rPr lang="el-GR" altLang="ko-KR" kern="100" dirty="0"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ἰσχύος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(Strength)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반복해서 사용하는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이유는 하나님의 능력이 크다는 것을 강조하기 위함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78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5" name="Rectangle 312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17-19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 교회 성도들을 위한 기도</a:t>
            </a:r>
            <a:endParaRPr lang="ko-KR" altLang="en-US" sz="5600"/>
          </a:p>
        </p:txBody>
      </p:sp>
      <p:pic>
        <p:nvPicPr>
          <p:cNvPr id="3114" name="Picture 3113" descr="흰색 종이배들을 이끄는 노란 종이배">
            <a:extLst>
              <a:ext uri="{FF2B5EF4-FFF2-40B4-BE49-F238E27FC236}">
                <a16:creationId xmlns:a16="http://schemas.microsoft.com/office/drawing/2014/main" id="{9A40757A-FCC8-0A38-B0F1-3C5175AE46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72" r="8583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2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212122" cy="3822192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지극히 크신 능력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능력은 지극히 크고 위해해서 사람의 지각으로는 온전히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깨달을 수 없기 때문에 지혜와 계시의 영을 주셔서 마음의 눈을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밝혀달라고 함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바울이 여기서 하나님의 크신 능력을 강조하는 것은 하나님께서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지극히 크신 능력으로 구원을 이루셨으니 그들의 구원은 확실하다는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의미로 이해할 수 있음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886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3" name="Rectangle 313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5000"/>
          </a:p>
        </p:txBody>
      </p:sp>
      <p:pic>
        <p:nvPicPr>
          <p:cNvPr id="3129" name="Picture 3128" descr="비치타월 뭉치">
            <a:extLst>
              <a:ext uri="{FF2B5EF4-FFF2-40B4-BE49-F238E27FC236}">
                <a16:creationId xmlns:a16="http://schemas.microsoft.com/office/drawing/2014/main" id="{E5BEB820-766A-4BA5-A92C-BBC7C0D6E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86" r="3327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3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첫째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부활과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승귀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오른편에 앉음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권능을 받고 만물을 통치하는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만주의 주가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부활과 </a:t>
            </a:r>
            <a:r>
              <a:rPr lang="ko-KR" altLang="en-US" kern="100" dirty="0" err="1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승귀는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하나님께서 완성하실 새창조의 시작이고 만물을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통일하는 일이 시작되었음을 알려주는 사건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9152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5" name="Rectangle 309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4500"/>
          </a:p>
        </p:txBody>
      </p:sp>
      <p:sp>
        <p:nvSpPr>
          <p:cNvPr id="309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555" y="2706624"/>
            <a:ext cx="7169727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둘째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영적 존재들 위에 군림하신 그리스도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그리스도를 모든 영적 세력들 위에 뛰어나게 하신 것은 만물을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통일하시는 일이 이미 시작되었음을 의미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통일하기 위해서는 사탄과 악한 영들을 굴복시켜야 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하나님은 예수 그리스도의 십자가로 악한 영을 꺾으셨음 </a:t>
            </a:r>
            <a:r>
              <a:rPr lang="ko-KR" altLang="en-US" sz="2400" kern="100" dirty="0">
                <a:latin typeface="Calibri" panose="020F0502020204030204" pitchFamily="34" charset="0"/>
                <a:ea typeface="Nanum Pen" pitchFamily="2" charset="-127"/>
                <a:cs typeface="Calibri" panose="020F0502020204030204" pitchFamily="34" charset="0"/>
              </a:rPr>
              <a:t>→ 그리스도를 하나님의</a:t>
            </a:r>
            <a:endParaRPr lang="en-US" altLang="ko-KR" sz="2400" kern="100" dirty="0">
              <a:latin typeface="Calibri" panose="020F0502020204030204" pitchFamily="34" charset="0"/>
              <a:ea typeface="Nanum Pen" pitchFamily="2" charset="-127"/>
              <a:cs typeface="Calibri" panose="020F0502020204030204" pitchFamily="34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Calibri" panose="020F0502020204030204" pitchFamily="34" charset="0"/>
                <a:ea typeface="Nanum Pen" pitchFamily="2" charset="-127"/>
                <a:cs typeface="Calibri" panose="020F0502020204030204" pitchFamily="34" charset="0"/>
              </a:rPr>
              <a:t>     </a:t>
            </a:r>
            <a:r>
              <a:rPr lang="ko-KR" altLang="en-US" sz="2400" kern="100" dirty="0">
                <a:latin typeface="Calibri" panose="020F0502020204030204" pitchFamily="34" charset="0"/>
                <a:ea typeface="Nanum Pen" pitchFamily="2" charset="-127"/>
                <a:cs typeface="Calibri" panose="020F0502020204030204" pitchFamily="34" charset="0"/>
              </a:rPr>
              <a:t> 오른 편에 앉히시고 모든 영적 존재를 굴복시키심 → 사탄과 악한 영들은</a:t>
            </a:r>
            <a:endParaRPr lang="en-US" altLang="ko-KR" sz="2400" kern="100" dirty="0">
              <a:latin typeface="Calibri" panose="020F0502020204030204" pitchFamily="34" charset="0"/>
              <a:ea typeface="Nanum Pen" pitchFamily="2" charset="-127"/>
              <a:cs typeface="Calibri" panose="020F0502020204030204" pitchFamily="34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Calibri" panose="020F0502020204030204" pitchFamily="34" charset="0"/>
                <a:ea typeface="Nanum Pen" pitchFamily="2" charset="-127"/>
                <a:cs typeface="Calibri" panose="020F0502020204030204" pitchFamily="34" charset="0"/>
              </a:rPr>
              <a:t>     </a:t>
            </a:r>
            <a:r>
              <a:rPr lang="ko-KR" altLang="en-US" sz="2400" kern="100" dirty="0">
                <a:latin typeface="Calibri" panose="020F0502020204030204" pitchFamily="34" charset="0"/>
                <a:ea typeface="Nanum Pen" pitchFamily="2" charset="-127"/>
                <a:cs typeface="Calibri" panose="020F0502020204030204" pitchFamily="34" charset="0"/>
              </a:rPr>
              <a:t> 패배했음에도 불순종의 아들들 가운데 역사함 → 성도들은 하나님의 </a:t>
            </a:r>
            <a:r>
              <a:rPr lang="ko-KR" altLang="en-US" sz="2400" kern="100" dirty="0" err="1">
                <a:latin typeface="Calibri" panose="020F0502020204030204" pitchFamily="34" charset="0"/>
                <a:ea typeface="Nanum Pen" pitchFamily="2" charset="-127"/>
                <a:cs typeface="Calibri" panose="020F0502020204030204" pitchFamily="34" charset="0"/>
              </a:rPr>
              <a:t>전신갑주를</a:t>
            </a:r>
            <a:endParaRPr lang="en-US" altLang="ko-KR" sz="2400" kern="100" dirty="0">
              <a:latin typeface="Calibri" panose="020F0502020204030204" pitchFamily="34" charset="0"/>
              <a:ea typeface="Nanum Pen" pitchFamily="2" charset="-127"/>
              <a:cs typeface="Calibri" panose="020F0502020204030204" pitchFamily="34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Calibri" panose="020F0502020204030204" pitchFamily="34" charset="0"/>
                <a:ea typeface="Nanum Pen" pitchFamily="2" charset="-127"/>
                <a:cs typeface="Calibri" panose="020F0502020204030204" pitchFamily="34" charset="0"/>
              </a:rPr>
              <a:t>     </a:t>
            </a:r>
            <a:r>
              <a:rPr lang="ko-KR" altLang="en-US" sz="2400" kern="100" dirty="0">
                <a:latin typeface="Calibri" panose="020F0502020204030204" pitchFamily="34" charset="0"/>
                <a:ea typeface="Nanum Pen" pitchFamily="2" charset="-127"/>
                <a:cs typeface="Calibri" panose="020F0502020204030204" pitchFamily="34" charset="0"/>
              </a:rPr>
              <a:t> 입고 공중의 권세 잡은 악한 영들을 대적해야 함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endParaRPr lang="en-US" altLang="ko-KR" sz="2400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브라질 풍경">
            <a:extLst>
              <a:ext uri="{FF2B5EF4-FFF2-40B4-BE49-F238E27FC236}">
                <a16:creationId xmlns:a16="http://schemas.microsoft.com/office/drawing/2014/main" id="{D581EA06-B69D-4A3F-BA03-D484F8E907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45" r="20527" b="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9763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3" name="Rectangle 310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4500"/>
          </a:p>
        </p:txBody>
      </p:sp>
      <p:sp>
        <p:nvSpPr>
          <p:cNvPr id="310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3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셋째</a:t>
            </a:r>
            <a:r>
              <a:rPr lang="en-US" altLang="ko-KR" sz="3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3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 위에 계신 머리 </a:t>
            </a:r>
            <a:r>
              <a:rPr lang="en-US" altLang="ko-KR" sz="3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머리</a:t>
            </a:r>
            <a:r>
              <a:rPr lang="en-US" altLang="ko-KR" sz="3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시편 </a:t>
            </a:r>
            <a:r>
              <a:rPr lang="en-US" altLang="ko-KR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8:6</a:t>
            </a:r>
            <a:r>
              <a:rPr lang="ko-KR" altLang="en-US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에서 인용</a:t>
            </a:r>
            <a:endParaRPr lang="en-US" altLang="ko-KR" sz="32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구약에서 만물의 머리는 하나님</a:t>
            </a:r>
            <a:endParaRPr lang="en-US" altLang="ko-KR" sz="32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만물의 머리 </a:t>
            </a:r>
            <a:r>
              <a:rPr lang="en-US" altLang="ko-KR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= </a:t>
            </a:r>
            <a:r>
              <a:rPr lang="ko-KR" altLang="en-US" sz="3200" kern="10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머리</a:t>
            </a:r>
            <a:endParaRPr lang="en-US" altLang="ko-KR" sz="3200" kern="10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9" name="Picture 3098" descr="굴에서 쉬고 있는 숫사자">
            <a:extLst>
              <a:ext uri="{FF2B5EF4-FFF2-40B4-BE49-F238E27FC236}">
                <a16:creationId xmlns:a16="http://schemas.microsoft.com/office/drawing/2014/main" id="{A29F0E28-B619-1608-EA96-BE5C4B073C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06" r="32962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9149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8" name="Rectangle 31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4500"/>
          </a:p>
        </p:txBody>
      </p:sp>
      <p:sp>
        <p:nvSpPr>
          <p:cNvPr id="312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382" y="2706624"/>
            <a:ext cx="7252854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몸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그리스도와 교회와의 밀접한 관계를 의미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생명을 가진 유기체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교회와 그리스도가 분리될 수 없음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안에 많은 지체들이 서로 유기적으로 연결되어 생명을 가진 한 몸을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이룸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구성원은 각자의 역할을 가지고 성령으로 연결됨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몸 안에서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높고 낮음의 관계가 아니라 협력하고 섬기는 관계임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107" name="Picture 3106" descr="회색과 파란색의 오래된 콘크리트 벽">
            <a:extLst>
              <a:ext uri="{FF2B5EF4-FFF2-40B4-BE49-F238E27FC236}">
                <a16:creationId xmlns:a16="http://schemas.microsoft.com/office/drawing/2014/main" id="{F8451C9C-7129-AD97-9DED-AA398FEB1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53" r="24915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1610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3" name="Rectangle 313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4500"/>
          </a:p>
        </p:txBody>
      </p:sp>
      <p:sp>
        <p:nvSpPr>
          <p:cNvPr id="313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693" y="2706624"/>
            <a:ext cx="7595755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충만하게 하시는 분의 충만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충만케 한다는 의미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하나님께서 하나님의 능력과 영광과 임재로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온 세상을 채우는 것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잘못된 것을 바로 잡아 온전하게 함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죄와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타락으로 상실한 만물의 평화와 조화와 아름다움을 회복해서 다시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완전하게 하는 것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충만케 하시는 분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충만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교회가 그리스도에 의해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충만하게 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만물을 충만하게 하는 그리스도에 의해 충만하게 되는 영적 실체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22" name="Picture 3121" descr="오스트리아 할슈타트 - 호수와 산 사이에 자리잡은 소도시">
            <a:extLst>
              <a:ext uri="{FF2B5EF4-FFF2-40B4-BE49-F238E27FC236}">
                <a16:creationId xmlns:a16="http://schemas.microsoft.com/office/drawing/2014/main" id="{601A71E6-38E1-83F1-FDE8-2F20815E3E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09" r="-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7079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4500"/>
          </a:p>
        </p:txBody>
      </p:sp>
      <p:sp>
        <p:nvSpPr>
          <p:cNvPr id="310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충만하게 하시는 분의 충만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구성원은 그리스도의 은혜로운 임재와 통치로 생명의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은혜를 누리고 성령의 은사들과 능력을 체험함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분열과 갈등으로 싸우던 사람들이 그리스도 안에서 한 몸을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이루고 진정한 평화와 연합을 경험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성도들은 그리스도와 함께 하늘에 앉아 천상의 통치에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참여하면서 하늘의 신령한 복과 영광을 누림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해뜰 무렵의 이탈리아 바실리카타">
            <a:extLst>
              <a:ext uri="{FF2B5EF4-FFF2-40B4-BE49-F238E27FC236}">
                <a16:creationId xmlns:a16="http://schemas.microsoft.com/office/drawing/2014/main" id="{FFC58E74-A9CB-337C-36BF-3DDFFBDA3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37" r="13463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64767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6" name="Rectangle 310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5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ko-KR" altLang="en-US" sz="5000"/>
          </a:p>
        </p:txBody>
      </p:sp>
      <p:pic>
        <p:nvPicPr>
          <p:cNvPr id="3091" name="Picture 3090" descr="리스본 옥상">
            <a:extLst>
              <a:ext uri="{FF2B5EF4-FFF2-40B4-BE49-F238E27FC236}">
                <a16:creationId xmlns:a16="http://schemas.microsoft.com/office/drawing/2014/main" id="{AC0E8A86-0730-4829-DC3E-D2DB3DCE32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73" r="38882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0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만물을 충만하게 하시는 분의 충만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세상 위에 군림하는 기관이 아님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충만인 교회는 그리스도의 사랑과 능력의 임재를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세상에 드러내야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자체가 세상을 충만하게 할 수 없고 세상을 통치할 수 없음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(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예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;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국가 교회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그리스도께 부여 받은 사명을 섬기는 종의 자세여야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사명은 말씀을 선포하고 그리스도의 통치를 증거하는 것임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91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3" name="Rectangle 3112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5" name="Rectangle 3114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 -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4000"/>
          </a:p>
        </p:txBody>
      </p:sp>
      <p:sp>
        <p:nvSpPr>
          <p:cNvPr id="311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믿음을 주신 하나님께 감사하는가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그리스도인의 삶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감사의 삶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많은 경우 우리가 바라는 바가 이루어질 때 감사함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에베소 교회의 성도들이 가진 믿음과 사랑 때문에 감사  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09" name="Picture 3108" descr="흰색 배경의 다양한 색상의 하트 모양 종이">
            <a:extLst>
              <a:ext uri="{FF2B5EF4-FFF2-40B4-BE49-F238E27FC236}">
                <a16:creationId xmlns:a16="http://schemas.microsoft.com/office/drawing/2014/main" id="{F0033A4E-BEBC-8B6B-52C5-B93DD1E0A1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35" r="39510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214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0" name="Rectangle 3129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2" name="Rectangle 3131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 -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4000"/>
          </a:p>
        </p:txBody>
      </p:sp>
      <p:sp>
        <p:nvSpPr>
          <p:cNvPr id="31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마음의 눈이 밝아지도록 기도하는가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그리스도인의 삶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기도의 삶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기도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마음 속의 믿음을 밖으로 표출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바울은 에베소 교회 성도들의 건강이나 물질적 번영을 구하지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않음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만사형통이나 교회 성장을 구하지 않음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오직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하나님께서 지혜와 계시의 영을 주셔서 마음의 눈이 밝아지게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해달라고 간구함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19" name="Picture 3118" descr="초를 켜 놓은 스파">
            <a:extLst>
              <a:ext uri="{FF2B5EF4-FFF2-40B4-BE49-F238E27FC236}">
                <a16:creationId xmlns:a16="http://schemas.microsoft.com/office/drawing/2014/main" id="{B64F4F95-3474-CDD2-AE30-4D43F98A1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84" r="35919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45622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6" name="Rectangle 3105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 -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4000"/>
          </a:p>
        </p:txBody>
      </p:sp>
      <p:sp>
        <p:nvSpPr>
          <p:cNvPr id="310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그리스도는 만물의 머리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그리스도가 만물의 머리라는 사실을 확신한다면 우리도 바울처럼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두려워하지 않게 될 것임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세상의 엄청난 위력 앞에 겁을 먹고 무기력하게 사는 게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아니라 세상의 물질 지상주의에 맞서 하늘에 속한 가치를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추구하면서 살 수 있게 될 것임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91" name="Picture 3090" descr="부서진 아이섀도우 가루와 브러시">
            <a:extLst>
              <a:ext uri="{FF2B5EF4-FFF2-40B4-BE49-F238E27FC236}">
                <a16:creationId xmlns:a16="http://schemas.microsoft.com/office/drawing/2014/main" id="{539155FF-E07F-8BEB-47EB-352878440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39" r="24007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7542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0" name="Rectangle 3129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2" name="Rectangle 3131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 -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4000"/>
          </a:p>
        </p:txBody>
      </p:sp>
      <p:sp>
        <p:nvSpPr>
          <p:cNvPr id="313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그리스도의 충만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교회가 영광스러운 존재이므로 교회의 구성원이 되는 것 또한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영광스럽고 복된 일임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교회를 영광스럽게 생각하는가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영광스러움보다 교회가 초라하고 무기력함을 더 많이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경험하고 있지 않은가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10" name="Picture 3109" descr="어두운 창고 내부">
            <a:extLst>
              <a:ext uri="{FF2B5EF4-FFF2-40B4-BE49-F238E27FC236}">
                <a16:creationId xmlns:a16="http://schemas.microsoft.com/office/drawing/2014/main" id="{E63A7B03-4D0F-73E0-01FA-E45CBE4F5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56" r="29405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3890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1" name="Rectangle 312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3" name="Rectangle 3122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20-23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절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: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하나님께서 그리스도에게 하신 일 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세가지</a:t>
            </a:r>
            <a:r>
              <a:rPr lang="en-US" altLang="ko-KR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 - </a:t>
            </a:r>
            <a:r>
              <a:rPr lang="ko-KR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적용</a:t>
            </a:r>
            <a:endParaRPr lang="ko-KR" altLang="en-US" sz="4000"/>
          </a:p>
        </p:txBody>
      </p:sp>
      <p:sp>
        <p:nvSpPr>
          <p:cNvPr id="312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 lnSpcReduction="10000"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교회는 그리스도의 충만</a:t>
            </a: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교회의 영광스러움을 인식한다면 교회 안에서 서로 영광을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취하고 시기하고 싸울 수 있겠는가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?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 지도자들과 성도들은 교회의 영광스러움을 깨닫고 교회를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존중해야 함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en-US" altLang="ko-KR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그리스도께서 충만하게 하신 영광스러운 교회의 일원이 되어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생명의 은혜를 누리고 있음에 감사해야 함  </a:t>
            </a:r>
            <a:endParaRPr lang="en-US" altLang="ko-KR" kern="100" dirty="0"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110" name="Picture 3109" descr="오스트리아 할슈타트 - 호수와 산 사이에 자리잡은 소도시">
            <a:extLst>
              <a:ext uri="{FF2B5EF4-FFF2-40B4-BE49-F238E27FC236}">
                <a16:creationId xmlns:a16="http://schemas.microsoft.com/office/drawing/2014/main" id="{8DFB6F48-5D7F-664F-F940-398EFD594F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42" r="-1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2494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5238</TotalTime>
  <Words>2515</Words>
  <Application>Microsoft Office PowerPoint</Application>
  <PresentationFormat>Widescreen</PresentationFormat>
  <Paragraphs>310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Chilgok Kim Yeongbun</vt:lpstr>
      <vt:lpstr>Nanum Pen</vt:lpstr>
      <vt:lpstr>Arial</vt:lpstr>
      <vt:lpstr>Calibri</vt:lpstr>
      <vt:lpstr>Cavolini</vt:lpstr>
      <vt:lpstr>Modern Love</vt:lpstr>
      <vt:lpstr>SBL Greek</vt:lpstr>
      <vt:lpstr>The Hand</vt:lpstr>
      <vt:lpstr>SketchyVTI</vt:lpstr>
      <vt:lpstr>에베소서 개관 (Overview of Ephesians)</vt:lpstr>
      <vt:lpstr>에베소서 1장 단락</vt:lpstr>
      <vt:lpstr>1-2절: 시작 인사</vt:lpstr>
      <vt:lpstr>3-14절: 하나님의 구원에 대한 찬양</vt:lpstr>
      <vt:lpstr>15-23절: 감사와 기도</vt:lpstr>
      <vt:lpstr>1a절: 바울 자신에 대한 부분</vt:lpstr>
      <vt:lpstr>1a절: 바울 자신에 대한 부분</vt:lpstr>
      <vt:lpstr>1a절: 바울 자신에 대한 부분</vt:lpstr>
      <vt:lpstr>1b절: 독자들에 대한 부분</vt:lpstr>
      <vt:lpstr>1절에서 강조점</vt:lpstr>
      <vt:lpstr>2절: 기원</vt:lpstr>
      <vt:lpstr>1-2절에서 적용</vt:lpstr>
      <vt:lpstr>3-14절: 하나님의 구원에 대한 찬양</vt:lpstr>
      <vt:lpstr>3-14절: 하나님의 구원에 대한 찬양</vt:lpstr>
      <vt:lpstr>3절: 하나님을 찬양함</vt:lpstr>
      <vt:lpstr>4-10절: 하나님의 구원 – 하나님께서 주신 신령한 복</vt:lpstr>
      <vt:lpstr>4-10절: 하나님의 구원 – 하나님께서 주신 신령한 복</vt:lpstr>
      <vt:lpstr>4-10절: 하나님의 구원 – 하나님께서 주신 신령한 복</vt:lpstr>
      <vt:lpstr>4-10절: 하나님의 구원 – 하나님께서 주신 신령한 복</vt:lpstr>
      <vt:lpstr>11-14절: 하나님의 구원 – 유대인 성도들과 이방인 성도들에게 주신 구원 </vt:lpstr>
      <vt:lpstr>11-14절: 하나님의 구원 – 유대인 성도들과 이방인 성도들에게 주신 구원 </vt:lpstr>
      <vt:lpstr>11-14절: 하나님의 구원 – 유대인 성도들과 이방인 성도들에게 주신 구원 </vt:lpstr>
      <vt:lpstr>11-14절: 하나님의 구원 – 유대인 성도들과 이방인 성도들에게 주신 구원 </vt:lpstr>
      <vt:lpstr>3-14절: 하나님의 구원에 대한 찬양 - 적용</vt:lpstr>
      <vt:lpstr>3-14절: 하나님의 구원에 대한 찬양 - 적용</vt:lpstr>
      <vt:lpstr>15-23절: 감사의 기도</vt:lpstr>
      <vt:lpstr>15-16절: 바울의 감사</vt:lpstr>
      <vt:lpstr>17-19절: 에베소 교회 성도들을 위한 기도</vt:lpstr>
      <vt:lpstr>17-19절: 에베소 교회 성도들을 위한 기도</vt:lpstr>
      <vt:lpstr>17-19절: 에베소 교회 성도들을 위한 기도</vt:lpstr>
      <vt:lpstr>17-19절: 에베소 교회 성도들을 위한 기도</vt:lpstr>
      <vt:lpstr>20-23절: 하나님께서 그리스도에게 하신 일 (세가지)</vt:lpstr>
      <vt:lpstr>20-23절: 하나님께서 그리스도에게 하신 일 (세가지)</vt:lpstr>
      <vt:lpstr>20-23절: 하나님께서 그리스도에게 하신 일 (세가지)</vt:lpstr>
      <vt:lpstr>20-23절: 하나님께서 그리스도에게 하신 일 (세가지)</vt:lpstr>
      <vt:lpstr>20-23절: 하나님께서 그리스도에게 하신 일 (세가지)</vt:lpstr>
      <vt:lpstr>20-23절: 하나님께서 그리스도에게 하신 일 (세가지)</vt:lpstr>
      <vt:lpstr>20-23절: 하나님께서 그리스도에게 하신 일 (세가지)</vt:lpstr>
      <vt:lpstr>20-23절: 하나님께서 그리스도에게 하신 일 (세가지) - 적용</vt:lpstr>
      <vt:lpstr>20-23절: 하나님께서 그리스도에게 하신 일 (세가지) - 적용</vt:lpstr>
      <vt:lpstr>20-23절: 하나님께서 그리스도에게 하신 일 (세가지) - 적용</vt:lpstr>
      <vt:lpstr>20-23절: 하나님께서 그리스도에게 하신 일 (세가지) - 적용</vt:lpstr>
      <vt:lpstr>20-23절: 하나님께서 그리스도에게 하신 일 (세가지) - 적용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24</cp:revision>
  <dcterms:created xsi:type="dcterms:W3CDTF">2024-03-11T16:02:12Z</dcterms:created>
  <dcterms:modified xsi:type="dcterms:W3CDTF">2024-04-05T05:38:46Z</dcterms:modified>
</cp:coreProperties>
</file>