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90" r:id="rId4"/>
    <p:sldId id="291" r:id="rId5"/>
    <p:sldId id="259" r:id="rId6"/>
    <p:sldId id="258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2" r:id="rId17"/>
    <p:sldId id="301" r:id="rId18"/>
    <p:sldId id="303" r:id="rId19"/>
    <p:sldId id="305" r:id="rId20"/>
    <p:sldId id="304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4" r:id="rId29"/>
    <p:sldId id="313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27" r:id="rId43"/>
    <p:sldId id="328" r:id="rId44"/>
    <p:sldId id="329" r:id="rId4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2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4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개관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전화 통화하는 사람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초조하게 전화하는 사람 로열티 무료 사진, 그림, 이미지 그리고 스톡포토그래피. Image 142822869">
            <a:extLst>
              <a:ext uri="{FF2B5EF4-FFF2-40B4-BE49-F238E27FC236}">
                <a16:creationId xmlns:a16="http://schemas.microsoft.com/office/drawing/2014/main" id="{ABDC850B-2A4E-E092-F827-C69837084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324" y="304001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전화 남자 일러스트 키 전화하는, 사람, 남자, 키 PNG 일러스트 및 PSD 이미지 무료 다운로드 - Pngtree">
            <a:extLst>
              <a:ext uri="{FF2B5EF4-FFF2-40B4-BE49-F238E27FC236}">
                <a16:creationId xmlns:a16="http://schemas.microsoft.com/office/drawing/2014/main" id="{EEB2806D-9B76-FB60-9A6F-33708BB40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246" y="304001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전화 통화하는 커플 장거리 통신 평면 벡터 일러스트 레이 션 | 프리미엄 벡터">
            <a:extLst>
              <a:ext uri="{FF2B5EF4-FFF2-40B4-BE49-F238E27FC236}">
                <a16:creationId xmlns:a16="http://schemas.microsoft.com/office/drawing/2014/main" id="{3DEFA04E-D12C-4CCE-50E2-3896FA998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910" y="304001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00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585" y="703293"/>
            <a:ext cx="4584921" cy="194981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Andrew David Naselli</a:t>
            </a:r>
            <a:endParaRPr lang="en-US" altLang="ko-KR" sz="51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EA50F5-68A7-10F7-965F-2E72F06B99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9" r="3" b="10162"/>
          <a:stretch/>
        </p:blipFill>
        <p:spPr bwMode="auto">
          <a:xfrm>
            <a:off x="866691" y="1216968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4" name="Rectangle 6">
            <a:extLst>
              <a:ext uri="{FF2B5EF4-FFF2-40B4-BE49-F238E27FC236}">
                <a16:creationId xmlns:a16="http://schemas.microsoft.com/office/drawing/2014/main" id="{3EB27620-B0B1-4232-A055-99D347606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3815" y="289514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20E7E-432B-6484-FDED-FA3A12080807}"/>
              </a:ext>
            </a:extLst>
          </p:cNvPr>
          <p:cNvSpPr txBox="1"/>
          <p:nvPr/>
        </p:nvSpPr>
        <p:spPr>
          <a:xfrm>
            <a:off x="7149643" y="3164618"/>
            <a:ext cx="4789072" cy="30214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latinLnBrk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4000" dirty="0">
                <a:effectLst/>
                <a:latin typeface="Nanum Pen" pitchFamily="2" charset="-127"/>
                <a:ea typeface="Nanum Pen" pitchFamily="2" charset="-127"/>
              </a:rPr>
              <a:t>일곱</a:t>
            </a:r>
            <a:r>
              <a:rPr lang="en-US" altLang="ko-KR" sz="4000" dirty="0">
                <a:effectLst/>
                <a:latin typeface="Nanum Pen" pitchFamily="2" charset="-127"/>
                <a:ea typeface="Nanum Pen" pitchFamily="2" charset="-127"/>
              </a:rPr>
              <a:t> </a:t>
            </a:r>
            <a:r>
              <a:rPr lang="ko-KR" altLang="en-US" sz="4000" dirty="0">
                <a:effectLst/>
                <a:latin typeface="Nanum Pen" pitchFamily="2" charset="-127"/>
                <a:ea typeface="Nanum Pen" pitchFamily="2" charset="-127"/>
              </a:rPr>
              <a:t>가지</a:t>
            </a:r>
            <a:r>
              <a:rPr lang="en-US" altLang="ko-KR" sz="4000" dirty="0">
                <a:effectLst/>
                <a:latin typeface="Nanum Pen" pitchFamily="2" charset="-127"/>
                <a:ea typeface="Nanum Pen" pitchFamily="2" charset="-127"/>
              </a:rPr>
              <a:t> </a:t>
            </a:r>
            <a:r>
              <a:rPr lang="ko-KR" altLang="en-US" sz="4000" dirty="0">
                <a:effectLst/>
                <a:latin typeface="Nanum Pen" pitchFamily="2" charset="-127"/>
                <a:ea typeface="Nanum Pen" pitchFamily="2" charset="-127"/>
              </a:rPr>
              <a:t>질문을</a:t>
            </a:r>
            <a:r>
              <a:rPr lang="en-US" altLang="ko-KR" sz="4000" dirty="0">
                <a:effectLst/>
                <a:latin typeface="Nanum Pen" pitchFamily="2" charset="-127"/>
                <a:ea typeface="Nanum Pen" pitchFamily="2" charset="-127"/>
              </a:rPr>
              <a:t> </a:t>
            </a:r>
            <a:r>
              <a:rPr lang="ko-KR" altLang="en-US" sz="4000" dirty="0">
                <a:effectLst/>
                <a:latin typeface="Nanum Pen" pitchFamily="2" charset="-127"/>
                <a:ea typeface="Nanum Pen" pitchFamily="2" charset="-127"/>
              </a:rPr>
              <a:t>해보라고</a:t>
            </a:r>
            <a:r>
              <a:rPr lang="en-US" altLang="ko-KR" sz="4000" dirty="0">
                <a:effectLst/>
                <a:latin typeface="Nanum Pen" pitchFamily="2" charset="-127"/>
                <a:ea typeface="Nanum Pen" pitchFamily="2" charset="-127"/>
              </a:rPr>
              <a:t> </a:t>
            </a:r>
            <a:r>
              <a:rPr lang="ko-KR" altLang="en-US" sz="4000" dirty="0">
                <a:effectLst/>
                <a:latin typeface="Nanum Pen" pitchFamily="2" charset="-127"/>
                <a:ea typeface="Nanum Pen" pitchFamily="2" charset="-127"/>
              </a:rPr>
              <a:t>제안</a:t>
            </a:r>
            <a:endParaRPr lang="en-US" altLang="ko-KR" sz="4000" dirty="0"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614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일곱 가지 질문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16022E8-2530-3ADF-48F0-D9C3E5241B04}"/>
              </a:ext>
            </a:extLst>
          </p:cNvPr>
          <p:cNvSpPr/>
          <p:nvPr/>
        </p:nvSpPr>
        <p:spPr>
          <a:xfrm>
            <a:off x="1125315" y="2614526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장르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FB3CA3-18AC-F7BD-154B-7070DBEF186C}"/>
              </a:ext>
            </a:extLst>
          </p:cNvPr>
          <p:cNvSpPr/>
          <p:nvPr/>
        </p:nvSpPr>
        <p:spPr>
          <a:xfrm>
            <a:off x="2886887" y="3471011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저자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6AD5D9F-0609-C051-627D-0D5858B0C1B2}"/>
              </a:ext>
            </a:extLst>
          </p:cNvPr>
          <p:cNvSpPr/>
          <p:nvPr/>
        </p:nvSpPr>
        <p:spPr>
          <a:xfrm>
            <a:off x="4648459" y="4308021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연대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1F89EA-CFCC-129F-D98E-B03BBF1C0CC2}"/>
              </a:ext>
            </a:extLst>
          </p:cNvPr>
          <p:cNvSpPr/>
          <p:nvPr/>
        </p:nvSpPr>
        <p:spPr>
          <a:xfrm>
            <a:off x="5213690" y="2176546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장소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AB9C347-BA1A-694B-3147-B8DEBD2A458C}"/>
              </a:ext>
            </a:extLst>
          </p:cNvPr>
          <p:cNvSpPr/>
          <p:nvPr/>
        </p:nvSpPr>
        <p:spPr>
          <a:xfrm>
            <a:off x="6975262" y="3108023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독자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6260043-6680-4159-C4BD-3304FC64419F}"/>
              </a:ext>
            </a:extLst>
          </p:cNvPr>
          <p:cNvSpPr/>
          <p:nvPr/>
        </p:nvSpPr>
        <p:spPr>
          <a:xfrm>
            <a:off x="8701321" y="4039500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목적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2AF1D0-875E-7F13-30ED-8267A726CE4B}"/>
              </a:ext>
            </a:extLst>
          </p:cNvPr>
          <p:cNvSpPr/>
          <p:nvPr/>
        </p:nvSpPr>
        <p:spPr>
          <a:xfrm>
            <a:off x="10472319" y="5029274"/>
            <a:ext cx="1761572" cy="171297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배경</a:t>
            </a:r>
            <a:endParaRPr lang="ko-KR" altLang="en-US" sz="5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857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장르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글의 문학 양식은 무엇인가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9F250521-7947-1716-19CA-4E8628B0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전통적인 분류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옥중 서신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빌립보서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빌레몬서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Gorman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“에베소서는 편지인가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라고 질문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박창건은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설교문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의식문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서신 형식으로 된 소책자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개종자들을 위한 침례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설교문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서신 형식의 신학적 논문으로 이해할 수 있다고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수신자들에게 큰 소리로 읽기 위해서 썼다는 점에서 설교문으로 볼 수 있다고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Hoehner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내용상으로 여러 장르가 존재한다고 인정하지만 구조적으로 다른 바울 서신 및 헬레니즘 서신과 유사하다는 점에서 편지로 봐야 한다고 함 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" name="Picture 31" descr="책의 하트 모양 페이지 클로즈업">
            <a:extLst>
              <a:ext uri="{FF2B5EF4-FFF2-40B4-BE49-F238E27FC236}">
                <a16:creationId xmlns:a16="http://schemas.microsoft.com/office/drawing/2014/main" id="{CDC396F7-2D84-930D-40CD-A7BB279F7B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25" r="29930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6206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/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70" y="2706624"/>
            <a:ext cx="8135382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이전까지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ko-KR" altLang="en-US" sz="24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기록했다는 것에 아무도 이의를 제기하지 않음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4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시작하는 부분에 바울이 쓴다고 명시하기 때문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1792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영국의 성직자 </a:t>
            </a:r>
            <a:r>
              <a:rPr lang="en-US" altLang="ko-KR" sz="24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Evanson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성도에 대한 믿음에 대해서 들어서 알고 있다는 표현 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1:15)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은혜로 바울에게 사도 직분을 허락하셨다는 것을 에베소 교회 성도도 이미 듣고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알고 있을 것이라는 표현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3:2)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성도가 예수의 진리에 대해서 듣고 가르침을 받았다는 사실에 가정문을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사용한다는 점 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4:21)</a:t>
            </a: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저자가 바울이라면 앞뒤가 맞지 않는다고 주장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" name="Picture 31" descr="러시아의 성당과 모스크바 강">
            <a:extLst>
              <a:ext uri="{FF2B5EF4-FFF2-40B4-BE49-F238E27FC236}">
                <a16:creationId xmlns:a16="http://schemas.microsoft.com/office/drawing/2014/main" id="{08341F7C-CF9F-BD2D-C4DC-CE2292F3EF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3" r="16193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0643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7" name="Rectangle 3086">
            <a:extLst>
              <a:ext uri="{FF2B5EF4-FFF2-40B4-BE49-F238E27FC236}">
                <a16:creationId xmlns:a16="http://schemas.microsoft.com/office/drawing/2014/main" id="{4BCB9E0F-80B4-4BE1-A13D-A796E8186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7200"/>
          </a:p>
        </p:txBody>
      </p:sp>
      <p:sp>
        <p:nvSpPr>
          <p:cNvPr id="3088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4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0E9F2E6-F048-DA86-DD22-BF217FB8BA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7"/>
          <a:stretch/>
        </p:blipFill>
        <p:spPr bwMode="auto">
          <a:xfrm>
            <a:off x="572492" y="2089604"/>
            <a:ext cx="3941064" cy="409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096511"/>
          </a:xfrm>
        </p:spPr>
        <p:txBody>
          <a:bodyPr anchor="t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Bruce M. Metzger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그리스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사회에서 바울처럼 영향 있는 사람의 이름으로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글을 쓰는 것은 흔한 일이었고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관습은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BC 3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세기부터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1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세기까지 성행했다고 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천사무엘은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유대인들도 역사적으로 잘 알려진 사람 이름을 따서 사용하는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경우도 많았다고 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2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8" name="Rectangle 310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 스타일의 차이</a:t>
            </a:r>
            <a:endParaRPr lang="ko-KR" altLang="en-US" sz="4000"/>
          </a:p>
        </p:txBody>
      </p:sp>
      <p:sp>
        <p:nvSpPr>
          <p:cNvPr id="31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단어 중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51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개는 바울 저작의 논쟁이 되지 않는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 바울 서신에는 나오지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않는다고 함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에베소서에는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이례적으로 매우 긴 문장이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개나 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Hoehner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에베소서에는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2,425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 단어를 사용하는데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중에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41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개는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에베소서에만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나옴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84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개는 다른 바울 서신에 나오지 않지만 신약의 다른 부분에는 나옴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갈라디아서에는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2,220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 단어를 사용하는데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중에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35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개는 갈라디아서에만 나옴</a:t>
            </a:r>
            <a:endParaRPr lang="en-US" altLang="ko-KR" sz="2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- 90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개는 다른 바울 서신에 나오지 않지만 신약의 다른 부분에는 나옴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공책">
            <a:extLst>
              <a:ext uri="{FF2B5EF4-FFF2-40B4-BE49-F238E27FC236}">
                <a16:creationId xmlns:a16="http://schemas.microsoft.com/office/drawing/2014/main" id="{1ECC6F4E-E7FC-09A9-ED43-83A145142C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54" r="36115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7" name="Rectangle 310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문장 스타일의 차이</a:t>
            </a:r>
            <a:endParaRPr lang="ko-KR" altLang="en-US" sz="4500" dirty="0"/>
          </a:p>
        </p:txBody>
      </p:sp>
      <p:pic>
        <p:nvPicPr>
          <p:cNvPr id="3091" name="Picture 3090" descr="공책">
            <a:extLst>
              <a:ext uri="{FF2B5EF4-FFF2-40B4-BE49-F238E27FC236}">
                <a16:creationId xmlns:a16="http://schemas.microsoft.com/office/drawing/2014/main" id="{1ECC6F4E-E7FC-09A9-ED43-83A145142C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97" r="3905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손상원 교수는</a:t>
            </a: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골방에서 혼자 편지를 쓰기보다 조력자들과 함께</a:t>
            </a: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소통하면서 기록자에게 기록하도록 했을 것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기록자에 따라서 바울 서신서에 사용된 단어나 문장 스타일은</a:t>
            </a: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얼마든지 다를 수 있음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31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4" name="Rectangle 3113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6" name="Rectangle 3115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다른 서신과의 관계성</a:t>
            </a:r>
            <a:endParaRPr lang="ko-KR" altLang="en-US" sz="4000"/>
          </a:p>
        </p:txBody>
      </p:sp>
      <p:sp>
        <p:nvSpPr>
          <p:cNvPr id="311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에베소서와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골로새서를 기록하였다면 먼저 골로새서를 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다음 같은 지역인 에베소에 편지를 쓰고 이 두 편지를 두기고를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통해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골로새와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에베소로 보냈을 것이라고 함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내용과 신학적인 면으로 볼 때 골로새서와 에베소서 사이에는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상당 기간의 시차가 존재한다고 주장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0" name="Picture 3109" descr="많은 접착 메모들 중에서 메모 하나가 눈에 띄는 벽">
            <a:extLst>
              <a:ext uri="{FF2B5EF4-FFF2-40B4-BE49-F238E27FC236}">
                <a16:creationId xmlns:a16="http://schemas.microsoft.com/office/drawing/2014/main" id="{D13A0AE7-9A80-F072-B148-7A777A11B2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45" r="38710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64576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5" name="Rectangle 3134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6" name="Rectangle 3135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다른 서신과의 관계성</a:t>
            </a:r>
            <a:endParaRPr lang="ko-KR" altLang="en-US" sz="4000"/>
          </a:p>
        </p:txBody>
      </p:sp>
      <p:sp>
        <p:nvSpPr>
          <p:cNvPr id="31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Hoehner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골로새서가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에베소서보다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먼저 기록되었다는 증거가 없음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골로새서와 에베소서 사이에 시차가 존재한다는 증거도 없음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에베소서가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골로새서를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모방했다기보다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 서신의 저자가 같을 확률이 높음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에베소서가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골로새서를 모방했다면 에베소서 저자가 골로새서를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모방했다는 것을 감추기 위해 가능한 다른 어휘나 표현을 사용하려고 했을 것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7" name="Picture 3136" descr="도시를 내려다보는 에펠탑 꼭대기의 망원경">
            <a:extLst>
              <a:ext uri="{FF2B5EF4-FFF2-40B4-BE49-F238E27FC236}">
                <a16:creationId xmlns:a16="http://schemas.microsoft.com/office/drawing/2014/main" id="{E0F5E884-4115-FB0E-9CA8-DB8E1D052A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26" r="20195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95978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신학적 차이</a:t>
            </a:r>
            <a:endParaRPr lang="ko-KR" altLang="en-US" sz="5600"/>
          </a:p>
        </p:txBody>
      </p:sp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바울 저작설을 부인하는 학자들은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신학은 갈라디아서나 로마서에서 볼 수 있듯 ‘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이신득의’가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중심이지만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에베소서에는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절을 제외한 다른 곳에서 ‘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이신득의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’ 신학을 찾아볼 수 없다고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에베소서는 교회론 중심이라는 점에서 바울이 기록하지 않았을 것이라고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Lincoln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에베소서의 신학적 강조점은 바울의 그것과 다르다고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주로 예수의 십자가에 대해 강조하지만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에베소서는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16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절을 빼면 예수의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십자가에 대해 다루지 않음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에베소서에서는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예수의 부활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승천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우주적 주재권에 대해서만 다룸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8" name="Picture 3137" descr="체스 게임의 체크 메이트">
            <a:extLst>
              <a:ext uri="{FF2B5EF4-FFF2-40B4-BE49-F238E27FC236}">
                <a16:creationId xmlns:a16="http://schemas.microsoft.com/office/drawing/2014/main" id="{BD263DC8-017D-65E5-FC33-E4C00C3C36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73" r="28887" b="2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5974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신학적 차이</a:t>
            </a:r>
            <a:endParaRPr lang="ko-KR" altLang="en-US" sz="5600"/>
          </a:p>
        </p:txBody>
      </p:sp>
      <p:pic>
        <p:nvPicPr>
          <p:cNvPr id="3091" name="Picture 3090" descr="노란색 배경의 느낌표">
            <a:extLst>
              <a:ext uri="{FF2B5EF4-FFF2-40B4-BE49-F238E27FC236}">
                <a16:creationId xmlns:a16="http://schemas.microsoft.com/office/drawing/2014/main" id="{E36BA276-FD45-DA88-1D74-4DBA81F3F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99" r="2138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F. F. Bruce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갈라디아서와 골로새서는 모두 바울이 가장 독특하게 강조하는 공통점을 가진다고 함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갈라디아서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1:11-16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예수 그리스도의 “나타나심”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1:12, </a:t>
            </a:r>
            <a:r>
              <a:rPr lang="ko-KR" altLang="en-US" sz="2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통해서 이방인들에게 전하도록 복음을 받았다고 하고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에베소서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3:3-10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이방인들도 함께 약속에 참여할 수 있게 하려고 그리스도의 비밀을 알게 하였다고 함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갈라디아서의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나타나심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에베소서의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이방인에게 복음을 알게 하려는 신적인 기원을 가지고 있는 것이라고 함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700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7" name="Rectangle 310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신학적 차이</a:t>
            </a:r>
            <a:endParaRPr lang="ko-KR" altLang="en-US" sz="5000"/>
          </a:p>
        </p:txBody>
      </p:sp>
      <p:sp>
        <p:nvSpPr>
          <p:cNvPr id="31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2706624"/>
            <a:ext cx="7304809" cy="2534135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안광문은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Lincoln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의견이 맞다고 해도 바울 서신에서 신학과 에베소서의 그것이 대립적이거나 모순적이지 않음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한쪽은 </a:t>
            </a:r>
            <a:r>
              <a:rPr lang="ko-KR" altLang="en-US" sz="1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구원론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다른 쪽은 교회론으로 보면 상호 보완적임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갈라디아서와 로마서의 기록 시점이 바울 사역 초기라는 점에서 에베소서 기록 시기와는 시차가 존재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주장처럼 양쪽 간의 신학적인 차이는 다른 저자 때문이 아니라 기록 시기가 다르기 때문일 수 있음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기록 목적상 예수 십자가의 고난보다는 예수의 우주적 주재권을 더 강조해야 했을 수 있음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1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에베소서가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 서신과 신학적 차이가 있기 때문에 바울이 에베소서의 저자가 아니라고 확언할 수 없음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9" name="Picture 3108" descr="건물 위의 조각상">
            <a:extLst>
              <a:ext uri="{FF2B5EF4-FFF2-40B4-BE49-F238E27FC236}">
                <a16:creationId xmlns:a16="http://schemas.microsoft.com/office/drawing/2014/main" id="{B384602F-51DA-FC87-A9AE-3EB29C074B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77" r="18892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0569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2" name="Rectangle 31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의미</a:t>
            </a:r>
            <a:endParaRPr lang="ko-KR" altLang="en-US" sz="5600" dirty="0"/>
          </a:p>
        </p:txBody>
      </p:sp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679590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Gorman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- 20-30%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정도의 신약학자만 바울이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썼다고 인정한다고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이전에는 바울이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기록했다는 의견에 동의하였지만 연구를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할수록 바울의 다음 세대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후반이나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초 바울의 제자나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추종자가 기록했다는 의견에 기운다고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1" name="Picture 3120" descr="바닥에 줄지어 늘어선 장난감 자동차">
            <a:extLst>
              <a:ext uri="{FF2B5EF4-FFF2-40B4-BE49-F238E27FC236}">
                <a16:creationId xmlns:a16="http://schemas.microsoft.com/office/drawing/2014/main" id="{533CFA75-3DCF-8B06-3820-91260300A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41" r="2549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6408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5" name="Rectangle 31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 글을 쓴 사람은 누구인가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–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의미</a:t>
            </a:r>
            <a:endParaRPr lang="ko-KR" altLang="en-US" sz="5600"/>
          </a:p>
        </p:txBody>
      </p:sp>
      <p:pic>
        <p:nvPicPr>
          <p:cNvPr id="3121" name="Picture 3120" descr="군중 속의 한 명">
            <a:extLst>
              <a:ext uri="{FF2B5EF4-FFF2-40B4-BE49-F238E27FC236}">
                <a16:creationId xmlns:a16="http://schemas.microsoft.com/office/drawing/2014/main" id="{BC5B471F-E358-0D63-AD8E-34849AE23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36" r="2374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542" y="2706624"/>
            <a:ext cx="81364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손상원 교수는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서신서는 그 서신서를 기록한 사람의 신학과 사상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당시 역사적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사회적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문화적 배경을 담고 있음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아닌 바울의 제자 또는 제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인물이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썼다면 에베소서는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바울의 배경이 아니라 바울의 제자나 제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인물의 배경을 담고 있다는 의미임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제자나 제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인물이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썼다는 주장은 에베소서의 정통성을 훼손하기 위한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방안임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기록하지 않았다면 에베소서는 바울 신학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특히 교회론을 담고 있다고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할 수 없기 때문임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342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5" name="Rectangle 31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연대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언제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pic>
        <p:nvPicPr>
          <p:cNvPr id="3121" name="Picture 3120" descr="앤틱 금전 등록기 키">
            <a:extLst>
              <a:ext uri="{FF2B5EF4-FFF2-40B4-BE49-F238E27FC236}">
                <a16:creationId xmlns:a16="http://schemas.microsoft.com/office/drawing/2014/main" id="{3A02FEF1-0A70-4575-4ADE-0DF49CCAFA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71" r="3203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기록했다면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에베소 사역을 마친 후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썼을 것임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2-3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년을 에베소에서 머물며 에베소에 교회를 세울 수 있었음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19:1-20, 26;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16:8-9)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Frank Thielman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바울이 로마에서 있었던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년여 간 투옥 기간의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후반부인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62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년경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기록했다고 추정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Skevington Wood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바울이 로마에서 투옥되었던 때를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54-57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년으로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추정하면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59-61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사이 </a:t>
            </a:r>
            <a:r>
              <a:rPr lang="ko-KR" altLang="en-US" sz="24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썼을 것이라고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10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7" name="Rectangle 313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연대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언제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pic>
        <p:nvPicPr>
          <p:cNvPr id="3138" name="Picture 3137" descr="문서의 그래프와 펜">
            <a:extLst>
              <a:ext uri="{FF2B5EF4-FFF2-40B4-BE49-F238E27FC236}">
                <a16:creationId xmlns:a16="http://schemas.microsoft.com/office/drawing/2014/main" id="{83D94334-56A9-417B-708C-1446BAE06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39" r="2341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2881607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후대에 바울의 제자가 기록하였다면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후반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90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년경으로 추정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초대 교부 로마의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클레멘트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(Clement of Rome)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고린도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교회에 보내는 편지에서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모방하고 있는 것으로 볼 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에베소서는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AD 95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년에 기록되었다고 추정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482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5" name="Rectangle 314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장소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어디에서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-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</a:t>
            </a:r>
            <a:endParaRPr lang="ko-KR" altLang="en-US" sz="5600" dirty="0"/>
          </a:p>
        </p:txBody>
      </p:sp>
      <p:sp>
        <p:nvSpPr>
          <p:cNvPr id="314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345" y="2706624"/>
            <a:ext cx="7531607" cy="401629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박창건은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에베소서의 기록 장소를 정확히 규정하기는 어렵지만 골로새서와 유사성을 고려할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때 소아시아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에베소 감옥일 수 있다고 추정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Wood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가능성이 높은 곳으로서 에베소를 지목함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사람들이 바울을 반대했기 때문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사도행전에는 바울이 에베소 감옥에 갇혔다는 기록이 나오지 않음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다른 서신서들을 보더라도 바울이 에베소에 투옥되었다는 기록은 찾아볼 수 없음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다만 장소를 밝히지 않은 채 바울이 감옥에 갇혔던 사실만 기록하고 있음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고후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6:5; 11:23)</a:t>
            </a:r>
          </a:p>
        </p:txBody>
      </p:sp>
      <p:pic>
        <p:nvPicPr>
          <p:cNvPr id="3141" name="Picture 3140" descr="아후 통가리키의 15구 모아이 - 이스터섬">
            <a:extLst>
              <a:ext uri="{FF2B5EF4-FFF2-40B4-BE49-F238E27FC236}">
                <a16:creationId xmlns:a16="http://schemas.microsoft.com/office/drawing/2014/main" id="{CF587318-CEC2-5828-59B5-7CFAA5D0C4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66" r="27115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3994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2" name="Rectangle 316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장소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어디에서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-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가이사랴</a:t>
            </a:r>
            <a:endParaRPr lang="ko-KR" altLang="en-US" sz="5600" dirty="0"/>
          </a:p>
        </p:txBody>
      </p:sp>
      <p:sp>
        <p:nvSpPr>
          <p:cNvPr id="316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584866"/>
            <a:ext cx="7496324" cy="3485260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사도행전을 보면 바울은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투옥됨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그곳에서 비교적 자유롭게 활동할 수 있었음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24:23)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Wood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옥중서신 중에서는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쓴 서신이 상당수 있을 수 있다고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가택 연금 상태로 있을 때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오네시모를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만났을 가능성도 제기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주인에게서 도망친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오네시모가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멀리 떨어진 로마로 가는 것보다는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비교적 가까운 곳인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갔었을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가능성이 크다고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오네시모를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만났다면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빌레몬서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골로새서와 함께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기록했을 가능성이 큼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Wood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이러한 주장을 인정한다고 해도 이러한 주장이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가이사랴에서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기록하였다는 직접적인 증거는 될 수 없음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9" name="Picture 3148" descr="웅장한 도시 건물의 현관 입구와 기둥">
            <a:extLst>
              <a:ext uri="{FF2B5EF4-FFF2-40B4-BE49-F238E27FC236}">
                <a16:creationId xmlns:a16="http://schemas.microsoft.com/office/drawing/2014/main" id="{A9BB0985-4BF8-06CD-C6FB-FC1EC6CFAB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01" r="26174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9410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1" name="Rectangle 310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장소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어디에서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-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로마</a:t>
            </a:r>
            <a:endParaRPr lang="ko-KR" altLang="en-US" sz="5600" dirty="0"/>
          </a:p>
        </p:txBody>
      </p:sp>
      <p:pic>
        <p:nvPicPr>
          <p:cNvPr id="3102" name="Picture 3101" descr="달력">
            <a:extLst>
              <a:ext uri="{FF2B5EF4-FFF2-40B4-BE49-F238E27FC236}">
                <a16:creationId xmlns:a16="http://schemas.microsoft.com/office/drawing/2014/main" id="{5060CE12-F8C3-FF13-D90E-A64297CC6F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48" r="2830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170559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사도행전을 보면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로마에서 가택 연금 상태로 있었음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28:30)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가택 연금 상태였지만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비교적 자유롭게 복음을 전할 수 있었음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28:16, 17, 23, 31;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6:19-20;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1:12-14;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4:3-4)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사형 선고를 받을지도 모른다는 것을 알고 있었는데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1:21-24; 2:17, 23),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또한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바울이 로마에 있었다는 증거가 될 수 있음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아리스다고가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자신과 함께 갇혀 있다고 기록하고 있음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아리스다고는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바울이 황제에게 재판 받기 위해 로마로 갈 때 바울과 함께 로마로 갔던 인물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27:2)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이러한 내적 증거로 보면 바울은 로마에서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기록했다고 볼 수 있음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294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6" name="Rectangle 31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장소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어디에서 이 글을 썼는가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 -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로마</a:t>
            </a:r>
            <a:endParaRPr lang="ko-KR" altLang="en-US" sz="5600"/>
          </a:p>
        </p:txBody>
      </p:sp>
      <p:sp>
        <p:nvSpPr>
          <p:cNvPr id="311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587752"/>
            <a:ext cx="6251110" cy="4044868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에베소서 저작설을 주장하는 학자들은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에베소서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빌레몬서를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비슷한 시기에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썼고 이 서신들을 두기고가 전달했다고 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손상원 교수는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로마의 셋집에서 억류 기간에 이 편지들을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기록했다고 함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28:30)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사도행전과 이 세 개 서신서의 배경이 일치한다는 점과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골로새서의 내용으로 보면 바울이 로마에서 기록했다고 유추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5" name="Picture 3104" descr="러시아의 성당과 모스크바 강">
            <a:extLst>
              <a:ext uri="{FF2B5EF4-FFF2-40B4-BE49-F238E27FC236}">
                <a16:creationId xmlns:a16="http://schemas.microsoft.com/office/drawing/2014/main" id="{5CDA8395-586C-5FAC-B395-4C022E0D5D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85" r="12484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8411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1" name="Rectangle 3130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3" name="Rectangle 3132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sp>
        <p:nvSpPr>
          <p:cNvPr id="31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편지 앞부분에 수신자가 누구인지 명확하게 기록하고 있음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1:1)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Bruce M. Metzger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n-US" altLang="ko-KR" sz="26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lang="en-US" altLang="ko-KR" sz="26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6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“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</a:t>
            </a:r>
            <a:r>
              <a:rPr lang="en-US" altLang="ko-KR" sz="2600" kern="100" baseline="300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א* B* 424C 1739”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에는 생략되어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있다고 함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UBS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성경 사본 정보를 보면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“א2 A B2 D F G </a:t>
            </a:r>
            <a:r>
              <a:rPr lang="en-US" altLang="ko-KR" sz="26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Ψc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포함한 대부분 사본에서는 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n-US" altLang="ko-KR" sz="26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lang="en-US" altLang="ko-KR" sz="26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6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생략되지 않음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0" name="Picture 3119" descr="삼목 게임용 금속 조각">
            <a:extLst>
              <a:ext uri="{FF2B5EF4-FFF2-40B4-BE49-F238E27FC236}">
                <a16:creationId xmlns:a16="http://schemas.microsoft.com/office/drawing/2014/main" id="{AA2E632B-6B3C-6E51-DA5B-F7064B349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57" r="34624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4241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9" name="Rectangle 3128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0" name="Rectangle 3129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sp>
        <p:nvSpPr>
          <p:cNvPr id="31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82" y="2706624"/>
            <a:ext cx="7772722" cy="2412769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문제는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가장 오래된 사본인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</a:t>
            </a:r>
            <a:r>
              <a:rPr lang="en-US" altLang="ko-KR" sz="2400" kern="100" baseline="300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사본에 “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부분이 존재하지 않는다는 점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사본들인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א *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B*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에서도 역시 “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부분이 생략됨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오래되고 권위 있는 세 개의 사본이 “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부분을 생략하고 있다는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사실은 원문에도 “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부분이 없었다고 이해할 수 있음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1" name="Picture 3130" descr="소방서 안에 주차된 소방차">
            <a:extLst>
              <a:ext uri="{FF2B5EF4-FFF2-40B4-BE49-F238E27FC236}">
                <a16:creationId xmlns:a16="http://schemas.microsoft.com/office/drawing/2014/main" id="{905166C2-D665-94E4-7B1F-742856F426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00" r="27356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01870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8" name="Rectangle 310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0" name="Rectangle 310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sp>
        <p:nvSpPr>
          <p:cNvPr id="311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564892"/>
            <a:ext cx="7361693" cy="4151375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Basil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τοῖς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ἁγίοις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τοῖς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οὖσι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καὶ π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ιστοῖς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Χριστῷ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Ἰησοῦ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“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존재하고 있는 성도들과 그리스도 예수 안에 있는 믿는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사람들에게”라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한 것을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보면 에베소서 원문에서는 “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사용하지 않은 것 같다고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다양한 지역 고대 교부가 “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lang="en-US" altLang="ko-KR" sz="24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sz="2400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문구를 생략하지 않은 사본을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주로 사용하였음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Abbot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비교적 이른 시기부터 그리고 광범위한 사람들에게 있어서 에베소서는 에베소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사람들을 위해 기록된 서신서였다고 인정되었다고 함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3" name="Picture 3102" descr="사막으로 뻗은 철로">
            <a:extLst>
              <a:ext uri="{FF2B5EF4-FFF2-40B4-BE49-F238E27FC236}">
                <a16:creationId xmlns:a16="http://schemas.microsoft.com/office/drawing/2014/main" id="{BAB948C3-4F40-3EC3-ED38-0E0F0DBA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8" r="21458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96737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5" name="Rectangle 3124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7" name="Rectangle 3126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/>
          </a:p>
        </p:txBody>
      </p:sp>
      <p:sp>
        <p:nvSpPr>
          <p:cNvPr id="31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6692"/>
            <a:ext cx="7496324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문장의 문법적인 부분으로 볼</a:t>
            </a:r>
            <a:r>
              <a:rPr kumimoji="0" lang="ko-KR" altLang="en-US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때 “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kumimoji="0" lang="en-US" altLang="ko-K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kumimoji="0" lang="ko-KR" altLang="en-US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포함해야 함</a:t>
            </a:r>
            <a:endParaRPr kumimoji="0" lang="en-US" altLang="ko-KR" sz="2400" b="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kumimoji="0" lang="ko-KR" altLang="en-US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kumimoji="0" lang="en-US" altLang="ko-K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kumimoji="0" lang="ko-KR" altLang="en-US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빠진 초기 사본들로는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</a:t>
            </a:r>
            <a:r>
              <a:rPr lang="en-US" altLang="ko-KR" sz="2400" kern="100" baseline="300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4-5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대문자 사본인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Codex Sinaiticus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Codex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Vaticanus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뿐임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나머지 대문자 사본들과 절대다수의 소문자 사본들은 모두 다 “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포함하고 있음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</a:t>
            </a:r>
            <a:r>
              <a:rPr lang="en-US" altLang="ko-KR" sz="2400" kern="100" baseline="300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Codex Sinaiticus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Codex </a:t>
            </a:r>
            <a:r>
              <a:rPr lang="en-US" altLang="ko-KR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Vaticanus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“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빠진 이유로는 당시 이 편지가 여러 교회에 회람되고 있었기 때문일 것임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2-3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파피루스 사본에 에베소라는 장소가 없다고 해서 바울이 처음부터 수신자 없이 회람 서신으로 썼다고 주장할 수 없음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현존하는 필사본은 그 시기가 아무리 빨라도 원본과는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150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정도의 시차가 있기 때문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4" name="Picture 3113" descr="계산기 키패드 클로즈업">
            <a:extLst>
              <a:ext uri="{FF2B5EF4-FFF2-40B4-BE49-F238E27FC236}">
                <a16:creationId xmlns:a16="http://schemas.microsoft.com/office/drawing/2014/main" id="{811CEF49-8931-ECBD-9353-A994EED9B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81" r="33470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161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8" name="Rectangle 313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/>
          </a:p>
        </p:txBody>
      </p:sp>
      <p:sp>
        <p:nvSpPr>
          <p:cNvPr id="314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 바울이 </a:t>
            </a:r>
            <a:r>
              <a:rPr lang="ko-KR" altLang="en-US" sz="2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보낼 때는 에베소라는 말을 넣었을 것임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그런데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</a:t>
            </a:r>
            <a:r>
              <a:rPr lang="en-US" altLang="ko-KR" sz="2200" kern="100" baseline="300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중반에서 후반에 기록되었다고 보기 때문에 이미 오랫동안 많은 교회에서 회람된 뒤임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4-5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대문자 사본 중에서 “</a:t>
            </a:r>
            <a:r>
              <a:rPr kumimoji="0" lang="en-US" altLang="ko-KR" sz="22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2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2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부분을 포함하고 있는 사본과 포함하지 않는 사본으로 나누는 것 자체가 원본에 “</a:t>
            </a:r>
            <a:r>
              <a:rPr kumimoji="0" lang="en-US" altLang="ko-KR" sz="22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2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2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부분이 있었다는 증거임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처음부터 그 부분이 없었다면 이미 오랫동안 모든 교회에서 회람된 다음 다시 “</a:t>
            </a:r>
            <a:r>
              <a:rPr kumimoji="0" lang="en-US" altLang="ko-KR" sz="22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kumimoji="0" lang="en-US" altLang="ko-KR" sz="22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2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Ἐφέσῳ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부분을 추가로 넣을 가능성은 매우 적음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원래 있던 것을 후대에 삭제했을 가능성이 훨씬 더 높다고 할 수 있음</a:t>
            </a: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4" name="Picture 3113" descr="테이블 위의 잡지 더미">
            <a:extLst>
              <a:ext uri="{FF2B5EF4-FFF2-40B4-BE49-F238E27FC236}">
                <a16:creationId xmlns:a16="http://schemas.microsoft.com/office/drawing/2014/main" id="{343782A1-41E6-1D3A-EA84-B6EB665882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52" r="13493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2941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3" name="Rectangle 3152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5" name="Rectangle 3154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/>
          </a:p>
        </p:txBody>
      </p:sp>
      <p:sp>
        <p:nvSpPr>
          <p:cNvPr id="315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7370579" cy="391143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고린도전후서와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로마서에서는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고린도전서나 고린도후서에서 고린도 교회의 상황들을 다루었던 것과 다르게 에베소서 저자는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 교회만의 특별한 상황을 다루지 않음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로마서에서 로마 교회의 성도들에게 안부를 묻는 반면에 에베소 성도들에게는 안부를 묻지 않음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에베소서에사는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다루는 교리도 일반적이고 포괄적임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에베소는 소아시아의 중심지였고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복음을 아시아 지역으로 전파하기 위해서 교두보 역할을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한 곳이었음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다수의 학자는 에베소서는 에베소 교회만이 아니라 에베소를 중심으로 한 여러 교회에게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회람하게 하기 위해 기록했을 것이라고 주장함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2" name="Picture 3141" descr="콜로세움">
            <a:extLst>
              <a:ext uri="{FF2B5EF4-FFF2-40B4-BE49-F238E27FC236}">
                <a16:creationId xmlns:a16="http://schemas.microsoft.com/office/drawing/2014/main" id="{1D374240-9D8D-3946-8077-D1DD3E3A83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47" r="39708" b="-1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0761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5" name="Rectangle 315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7" name="Rectangle 315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누구에게 이 글을 썼는가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/>
          </a:p>
        </p:txBody>
      </p:sp>
      <p:sp>
        <p:nvSpPr>
          <p:cNvPr id="31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Gorman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소아시아 전역에 회람하게 하기 위해 </a:t>
            </a:r>
            <a:r>
              <a:rPr lang="ko-KR" altLang="en-US" sz="26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기록하였을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것이라고 함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26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Hoehner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“에베소에 사는”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1:1, </a:t>
            </a:r>
            <a:r>
              <a:rPr lang="ko-KR" altLang="en-US" sz="26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부분이 원문에 존재한다 해도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에베소서는 하나의 교회만 대상으로 기록했기보다 에베소를 중심으로 한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소아시아 지역 가정 교회들을 대상으로 기록하였을 것이라고 함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2" name="Picture 3141" descr="나이테의 흑백 사진">
            <a:extLst>
              <a:ext uri="{FF2B5EF4-FFF2-40B4-BE49-F238E27FC236}">
                <a16:creationId xmlns:a16="http://schemas.microsoft.com/office/drawing/2014/main" id="{B380E34C-CA5B-B0F2-24E1-87B84701F7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65" r="3168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8733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5" name="Rectangle 316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목적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pic>
        <p:nvPicPr>
          <p:cNvPr id="3161" name="Picture 3160" descr="하트 모양의 자물쇠">
            <a:extLst>
              <a:ext uri="{FF2B5EF4-FFF2-40B4-BE49-F238E27FC236}">
                <a16:creationId xmlns:a16="http://schemas.microsoft.com/office/drawing/2014/main" id="{340A7DF7-EE12-C7AC-43D2-B746848AAA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55" r="33106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Hoehner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됨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(Unity)”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가장 중요한 주제이고 바울은 이를 강조하기 위해 </a:t>
            </a:r>
            <a:r>
              <a:rPr lang="ko-KR" altLang="en-US" sz="1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기록했다고 함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외 신약성경 다른 곳에서도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됨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(Unity)”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언급하는 곳은 거의 없음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1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됨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(Unity)”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표현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4:3, 13, </a:t>
            </a:r>
            <a:r>
              <a:rPr lang="ko-KR" altLang="en-US" sz="18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외에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(One)”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말을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사용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2:14-16, 18; 4:4-7)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됨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(Unity)”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(Love)”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시작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 공동체 안의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(Love)”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통해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됨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(Unity)”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이룰 수 있기 때문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에베소서 기록 목적은 하나님과 그리스도의 사랑을 기반으로 하는 에베소 교회 성도들 간의 사랑</a:t>
            </a:r>
            <a:endParaRPr lang="en-US" altLang="ko-KR" sz="18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992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3" name="Rectangle 317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목적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저자는 왜 이 글을 썼는가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600" dirty="0"/>
          </a:p>
        </p:txBody>
      </p:sp>
      <p:sp>
        <p:nvSpPr>
          <p:cNvPr id="317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7501319" cy="3937192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따르면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에베소서 수신자들이 그리스도에 대한 확신과 가치를 지킬 수 있도록 하기 위해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그리스도에 대한 확신과 가치를 그들의 삶에 적용하도록 하기 위해서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썼고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전반부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교회의 한 </a:t>
            </a:r>
            <a:r>
              <a:rPr lang="ko-KR" altLang="en-US" sz="20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부분으로서의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에베소서 수신자들이 누리는 그리스도인의 지위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정체성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특권 강조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후반부</a:t>
            </a:r>
            <a:r>
              <a:rPr lang="en-US" altLang="ko-KR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그리스도인으로서 교회 안과 세상 안에서 실제적인 삶에서의 정체성을 강조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Martin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따르면</a:t>
            </a:r>
            <a:endParaRPr lang="en-US" altLang="ko-KR" sz="2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이스라엘 사람들에게 관심을 두셨지만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유대인도 이방인도 아닌 </a:t>
            </a:r>
            <a:r>
              <a:rPr lang="ko-KR" altLang="en-US" sz="2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그리스도인에게로</a:t>
            </a:r>
            <a:endParaRPr lang="en-US" altLang="ko-KR" sz="2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 관심의 대상이 바뀜</a:t>
            </a:r>
            <a:endParaRPr lang="en-US" altLang="ko-KR" sz="2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예수 그리스도를 통해 하나님과 화해하고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연합함으로써 유대인이나 이방인이 아닌 </a:t>
            </a:r>
            <a:endParaRPr lang="en-US" altLang="ko-KR" sz="2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“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민족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형성해야 함</a:t>
            </a:r>
            <a:endParaRPr lang="en-US" altLang="ko-KR" sz="2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9" name="Picture 3168" descr="공중의 대규모 스카이다이빙 그룹">
            <a:extLst>
              <a:ext uri="{FF2B5EF4-FFF2-40B4-BE49-F238E27FC236}">
                <a16:creationId xmlns:a16="http://schemas.microsoft.com/office/drawing/2014/main" id="{E33AA42B-E294-E1CD-8388-D4339D0EE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45" r="29777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26884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0" name="Rectangle 3179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182" name="Rectangle 3181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ap of the world&#10;&#10;Description automatically generated">
            <a:extLst>
              <a:ext uri="{FF2B5EF4-FFF2-40B4-BE49-F238E27FC236}">
                <a16:creationId xmlns:a16="http://schemas.microsoft.com/office/drawing/2014/main" id="{F2854B89-7D78-5447-AA25-AE51428A8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8160"/>
          <a:stretch/>
        </p:blipFill>
        <p:spPr bwMode="auto">
          <a:xfrm>
            <a:off x="-1" y="-1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99" name="Rectangle 3198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76" y="4347431"/>
            <a:ext cx="4990269" cy="21780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ko-KR" alt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배경</a:t>
            </a:r>
            <a:r>
              <a:rPr lang="en-US" altLang="ko-KR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저자가 전제로 삼았을</a:t>
            </a:r>
            <a:br>
              <a:rPr lang="en-US" altLang="ko-KR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r>
              <a:rPr lang="ko-KR" alt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역사 및 문화적</a:t>
            </a:r>
            <a:br>
              <a:rPr lang="en-US" altLang="ko-KR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r>
              <a:rPr lang="ko-KR" alt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세부 사항으로는</a:t>
            </a:r>
            <a:br>
              <a:rPr lang="en-US" altLang="ko-KR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</a:br>
            <a:r>
              <a:rPr lang="ko-KR" alt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어떤 것들이 있는가</a:t>
            </a:r>
            <a:r>
              <a:rPr lang="en-US" altLang="ko-KR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en-US" altLang="ko-KR" sz="33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95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6" name="Rectangle 3105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00" name="Picture 3099" descr="여러 가지 색상의 주택">
            <a:extLst>
              <a:ext uri="{FF2B5EF4-FFF2-40B4-BE49-F238E27FC236}">
                <a16:creationId xmlns:a16="http://schemas.microsoft.com/office/drawing/2014/main" id="{BB92B958-B8C0-1FFE-459C-9F4387844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8942" b="894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배경</a:t>
            </a: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저자가 전제로 삼았을 역사 및 문화적 세부 사항으로는 어떤 것들이 있는가</a:t>
            </a: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100"/>
          </a:p>
        </p:txBody>
      </p:sp>
      <p:sp>
        <p:nvSpPr>
          <p:cNvPr id="310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406" y="847082"/>
            <a:ext cx="6570918" cy="49884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당시 에베소는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인구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25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 명으로 경제적으로 부유한 곳이었고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로마와 알렉산드리아와 함께 제국의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 도시 중 하나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에베소는 항구와 내륙을 잇는 지리적인 특성 때문에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해상에서 내륙 무역로로 이어지는 육상 운송상 장점을 가짐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역사적으로 에베소는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그리스와 로마의 식민지였고 로마 시대에 에베소는 소아시아 주의 수도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에베소는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소아시아 지역의 중심적 역할과 소아시아의 다른 지역에 지대한 영향을 줌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에베소에 머무는 동안 소아시아 지역에 복음을 전하면서 교회를 개척</a:t>
            </a:r>
            <a:endParaRPr lang="en-US" altLang="ko-KR" sz="2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19:26)</a:t>
            </a:r>
          </a:p>
        </p:txBody>
      </p:sp>
    </p:spTree>
    <p:extLst>
      <p:ext uri="{BB962C8B-B14F-4D97-AF65-F5344CB8AC3E}">
        <p14:creationId xmlns:p14="http://schemas.microsoft.com/office/powerpoint/2010/main" val="2487294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7" name="Rectangle 3136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19" name="Picture 3118" descr="이집트 기자의 그레이트 피라미드 단지 풍경">
            <a:extLst>
              <a:ext uri="{FF2B5EF4-FFF2-40B4-BE49-F238E27FC236}">
                <a16:creationId xmlns:a16="http://schemas.microsoft.com/office/drawing/2014/main" id="{0B071F3A-9EBB-E9D8-528B-4F2458FC66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137" b="2593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배경</a:t>
            </a: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저자가 전제로 삼았을 역사 및 문화적 세부 사항으로는 어떤 것들이 있는가</a:t>
            </a: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100"/>
          </a:p>
        </p:txBody>
      </p:sp>
      <p:sp>
        <p:nvSpPr>
          <p:cNvPr id="3139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3839218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에베소에는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 불가사의 중 하나인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아데미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신전이 있었음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아데미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신전은 아테네 파르테논의 네 배 규모로 당시 사람들은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아데미를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모든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생명의 어머니로 믿었고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종교뿐만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정치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교육의 중심적 역할을 함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그리스와 이집트의 영향을 받아 다신적 세계관을 가짐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또한 마술이나 샤머니즘도 성행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이러한 배경을 통하여 “그때에 여러분은 허물과 죄 가운데서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세상의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풍조를 따라 살고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권세를 잡은 통치자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곧 지금 불순종의 자식들 가운데서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작용하는 영을 따라 살았습니다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.”(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2:2,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새번역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의미를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차원적으로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이해할 수 있음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9" name="Rectangle 3178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50" name="Picture 3149" descr="황혼녘의 오래된 가로등과 도시 스카이라인">
            <a:extLst>
              <a:ext uri="{FF2B5EF4-FFF2-40B4-BE49-F238E27FC236}">
                <a16:creationId xmlns:a16="http://schemas.microsoft.com/office/drawing/2014/main" id="{098EE584-1FB2-088F-6FF7-EDF66780C6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배경</a:t>
            </a: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저자가 전제로 삼았을 역사 및 문화적 세부 사항으로는 어떤 것들이 있는가</a:t>
            </a:r>
            <a:r>
              <a:rPr lang="en-US" altLang="ko-KR" sz="5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?</a:t>
            </a:r>
            <a:endParaRPr lang="ko-KR" altLang="en-US" sz="5100"/>
          </a:p>
        </p:txBody>
      </p:sp>
      <p:sp>
        <p:nvSpPr>
          <p:cNvPr id="3180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1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에베소는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지리적으로 교통의 요충지라는 점에서 상업과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무역뿐만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종교적 중심지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에베소를 중심으로 제국 전역으로 종교적 영향을 주는 로마 제국의 종교적 중심지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에베소의 지리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사회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문화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종교적 중요성 때문에 바울은 에베소를 복음 전파를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위한 전초 기지로 삼음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18:19-21; 19:1-20:1; 20:16-38;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15:32;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16:8-9;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고후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1:8-9)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에베소에서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반을 머물렀고 에베소 교회의 장로들에게 자신이 하나님의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모든 경륜을 전했다고 함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20:27)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초기 교회 시대에 에베소는 중요한 곳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AD 1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후반 기록된 요한계시록에서 언급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 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2:1-7)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AD 2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세기 초 </a:t>
            </a:r>
            <a:r>
              <a:rPr lang="ko-KR" altLang="en-US" sz="20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이그나티우스도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 교회에 편지를 씀</a:t>
            </a:r>
            <a:endParaRPr lang="en-US" altLang="ko-KR" sz="20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AD 431</a:t>
            </a:r>
            <a:r>
              <a:rPr lang="ko-KR" altLang="en-US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년에 에베소는 공의회 장소가 되기도 하였음</a:t>
            </a:r>
            <a:r>
              <a:rPr lang="en-US" altLang="ko-KR" sz="20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186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6" name="Rectangle 3225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15" name="Picture 3214" descr="현미경을 사용하는 사람">
            <a:extLst>
              <a:ext uri="{FF2B5EF4-FFF2-40B4-BE49-F238E27FC236}">
                <a16:creationId xmlns:a16="http://schemas.microsoft.com/office/drawing/2014/main" id="{FD0F2733-3501-2001-EB59-21D158971D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2890" b="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endParaRPr lang="ko-KR" altLang="en-US" sz="7200"/>
          </a:p>
        </p:txBody>
      </p:sp>
      <p:sp>
        <p:nvSpPr>
          <p:cNvPr id="3228" name="Rectangle 6">
            <a:extLst>
              <a:ext uri="{FF2B5EF4-FFF2-40B4-BE49-F238E27FC236}">
                <a16:creationId xmlns:a16="http://schemas.microsoft.com/office/drawing/2014/main" id="{1CA8A97F-67F0-4D5F-A850-0C30727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578" y="1802192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pPr marL="514350" indent="-514350" latinLnBrk="0">
              <a:spcBef>
                <a:spcPts val="0"/>
              </a:spcBef>
              <a:spcAft>
                <a:spcPts val="600"/>
              </a:spcAft>
              <a:buAutoNum type="romanUcPeriod"/>
            </a:pPr>
            <a:r>
              <a:rPr lang="ko-KR" altLang="en-US" sz="4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교리 및 신학적 부분</a:t>
            </a:r>
            <a:r>
              <a:rPr lang="en-US" altLang="ko-KR" sz="4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1-3</a:t>
            </a:r>
            <a:r>
              <a:rPr lang="ko-KR" altLang="en-US" sz="4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</a:t>
            </a:r>
            <a:endParaRPr lang="en-US" altLang="ko-KR" sz="4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514350" indent="-514350" latinLnBrk="0">
              <a:spcBef>
                <a:spcPts val="0"/>
              </a:spcBef>
              <a:spcAft>
                <a:spcPts val="600"/>
              </a:spcAft>
              <a:buAutoNum type="romanUcPeriod"/>
            </a:pPr>
            <a:r>
              <a:rPr lang="ko-KR" altLang="en-US" sz="4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실제 삶에서 적용</a:t>
            </a:r>
            <a:r>
              <a:rPr lang="en-US" altLang="ko-KR" sz="4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4-6</a:t>
            </a:r>
            <a:r>
              <a:rPr lang="ko-KR" altLang="en-US" sz="4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</a:t>
            </a:r>
            <a:endParaRPr lang="en-US" altLang="ko-KR" sz="4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553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30" name="Rectangle 322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교리 및 신학적 부분</a:t>
            </a:r>
            <a:endParaRPr lang="ko-KR" altLang="en-US" sz="5600"/>
          </a:p>
        </p:txBody>
      </p:sp>
      <p:pic>
        <p:nvPicPr>
          <p:cNvPr id="3226" name="Picture 3225" descr="빨간색 조각 한 개가 있는 흰색 퍼즐">
            <a:extLst>
              <a:ext uri="{FF2B5EF4-FFF2-40B4-BE49-F238E27FC236}">
                <a16:creationId xmlns:a16="http://schemas.microsoft.com/office/drawing/2014/main" id="{CD192929-4740-6C66-4819-273BFCA60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82" r="32578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3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1.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인사말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(1:1-2) 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2.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하나님에 대한 찬양과 기도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(1:3-23)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1)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찬양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택하시고 구원을 허락하심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(1:3-14)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사랑과 예수 그리스도 안에 드러난 하나님의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위대한 능력과 특히 교회를 사랑하심에 대한 감사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(1:15-23) 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5200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2" name="Rectangle 325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교리 및 신학적 부분</a:t>
            </a:r>
            <a:endParaRPr lang="ko-KR" altLang="en-US" sz="5600"/>
          </a:p>
        </p:txBody>
      </p:sp>
      <p:sp>
        <p:nvSpPr>
          <p:cNvPr id="325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435278"/>
            <a:ext cx="6894576" cy="4395290"/>
          </a:xfrm>
        </p:spPr>
        <p:txBody>
          <a:bodyPr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3.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수직 및 수평적 관계 회복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(2:1-22)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수직적 관계 회복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(2:1-10)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이전의 상태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하나님으로부터의 분리와 영적 죽음의 상태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(2:1-3)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세상의 풍조를 따라서 살았음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공중의 권세 잡은 자의 지배를 받아서 살았음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육신과 마음이 원하는 것을 따라서 살았음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새로운 상태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안에서 살게 된 상태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(2:4-10)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살려 주셨고 하늘에 앉게 하심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주체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실체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선물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작품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이유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일을 하며 살아가도록 하기 위함</a:t>
            </a:r>
            <a:endParaRPr lang="en-US" altLang="ko-KR" sz="20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34" name="Picture 3233" descr="산을 덮고 있는 짙은 안개">
            <a:extLst>
              <a:ext uri="{FF2B5EF4-FFF2-40B4-BE49-F238E27FC236}">
                <a16:creationId xmlns:a16="http://schemas.microsoft.com/office/drawing/2014/main" id="{83464BF8-1045-01BB-2322-57E817BC8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95" r="18679" b="-1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0316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67" name="Rectangle 326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교리 및 신학적 부분</a:t>
            </a:r>
            <a:endParaRPr lang="ko-KR" altLang="en-US" sz="5600"/>
          </a:p>
        </p:txBody>
      </p:sp>
      <p:sp>
        <p:nvSpPr>
          <p:cNvPr id="326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43436"/>
            <a:ext cx="6894576" cy="3485260"/>
          </a:xfrm>
        </p:spPr>
        <p:txBody>
          <a:bodyPr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수평적 관계 회복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(2:11-22)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이방인의 곤경과 하나님의 응답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(2:11-13)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무할례와 특권에서 제외된 상태였음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피로 하나님과 연합하게 하심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공동체에서 평화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(2:14-18)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벽을 허무시고 율법을 폐하심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평화를 선포하심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그리스도인이 함께 하나님께 나아가게 하심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가족 구성원으로서 이방인 그리스도인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(2:19-22)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새로운 관계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나라의 시민이자 하나님의 가족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그리스도가 기초가 되는 건물로서 서로 자라서 성전이 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성령이 거하는 처소가 됨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6" name="Picture 3255" descr="계산 수식">
            <a:extLst>
              <a:ext uri="{FF2B5EF4-FFF2-40B4-BE49-F238E27FC236}">
                <a16:creationId xmlns:a16="http://schemas.microsoft.com/office/drawing/2014/main" id="{F4D5E58B-5614-1AC6-6EA9-B3A17AE40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06" r="32468" b="-1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399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01" name="Rectangle 3300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79" name="Picture 3278" descr="태양 쪽으로 뻗는 손">
            <a:extLst>
              <a:ext uri="{FF2B5EF4-FFF2-40B4-BE49-F238E27FC236}">
                <a16:creationId xmlns:a16="http://schemas.microsoft.com/office/drawing/2014/main" id="{FCEB9634-52C1-F0C0-AE2D-42786D3CB8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604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ko-KR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교리 및 신학적 부분</a:t>
            </a:r>
            <a:endParaRPr lang="ko-KR" altLang="en-US" sz="67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5038" y="658552"/>
            <a:ext cx="5873790" cy="6215994"/>
          </a:xfrm>
        </p:spPr>
        <p:txBody>
          <a:bodyPr anchor="ctr"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4.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경륜 및 바울의 기도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(3:1-21)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사명과 이방인을 위한 고난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(3:1-13)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역할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(3:1-7)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은혜를 집행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비밀을 계시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사명을 성취하기 위한 바울의 방법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(3:8-13)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풍성함을 전함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비밀스러운 계획을 알도록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지혜를 통치자들에게 알게 함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하나님의 목적을 성취하고 하나님께 나아가게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내적 강건함을 위한 기도와 하나님에 대한 찬양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(3:14-21)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내적 강건함을 위한 기도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(3:14-19)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내용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사람들을 강건하게 하시도록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목적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알고 하나님의 충만함으로 채우시도록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하나님에 대한 찬양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(3:20-21)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강건하게 하실 하나님을 찬양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1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1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302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9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실제 삶에서 적용</a:t>
            </a:r>
            <a:endParaRPr lang="ko-KR" altLang="en-US" sz="5600"/>
          </a:p>
        </p:txBody>
      </p:sp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2862" y="2315925"/>
            <a:ext cx="6136010" cy="3483864"/>
          </a:xfrm>
        </p:spPr>
        <p:txBody>
          <a:bodyPr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1.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 됨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(4:1-16)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 연합의 근거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(4:1-6)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2)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선물을 주시고 하나됨 안에서 성장하게 하심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(4:7-16)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2.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거룩한 삶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(4:17-5:5)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옛사람을 버리고 새 사람으로 살아야 함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(4:17-24)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2)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사람으로 살아야 할 새로운 생활 규범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(4:24-5:5)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거짓을 버리고 참된 말을 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화를 내지 말고 죄를 짓지 않아야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도둑질하지 말고 궁핍한 사람에게 나눠야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나쁜 말을 하지 말고 덕을 세우는 말을 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일을 하지 말고 선을 베풀어야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(6) </a:t>
            </a:r>
            <a:r>
              <a:rPr lang="ko-KR" altLang="en-US" sz="2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안에서 살고 악에서 떠나야 함 </a:t>
            </a:r>
          </a:p>
        </p:txBody>
      </p:sp>
      <p:pic>
        <p:nvPicPr>
          <p:cNvPr id="3121" name="Picture 3120" descr="많은 검정 우산 속 노란색 우산">
            <a:extLst>
              <a:ext uri="{FF2B5EF4-FFF2-40B4-BE49-F238E27FC236}">
                <a16:creationId xmlns:a16="http://schemas.microsoft.com/office/drawing/2014/main" id="{ABA8CE1D-4FF3-7547-325E-AA92FC559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16" r="2013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6397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8" name="Rectangle 315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실제 삶에서 적용</a:t>
            </a:r>
            <a:endParaRPr lang="ko-KR" altLang="en-US" sz="5600"/>
          </a:p>
        </p:txBody>
      </p:sp>
      <p:pic>
        <p:nvPicPr>
          <p:cNvPr id="3138" name="Picture 3137" descr="흰색 달력의 옆 보기">
            <a:extLst>
              <a:ext uri="{FF2B5EF4-FFF2-40B4-BE49-F238E27FC236}">
                <a16:creationId xmlns:a16="http://schemas.microsoft.com/office/drawing/2014/main" id="{02E54BF3-50AD-6712-FFD1-48A2041D14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56" r="5600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342939"/>
            <a:ext cx="6894576" cy="3483864"/>
          </a:xfrm>
        </p:spPr>
        <p:txBody>
          <a:bodyPr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3.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빛이 되는 삶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(5:6-20)	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떠남으로부터 변화로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(5:6-14)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2)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지혜와 성령 충만한 삶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(5:15-20)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4.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가족 안에서 삶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(5:21-6:9)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아내와 남편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(5:21-33)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아내의 순종에 관한 책임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아내의 책임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남편에게 순종해야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머리이므로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사례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그리스도에게 순종함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남편의 사랑에 대한 책임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남편의 책임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아내를 사랑해야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아내는 몸이므로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사례</a:t>
            </a:r>
            <a:r>
              <a:rPr lang="en-US" altLang="ko-KR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그리스도가 교회를 사랑함</a:t>
            </a:r>
          </a:p>
        </p:txBody>
      </p:sp>
    </p:spTree>
    <p:extLst>
      <p:ext uri="{BB962C8B-B14F-4D97-AF65-F5344CB8AC3E}">
        <p14:creationId xmlns:p14="http://schemas.microsoft.com/office/powerpoint/2010/main" val="10418331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실제 삶에서 적용</a:t>
            </a:r>
            <a:endParaRPr lang="ko-KR" altLang="en-US" sz="5600"/>
          </a:p>
        </p:txBody>
      </p:sp>
      <p:sp>
        <p:nvSpPr>
          <p:cNvPr id="316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441448"/>
            <a:ext cx="6251110" cy="3483864"/>
          </a:xfrm>
        </p:spPr>
        <p:txBody>
          <a:bodyPr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자녀와 부모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(6:1-4)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자녀의 순종에 관한 책임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자녀의 책임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부모에게 순종해야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부모에게 순종하는 것이 옳기 때문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동기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성경에서 명령과 약속 때문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부모의 돌봄에 관한 책임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소극적인 면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자녀를 노엽게 하지 말아야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적극적인 면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훈계로 가르쳐야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3)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종과 주인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(6:5-9)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종의 순종에 관한 책임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종의 책임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주인에게 순종해야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갚아 주시기 때문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주인의 행동에 관한 책임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내용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위협을 그만두어야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심판 때문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1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2" name="Picture 3161" descr="손을 잡은 사람들">
            <a:extLst>
              <a:ext uri="{FF2B5EF4-FFF2-40B4-BE49-F238E27FC236}">
                <a16:creationId xmlns:a16="http://schemas.microsoft.com/office/drawing/2014/main" id="{C8BC63D2-B166-961A-10EF-CD15F08785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15" r="21253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34623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8" name="Rectangle 3187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0" name="Picture 3169" descr="A blackboard with math equations&#10;&#10;Description automatically generated">
            <a:extLst>
              <a:ext uri="{FF2B5EF4-FFF2-40B4-BE49-F238E27FC236}">
                <a16:creationId xmlns:a16="http://schemas.microsoft.com/office/drawing/2014/main" id="{78B3D4C2-44D4-9E04-A20C-C60C8D29E4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구조 분석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실제 삶에서 적용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1008221"/>
            <a:ext cx="5715000" cy="5004794"/>
          </a:xfrm>
        </p:spPr>
        <p:txBody>
          <a:bodyPr anchor="ctr"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5.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전쟁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(6:10-20)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1)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갑옷을 입어야 함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(6:10-17)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(1)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이유와 내용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무엇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 안에서 강해져야 함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방법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갑옷을 입음으로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악마의 전략에 맞서기 위해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(2)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세부 묘사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준비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진리의 허리띠를 맴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정의의 </a:t>
            </a:r>
            <a:r>
              <a:rPr lang="ko-KR" altLang="en-US" sz="2000" kern="10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가슴막이로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가림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발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복음을 전함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방패를 듦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투구를 씀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입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검을 받음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sz="2000" kern="10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깨어서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기도하며 인내해야 함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(6:17-20)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6. </a:t>
            </a:r>
            <a:r>
              <a:rPr lang="ko-KR" altLang="en-US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맺음 및 인사 </a:t>
            </a:r>
            <a:r>
              <a:rPr lang="en-US" altLang="ko-KR" sz="20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(6:21-24)</a:t>
            </a:r>
            <a:endParaRPr lang="ko-KR" altLang="en-US" sz="20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20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90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63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3697</Words>
  <Application>Microsoft Office PowerPoint</Application>
  <PresentationFormat>Widescreen</PresentationFormat>
  <Paragraphs>388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Chilgok Kim Yeongbun</vt:lpstr>
      <vt:lpstr>Nanum Pen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전화 통화하는 사람</vt:lpstr>
      <vt:lpstr>Andrew David Naselli</vt:lpstr>
      <vt:lpstr>일곱 가지 질문</vt:lpstr>
      <vt:lpstr>장르: 이 글의 문학 양식은 무엇인가?</vt:lpstr>
      <vt:lpstr>저자: 이 글을 쓴 사람은 누구인가?</vt:lpstr>
      <vt:lpstr>저자: 이 글을 쓴 사람은 누구인가?</vt:lpstr>
      <vt:lpstr>저자: 이 글을 쓴 사람은 누구인가? – 문장 스타일의 차이</vt:lpstr>
      <vt:lpstr>저자: 이 글을 쓴 사람은 누구인가? – 문장 스타일의 차이</vt:lpstr>
      <vt:lpstr>저자: 이 글을 쓴 사람은 누구인가? – 다른 서신과의 관계성</vt:lpstr>
      <vt:lpstr>저자: 이 글을 쓴 사람은 누구인가? – 다른 서신과의 관계성</vt:lpstr>
      <vt:lpstr>저자: 이 글을 쓴 사람은 누구인가? – 신학적 차이</vt:lpstr>
      <vt:lpstr>저자: 이 글을 쓴 사람은 누구인가? – 신학적 차이</vt:lpstr>
      <vt:lpstr>저자: 이 글을 쓴 사람은 누구인가? – 신학적 차이</vt:lpstr>
      <vt:lpstr>저자: 이 글을 쓴 사람은 누구인가? – 의미</vt:lpstr>
      <vt:lpstr>저자: 이 글을 쓴 사람은 누구인가? – 의미</vt:lpstr>
      <vt:lpstr>연대: 저자는 언제 이 글을 썼는가?</vt:lpstr>
      <vt:lpstr>연대: 저자는 언제 이 글을 썼는가?</vt:lpstr>
      <vt:lpstr>장소: 저자는 어디에서 이 글을 썼는가? - 에베소</vt:lpstr>
      <vt:lpstr>장소: 저자는 어디에서 이 글을 썼는가? - 가이사랴</vt:lpstr>
      <vt:lpstr>장소: 저자는 어디에서 이 글을 썼는가? - 로마</vt:lpstr>
      <vt:lpstr>장소: 저자는 어디에서 이 글을 썼는가? - 로마</vt:lpstr>
      <vt:lpstr>독자: 저자는 누구에게 이 글을 썼는가?</vt:lpstr>
      <vt:lpstr>독자: 저자는 누구에게 이 글을 썼는가?</vt:lpstr>
      <vt:lpstr>독자: 저자는 누구에게 이 글을 썼는가?</vt:lpstr>
      <vt:lpstr>독자: 저자는 누구에게 이 글을 썼는가?</vt:lpstr>
      <vt:lpstr>독자: 저자는 누구에게 이 글을 썼는가?</vt:lpstr>
      <vt:lpstr>독자: 저자는 누구에게 이 글을 썼는가?</vt:lpstr>
      <vt:lpstr>독자: 저자는 누구에게 이 글을 썼는가?</vt:lpstr>
      <vt:lpstr>목적: 저자는 왜 이 글을 썼는가?</vt:lpstr>
      <vt:lpstr>목적: 저자는 왜 이 글을 썼는가?</vt:lpstr>
      <vt:lpstr>배경: 저자가 전제로 삼았을 역사 및 문화적 세부 사항으로는  어떤 것들이 있는가?</vt:lpstr>
      <vt:lpstr>배경: 저자가 전제로 삼았을 역사 및 문화적 세부 사항으로는 어떤 것들이 있는가?</vt:lpstr>
      <vt:lpstr>배경: 저자가 전제로 삼았을 역사 및 문화적 세부 사항으로는 어떤 것들이 있는가?</vt:lpstr>
      <vt:lpstr>배경: 저자가 전제로 삼았을 역사 및 문화적 세부 사항으로는 어떤 것들이 있는가?</vt:lpstr>
      <vt:lpstr>에베소서 구조 분석</vt:lpstr>
      <vt:lpstr>에베소서 구조 분석: 교리 및 신학적 부분</vt:lpstr>
      <vt:lpstr>에베소서 구조 분석: 교리 및 신학적 부분</vt:lpstr>
      <vt:lpstr>에베소서 구조 분석: 교리 및 신학적 부분</vt:lpstr>
      <vt:lpstr>에베소서 구조 분석: 교리 및 신학적 부분</vt:lpstr>
      <vt:lpstr>에베소서 구조 분석: 실제 삶에서 적용</vt:lpstr>
      <vt:lpstr>에베소서 구조 분석: 실제 삶에서 적용</vt:lpstr>
      <vt:lpstr>에베소서 구조 분석: 실제 삶에서 적용</vt:lpstr>
      <vt:lpstr>에베소서 구조 분석: 실제 삶에서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13</cp:revision>
  <dcterms:created xsi:type="dcterms:W3CDTF">2024-03-11T16:02:12Z</dcterms:created>
  <dcterms:modified xsi:type="dcterms:W3CDTF">2024-07-01T19:08:52Z</dcterms:modified>
</cp:coreProperties>
</file>