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7" r:id="rId3"/>
    <p:sldId id="290" r:id="rId4"/>
    <p:sldId id="291" r:id="rId5"/>
    <p:sldId id="259" r:id="rId6"/>
    <p:sldId id="258" r:id="rId7"/>
    <p:sldId id="260" r:id="rId8"/>
    <p:sldId id="261" r:id="rId9"/>
    <p:sldId id="292" r:id="rId10"/>
    <p:sldId id="262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2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한국 교회의 현황 및 문제점 분석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 fontScale="90000"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한국 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대 종교에 대한 설문 조사 결과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xplosion: 8 Points 6">
            <a:extLst>
              <a:ext uri="{FF2B5EF4-FFF2-40B4-BE49-F238E27FC236}">
                <a16:creationId xmlns:a16="http://schemas.microsoft.com/office/drawing/2014/main" id="{5CA4BB59-D758-AF14-F9C3-B340144EA602}"/>
              </a:ext>
            </a:extLst>
          </p:cNvPr>
          <p:cNvSpPr/>
          <p:nvPr/>
        </p:nvSpPr>
        <p:spPr>
          <a:xfrm>
            <a:off x="7193647" y="2130478"/>
            <a:ext cx="2225596" cy="2702486"/>
          </a:xfrm>
          <a:prstGeom prst="irregularSeal1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et R" panose="02030504000101010101" pitchFamily="18" charset="-127"/>
                <a:ea typeface="Yet R" panose="02030504000101010101" pitchFamily="18" charset="-127"/>
              </a:rPr>
              <a:t>불교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AD780E9-C65B-8F73-2802-FF7CF5D4A9BD}"/>
              </a:ext>
            </a:extLst>
          </p:cNvPr>
          <p:cNvSpPr/>
          <p:nvPr/>
        </p:nvSpPr>
        <p:spPr>
          <a:xfrm>
            <a:off x="5031019" y="969335"/>
            <a:ext cx="3007563" cy="2950822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accent6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40%</a:t>
            </a:r>
            <a:br>
              <a:rPr lang="en-US" altLang="ko-KR" sz="3200" dirty="0">
                <a:solidFill>
                  <a:schemeClr val="accent6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sz="3200" dirty="0">
                <a:solidFill>
                  <a:schemeClr val="accent6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온화하다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20DE9B-24BB-C523-26AB-85858A929EA5}"/>
              </a:ext>
            </a:extLst>
          </p:cNvPr>
          <p:cNvSpPr/>
          <p:nvPr/>
        </p:nvSpPr>
        <p:spPr>
          <a:xfrm>
            <a:off x="8688619" y="1495479"/>
            <a:ext cx="2917334" cy="256370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bg2">
                    <a:lumMod val="2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32%</a:t>
            </a:r>
            <a:br>
              <a:rPr lang="en-US" altLang="ko-KR" sz="3200" dirty="0">
                <a:solidFill>
                  <a:schemeClr val="bg2">
                    <a:lumMod val="2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sz="3200" dirty="0">
                <a:solidFill>
                  <a:schemeClr val="bg2">
                    <a:lumMod val="2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절제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4EB0502-2BEC-4D2A-53C4-FD1EFF7E0E98}"/>
              </a:ext>
            </a:extLst>
          </p:cNvPr>
          <p:cNvSpPr/>
          <p:nvPr/>
        </p:nvSpPr>
        <p:spPr>
          <a:xfrm>
            <a:off x="6758219" y="4042732"/>
            <a:ext cx="2676730" cy="2337285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accent4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27%</a:t>
            </a:r>
          </a:p>
          <a:p>
            <a:pPr algn="ctr"/>
            <a:r>
              <a:rPr lang="ko-KR" altLang="en-US" sz="3200" dirty="0">
                <a:solidFill>
                  <a:schemeClr val="accent4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따뜻하다</a:t>
            </a:r>
          </a:p>
        </p:txBody>
      </p:sp>
    </p:spTree>
    <p:extLst>
      <p:ext uri="{BB962C8B-B14F-4D97-AF65-F5344CB8AC3E}">
        <p14:creationId xmlns:p14="http://schemas.microsoft.com/office/powerpoint/2010/main" val="245200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 fontScale="90000"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한국 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대 종교에 대한 설문 조사 결과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xplosion: 8 Points 2">
            <a:extLst>
              <a:ext uri="{FF2B5EF4-FFF2-40B4-BE49-F238E27FC236}">
                <a16:creationId xmlns:a16="http://schemas.microsoft.com/office/drawing/2014/main" id="{3B9A2B3E-AFF4-6882-BB9B-5B029D9EA11C}"/>
              </a:ext>
            </a:extLst>
          </p:cNvPr>
          <p:cNvSpPr/>
          <p:nvPr/>
        </p:nvSpPr>
        <p:spPr>
          <a:xfrm>
            <a:off x="6716321" y="1811482"/>
            <a:ext cx="3193144" cy="3505200"/>
          </a:xfrm>
          <a:prstGeom prst="irregularSeal1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et R" panose="02030504000101010101" pitchFamily="18" charset="-127"/>
                <a:ea typeface="Yet R" panose="02030504000101010101" pitchFamily="18" charset="-127"/>
              </a:rPr>
              <a:t>천주교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A60B447-82D3-839B-6E51-DEC26E779FCB}"/>
              </a:ext>
            </a:extLst>
          </p:cNvPr>
          <p:cNvSpPr/>
          <p:nvPr/>
        </p:nvSpPr>
        <p:spPr>
          <a:xfrm>
            <a:off x="5076208" y="1314362"/>
            <a:ext cx="2583542" cy="254725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accent4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34%</a:t>
            </a:r>
            <a:br>
              <a:rPr lang="en-US" altLang="ko-KR" sz="3200" dirty="0">
                <a:solidFill>
                  <a:schemeClr val="accent4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sz="3200" dirty="0">
                <a:solidFill>
                  <a:schemeClr val="accent4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온화하다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A8C967-27D3-85B7-1917-6D7659F5671D}"/>
              </a:ext>
            </a:extLst>
          </p:cNvPr>
          <p:cNvSpPr/>
          <p:nvPr/>
        </p:nvSpPr>
        <p:spPr>
          <a:xfrm>
            <a:off x="8966038" y="1337951"/>
            <a:ext cx="2583542" cy="2547254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accent2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30%</a:t>
            </a:r>
            <a:br>
              <a:rPr lang="en-US" altLang="ko-KR" sz="3200" dirty="0">
                <a:solidFill>
                  <a:schemeClr val="accent2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sz="3200" dirty="0">
                <a:solidFill>
                  <a:schemeClr val="accent2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따뜻하다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435D901-AFB0-9761-A773-FE3FADB9BA4A}"/>
              </a:ext>
            </a:extLst>
          </p:cNvPr>
          <p:cNvSpPr/>
          <p:nvPr/>
        </p:nvSpPr>
        <p:spPr>
          <a:xfrm>
            <a:off x="6803408" y="4133765"/>
            <a:ext cx="2351314" cy="2184403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accent1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23%</a:t>
            </a:r>
          </a:p>
          <a:p>
            <a:pPr algn="ctr"/>
            <a:r>
              <a:rPr lang="ko-KR" altLang="en-US" sz="3200" dirty="0">
                <a:solidFill>
                  <a:schemeClr val="accent1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윤리적</a:t>
            </a:r>
          </a:p>
        </p:txBody>
      </p:sp>
    </p:spTree>
    <p:extLst>
      <p:ext uri="{BB962C8B-B14F-4D97-AF65-F5344CB8AC3E}">
        <p14:creationId xmlns:p14="http://schemas.microsoft.com/office/powerpoint/2010/main" val="282070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 fontScale="90000"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한국 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대 종교에 대한 설문 조사 결과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xplosion: 8 Points 6">
            <a:extLst>
              <a:ext uri="{FF2B5EF4-FFF2-40B4-BE49-F238E27FC236}">
                <a16:creationId xmlns:a16="http://schemas.microsoft.com/office/drawing/2014/main" id="{B9C9B8B9-4D65-1B15-8DA6-4C111FE362C1}"/>
              </a:ext>
            </a:extLst>
          </p:cNvPr>
          <p:cNvSpPr/>
          <p:nvPr/>
        </p:nvSpPr>
        <p:spPr>
          <a:xfrm>
            <a:off x="7138721" y="2109908"/>
            <a:ext cx="3193144" cy="3505200"/>
          </a:xfrm>
          <a:prstGeom prst="irregularSeal1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et R" panose="02030504000101010101" pitchFamily="18" charset="-127"/>
                <a:ea typeface="Yet R" panose="02030504000101010101" pitchFamily="18" charset="-127"/>
              </a:rPr>
              <a:t>개신교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E1AE1BA-55CA-809F-9B3D-5B0C6FED4015}"/>
              </a:ext>
            </a:extLst>
          </p:cNvPr>
          <p:cNvSpPr/>
          <p:nvPr/>
        </p:nvSpPr>
        <p:spPr>
          <a:xfrm>
            <a:off x="4845463" y="1108422"/>
            <a:ext cx="3048000" cy="289922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accent2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32%</a:t>
            </a:r>
            <a:br>
              <a:rPr lang="en-US" altLang="ko-KR" sz="3200" dirty="0">
                <a:solidFill>
                  <a:schemeClr val="accent2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sz="3200" dirty="0">
                <a:solidFill>
                  <a:schemeClr val="accent2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거리를 두고 싶다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1B36352-5431-A506-E06A-61DC528949FF}"/>
              </a:ext>
            </a:extLst>
          </p:cNvPr>
          <p:cNvSpPr/>
          <p:nvPr/>
        </p:nvSpPr>
        <p:spPr>
          <a:xfrm>
            <a:off x="9388438" y="1636376"/>
            <a:ext cx="2554512" cy="2628903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accent2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30%</a:t>
            </a:r>
            <a:br>
              <a:rPr lang="en-US" altLang="ko-KR" sz="3200" dirty="0">
                <a:solidFill>
                  <a:schemeClr val="accent2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sz="3200" dirty="0">
                <a:solidFill>
                  <a:schemeClr val="accent2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이중적이다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40A123E-613C-4899-DFFF-98D90B2D8591}"/>
              </a:ext>
            </a:extLst>
          </p:cNvPr>
          <p:cNvSpPr/>
          <p:nvPr/>
        </p:nvSpPr>
        <p:spPr>
          <a:xfrm>
            <a:off x="7225808" y="4432191"/>
            <a:ext cx="2351314" cy="2184403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accent6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29%</a:t>
            </a:r>
          </a:p>
          <a:p>
            <a:pPr algn="ctr"/>
            <a:r>
              <a:rPr lang="ko-KR" altLang="en-US" sz="3200" dirty="0">
                <a:solidFill>
                  <a:schemeClr val="accent6">
                    <a:lumMod val="75000"/>
                  </a:schemeClr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사기꾼 같다</a:t>
            </a:r>
          </a:p>
        </p:txBody>
      </p:sp>
    </p:spTree>
    <p:extLst>
      <p:ext uri="{BB962C8B-B14F-4D97-AF65-F5344CB8AC3E}">
        <p14:creationId xmlns:p14="http://schemas.microsoft.com/office/powerpoint/2010/main" val="177057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F4AE179-A75B-4007-B5FA-8139ACF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58969" y="1168517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BA9C8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969" y="2156348"/>
            <a:ext cx="4750249" cy="18667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세상 사람들이 평가하는 한국 교회 신뢰도</a:t>
            </a:r>
            <a:endParaRPr lang="en-US" altLang="ko-KR" sz="4100" dirty="0">
              <a:solidFill>
                <a:srgbClr val="FFFFFF"/>
              </a:solidFill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onnsiteX0" fmla="*/ 0 w 3242551"/>
              <a:gd name="connsiteY0" fmla="*/ 0 h 27432"/>
              <a:gd name="connsiteX1" fmla="*/ 616085 w 3242551"/>
              <a:gd name="connsiteY1" fmla="*/ 0 h 27432"/>
              <a:gd name="connsiteX2" fmla="*/ 1264595 w 3242551"/>
              <a:gd name="connsiteY2" fmla="*/ 0 h 27432"/>
              <a:gd name="connsiteX3" fmla="*/ 1945531 w 3242551"/>
              <a:gd name="connsiteY3" fmla="*/ 0 h 27432"/>
              <a:gd name="connsiteX4" fmla="*/ 2626466 w 3242551"/>
              <a:gd name="connsiteY4" fmla="*/ 0 h 27432"/>
              <a:gd name="connsiteX5" fmla="*/ 3242551 w 3242551"/>
              <a:gd name="connsiteY5" fmla="*/ 0 h 27432"/>
              <a:gd name="connsiteX6" fmla="*/ 3242551 w 3242551"/>
              <a:gd name="connsiteY6" fmla="*/ 27432 h 27432"/>
              <a:gd name="connsiteX7" fmla="*/ 2529190 w 3242551"/>
              <a:gd name="connsiteY7" fmla="*/ 27432 h 27432"/>
              <a:gd name="connsiteX8" fmla="*/ 1815829 w 3242551"/>
              <a:gd name="connsiteY8" fmla="*/ 27432 h 27432"/>
              <a:gd name="connsiteX9" fmla="*/ 1167318 w 3242551"/>
              <a:gd name="connsiteY9" fmla="*/ 27432 h 27432"/>
              <a:gd name="connsiteX10" fmla="*/ 0 w 3242551"/>
              <a:gd name="connsiteY10" fmla="*/ 27432 h 27432"/>
              <a:gd name="connsiteX11" fmla="*/ 0 w 3242551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20BB926-22B2-9892-808C-43D0B1B28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371119"/>
              </p:ext>
            </p:extLst>
          </p:nvPr>
        </p:nvGraphicFramePr>
        <p:xfrm>
          <a:off x="549948" y="3089722"/>
          <a:ext cx="6308052" cy="3709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207">
                  <a:extLst>
                    <a:ext uri="{9D8B030D-6E8A-4147-A177-3AD203B41FA5}">
                      <a16:colId xmlns:a16="http://schemas.microsoft.com/office/drawing/2014/main" val="3584258616"/>
                    </a:ext>
                  </a:extLst>
                </a:gridCol>
                <a:gridCol w="1236518">
                  <a:extLst>
                    <a:ext uri="{9D8B030D-6E8A-4147-A177-3AD203B41FA5}">
                      <a16:colId xmlns:a16="http://schemas.microsoft.com/office/drawing/2014/main" val="397262828"/>
                    </a:ext>
                  </a:extLst>
                </a:gridCol>
                <a:gridCol w="696191">
                  <a:extLst>
                    <a:ext uri="{9D8B030D-6E8A-4147-A177-3AD203B41FA5}">
                      <a16:colId xmlns:a16="http://schemas.microsoft.com/office/drawing/2014/main" val="2457756359"/>
                    </a:ext>
                  </a:extLst>
                </a:gridCol>
                <a:gridCol w="592282">
                  <a:extLst>
                    <a:ext uri="{9D8B030D-6E8A-4147-A177-3AD203B41FA5}">
                      <a16:colId xmlns:a16="http://schemas.microsoft.com/office/drawing/2014/main" val="1659657750"/>
                    </a:ext>
                  </a:extLst>
                </a:gridCol>
                <a:gridCol w="1122218">
                  <a:extLst>
                    <a:ext uri="{9D8B030D-6E8A-4147-A177-3AD203B41FA5}">
                      <a16:colId xmlns:a16="http://schemas.microsoft.com/office/drawing/2014/main" val="2327301964"/>
                    </a:ext>
                  </a:extLst>
                </a:gridCol>
                <a:gridCol w="1558636">
                  <a:extLst>
                    <a:ext uri="{9D8B030D-6E8A-4147-A177-3AD203B41FA5}">
                      <a16:colId xmlns:a16="http://schemas.microsoft.com/office/drawing/2014/main" val="4220891550"/>
                    </a:ext>
                  </a:extLst>
                </a:gridCol>
              </a:tblGrid>
              <a:tr h="463724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ko-KR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구분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ko-KR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신뢰 </a:t>
                      </a:r>
                      <a:r>
                        <a:rPr lang="en-US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(%)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ko-KR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보통 </a:t>
                      </a:r>
                      <a:r>
                        <a:rPr lang="en-US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(%)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hMerge="1">
                  <a:txBody>
                    <a:bodyPr/>
                    <a:lstStyle/>
                    <a:p>
                      <a:pPr indent="226695" algn="ctr">
                        <a:lnSpc>
                          <a:spcPts val="2400"/>
                        </a:lnSpc>
                      </a:pPr>
                      <a:endParaRPr lang="ko-KR" sz="2500" kern="10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불신 </a:t>
                      </a:r>
                      <a:r>
                        <a:rPr lang="en-US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(%)</a:t>
                      </a:r>
                      <a:endParaRPr lang="ko-KR" altLang="en-US" dirty="0"/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ko-KR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신뢰도 </a:t>
                      </a:r>
                      <a:r>
                        <a:rPr lang="en-US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(5</a:t>
                      </a:r>
                      <a:r>
                        <a:rPr lang="ko-KR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점</a:t>
                      </a:r>
                      <a:r>
                        <a:rPr lang="en-US" sz="2500" b="1" kern="100" dirty="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)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extLst>
                  <a:ext uri="{0D108BD9-81ED-4DB2-BD59-A6C34878D82A}">
                    <a16:rowId xmlns:a16="http://schemas.microsoft.com/office/drawing/2014/main" val="1178954623"/>
                  </a:ext>
                </a:extLst>
              </a:tr>
              <a:tr h="463724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2008</a:t>
                      </a:r>
                      <a:r>
                        <a:rPr lang="ko-KR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년</a:t>
                      </a: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18.4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33.3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hMerge="1">
                  <a:txBody>
                    <a:bodyPr/>
                    <a:lstStyle/>
                    <a:p>
                      <a:pPr indent="226695" algn="ctr">
                        <a:lnSpc>
                          <a:spcPts val="2400"/>
                        </a:lnSpc>
                      </a:pPr>
                      <a:endParaRPr lang="ko-KR" sz="2500" kern="10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48.3</a:t>
                      </a:r>
                      <a:endParaRPr lang="ko-KR" altLang="en-US" dirty="0"/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2.55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extLst>
                  <a:ext uri="{0D108BD9-81ED-4DB2-BD59-A6C34878D82A}">
                    <a16:rowId xmlns:a16="http://schemas.microsoft.com/office/drawing/2014/main" val="3410107543"/>
                  </a:ext>
                </a:extLst>
              </a:tr>
              <a:tr h="463724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2009</a:t>
                      </a:r>
                      <a:r>
                        <a:rPr lang="ko-KR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년</a:t>
                      </a: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19.1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47.4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hMerge="1">
                  <a:txBody>
                    <a:bodyPr/>
                    <a:lstStyle/>
                    <a:p>
                      <a:pPr indent="226695" algn="ctr">
                        <a:lnSpc>
                          <a:spcPts val="2400"/>
                        </a:lnSpc>
                      </a:pPr>
                      <a:endParaRPr lang="ko-KR" sz="2500" kern="10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33.5</a:t>
                      </a:r>
                      <a:endParaRPr lang="ko-KR" altLang="en-US" dirty="0"/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2.82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extLst>
                  <a:ext uri="{0D108BD9-81ED-4DB2-BD59-A6C34878D82A}">
                    <a16:rowId xmlns:a16="http://schemas.microsoft.com/office/drawing/2014/main" val="4272379770"/>
                  </a:ext>
                </a:extLst>
              </a:tr>
              <a:tr h="463724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2010</a:t>
                      </a:r>
                      <a:r>
                        <a:rPr lang="ko-KR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년</a:t>
                      </a: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17.6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33.8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hMerge="1">
                  <a:txBody>
                    <a:bodyPr/>
                    <a:lstStyle/>
                    <a:p>
                      <a:pPr indent="226695" algn="ctr">
                        <a:lnSpc>
                          <a:spcPts val="2400"/>
                        </a:lnSpc>
                      </a:pPr>
                      <a:endParaRPr lang="ko-KR" sz="2500" kern="10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48.4</a:t>
                      </a:r>
                      <a:endParaRPr lang="ko-KR" altLang="en-US" dirty="0"/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2.58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extLst>
                  <a:ext uri="{0D108BD9-81ED-4DB2-BD59-A6C34878D82A}">
                    <a16:rowId xmlns:a16="http://schemas.microsoft.com/office/drawing/2014/main" val="339500995"/>
                  </a:ext>
                </a:extLst>
              </a:tr>
              <a:tr h="463724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2013</a:t>
                      </a:r>
                      <a:r>
                        <a:rPr lang="ko-KR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년</a:t>
                      </a: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19.4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36.0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hMerge="1">
                  <a:txBody>
                    <a:bodyPr/>
                    <a:lstStyle/>
                    <a:p>
                      <a:pPr indent="226695" algn="ctr">
                        <a:lnSpc>
                          <a:spcPts val="2400"/>
                        </a:lnSpc>
                      </a:pPr>
                      <a:endParaRPr lang="ko-KR" sz="2500" kern="10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44.6</a:t>
                      </a:r>
                      <a:endParaRPr lang="ko-KR" altLang="en-US" dirty="0"/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2.62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extLst>
                  <a:ext uri="{0D108BD9-81ED-4DB2-BD59-A6C34878D82A}">
                    <a16:rowId xmlns:a16="http://schemas.microsoft.com/office/drawing/2014/main" val="176259708"/>
                  </a:ext>
                </a:extLst>
              </a:tr>
              <a:tr h="463724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2017</a:t>
                      </a:r>
                      <a:r>
                        <a:rPr lang="ko-KR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년</a:t>
                      </a: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20.2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28.6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 hMerge="1">
                  <a:txBody>
                    <a:bodyPr/>
                    <a:lstStyle/>
                    <a:p>
                      <a:pPr indent="226695" algn="ctr">
                        <a:lnSpc>
                          <a:spcPts val="2400"/>
                        </a:lnSpc>
                      </a:pPr>
                      <a:endParaRPr lang="ko-KR" sz="2500" kern="10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51.2</a:t>
                      </a:r>
                      <a:endParaRPr lang="ko-KR" altLang="en-US" dirty="0"/>
                    </a:p>
                  </a:txBody>
                  <a:tcPr marL="62043" marR="62043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400"/>
                        </a:lnSpc>
                      </a:pPr>
                      <a:r>
                        <a:rPr lang="en-US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2.55</a:t>
                      </a:r>
                      <a:endParaRPr lang="ko-KR" sz="2500" kern="100" dirty="0">
                        <a:effectLst/>
                        <a:latin typeface="Nanum Pen" pitchFamily="2" charset="-127"/>
                        <a:ea typeface="Nanum Pen" pitchFamily="2" charset="-127"/>
                        <a:cs typeface="Batang" panose="02030600000101010101" pitchFamily="18" charset="-127"/>
                      </a:endParaRPr>
                    </a:p>
                  </a:txBody>
                  <a:tcPr marL="62043" marR="62043" marT="0" marB="0" anchor="ctr"/>
                </a:tc>
                <a:extLst>
                  <a:ext uri="{0D108BD9-81ED-4DB2-BD59-A6C34878D82A}">
                    <a16:rowId xmlns:a16="http://schemas.microsoft.com/office/drawing/2014/main" val="2927207167"/>
                  </a:ext>
                </a:extLst>
              </a:tr>
              <a:tr h="46372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2020</a:t>
                      </a:r>
                      <a:r>
                        <a:rPr lang="ko-KR" altLang="ko-KR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년</a:t>
                      </a:r>
                      <a:endParaRPr lang="ko-KR" altLang="en-US" sz="2500" dirty="0">
                        <a:latin typeface="Nanum Pen" pitchFamily="2" charset="-127"/>
                        <a:ea typeface="Nanum Pen" pitchFamily="2" charset="-127"/>
                      </a:endParaRPr>
                    </a:p>
                  </a:txBody>
                  <a:tcPr marL="82724" marR="82724" marT="41362" marB="41362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500" dirty="0">
                          <a:latin typeface="Nanum Pen" pitchFamily="2" charset="-127"/>
                          <a:ea typeface="Nanum Pen" pitchFamily="2" charset="-127"/>
                        </a:rPr>
                        <a:t>31.8</a:t>
                      </a:r>
                      <a:endParaRPr lang="ko-KR" altLang="en-US" sz="2500" dirty="0">
                        <a:latin typeface="Nanum Pen" pitchFamily="2" charset="-127"/>
                        <a:ea typeface="Nanum Pen" pitchFamily="2" charset="-127"/>
                      </a:endParaRPr>
                    </a:p>
                  </a:txBody>
                  <a:tcPr marL="82724" marR="82724" marT="41362" marB="41362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500">
                          <a:latin typeface="Nanum Pen" pitchFamily="2" charset="-127"/>
                          <a:ea typeface="Nanum Pen" pitchFamily="2" charset="-127"/>
                        </a:rPr>
                        <a:t>63.9</a:t>
                      </a:r>
                      <a:endParaRPr lang="ko-KR" altLang="en-US"/>
                    </a:p>
                  </a:txBody>
                  <a:tcPr marL="82724" marR="82724" marT="41362" marB="41362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500">
                        <a:latin typeface="Nanum Pen" pitchFamily="2" charset="-127"/>
                        <a:ea typeface="Nanum Pen" pitchFamily="2" charset="-127"/>
                      </a:endParaRPr>
                    </a:p>
                  </a:txBody>
                  <a:tcPr marL="82724" marR="82724" marT="41362" marB="41362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dirty="0">
                          <a:latin typeface="Nanum Pen" pitchFamily="2" charset="-127"/>
                          <a:ea typeface="Nanum Pen" pitchFamily="2" charset="-127"/>
                        </a:rPr>
                        <a:t>NA</a:t>
                      </a:r>
                      <a:endParaRPr lang="ko-KR" altLang="en-US" sz="2500" dirty="0">
                        <a:latin typeface="Nanum Pen" pitchFamily="2" charset="-127"/>
                        <a:ea typeface="Nanum Pen" pitchFamily="2" charset="-127"/>
                      </a:endParaRPr>
                    </a:p>
                  </a:txBody>
                  <a:tcPr marL="82724" marR="82724" marT="41362" marB="41362"/>
                </a:tc>
                <a:extLst>
                  <a:ext uri="{0D108BD9-81ED-4DB2-BD59-A6C34878D82A}">
                    <a16:rowId xmlns:a16="http://schemas.microsoft.com/office/drawing/2014/main" val="3163848972"/>
                  </a:ext>
                </a:extLst>
              </a:tr>
              <a:tr h="46372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2023</a:t>
                      </a:r>
                      <a:r>
                        <a:rPr lang="ko-KR" altLang="ko-KR" sz="25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Batang" panose="02030600000101010101" pitchFamily="18" charset="-127"/>
                        </a:rPr>
                        <a:t>년</a:t>
                      </a:r>
                      <a:endParaRPr lang="ko-KR" altLang="en-US" sz="2500" dirty="0">
                        <a:latin typeface="Nanum Pen" pitchFamily="2" charset="-127"/>
                        <a:ea typeface="Nanum Pen" pitchFamily="2" charset="-127"/>
                      </a:endParaRPr>
                    </a:p>
                  </a:txBody>
                  <a:tcPr marL="82724" marR="82724" marT="41362" marB="41362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500">
                          <a:latin typeface="Nanum Pen" pitchFamily="2" charset="-127"/>
                          <a:ea typeface="Nanum Pen" pitchFamily="2" charset="-127"/>
                        </a:rPr>
                        <a:t>21.0</a:t>
                      </a:r>
                      <a:endParaRPr lang="ko-KR" altLang="en-US" sz="2500">
                        <a:latin typeface="Nanum Pen" pitchFamily="2" charset="-127"/>
                        <a:ea typeface="Nanum Pen" pitchFamily="2" charset="-127"/>
                      </a:endParaRPr>
                    </a:p>
                  </a:txBody>
                  <a:tcPr marL="82724" marR="82724" marT="41362" marB="41362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500" dirty="0">
                          <a:latin typeface="Nanum Pen" pitchFamily="2" charset="-127"/>
                          <a:ea typeface="Nanum Pen" pitchFamily="2" charset="-127"/>
                        </a:rPr>
                        <a:t>74.0</a:t>
                      </a:r>
                      <a:endParaRPr lang="ko-KR" altLang="en-US" dirty="0"/>
                    </a:p>
                  </a:txBody>
                  <a:tcPr marL="82724" marR="82724" marT="41362" marB="41362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500">
                        <a:latin typeface="Nanum Pen" pitchFamily="2" charset="-127"/>
                        <a:ea typeface="Nanum Pen" pitchFamily="2" charset="-127"/>
                      </a:endParaRPr>
                    </a:p>
                  </a:txBody>
                  <a:tcPr marL="82724" marR="82724" marT="41362" marB="41362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dirty="0">
                          <a:latin typeface="Nanum Pen" pitchFamily="2" charset="-127"/>
                          <a:ea typeface="Nanum Pen" pitchFamily="2" charset="-127"/>
                        </a:rPr>
                        <a:t>NA</a:t>
                      </a:r>
                      <a:endParaRPr lang="ko-KR" altLang="en-US" sz="2500" dirty="0">
                        <a:latin typeface="Nanum Pen" pitchFamily="2" charset="-127"/>
                        <a:ea typeface="Nanum Pen" pitchFamily="2" charset="-127"/>
                      </a:endParaRPr>
                    </a:p>
                  </a:txBody>
                  <a:tcPr marL="82724" marR="82724" marT="41362" marB="41362"/>
                </a:tc>
                <a:extLst>
                  <a:ext uri="{0D108BD9-81ED-4DB2-BD59-A6C34878D82A}">
                    <a16:rowId xmlns:a16="http://schemas.microsoft.com/office/drawing/2014/main" val="3222784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206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가나안 성도가 한국 교회에 보내는 메시지</a:t>
            </a:r>
            <a:endParaRPr lang="ko-KR" altLang="en-US" sz="5600" dirty="0"/>
          </a:p>
        </p:txBody>
      </p:sp>
      <p:pic>
        <p:nvPicPr>
          <p:cNvPr id="21" name="Picture 20" descr="성과 저하를 보여주는 돋보기">
            <a:extLst>
              <a:ext uri="{FF2B5EF4-FFF2-40B4-BE49-F238E27FC236}">
                <a16:creationId xmlns:a16="http://schemas.microsoft.com/office/drawing/2014/main" id="{D2CFD190-9372-04A8-4D57-56B24E758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09" r="46746" b="-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가나안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안 나가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뒤집어서 만든 조어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가나안 성도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300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명을 대상으로 설문 조사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떠나기 전까지 교회 출석 기간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평균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14.2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옮긴 비율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0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번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(45.7%), 1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번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(25%)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떠나게 된 이유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목회자에 대한 불만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(24.3%),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           다른 교인들에 대한 불만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(19.1%)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어떤 교회에 나가고 싶나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올바른 목회자가 있는 교회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(16.7%),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             공동체성을 강조하는 교회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(15.6%)</a:t>
            </a:r>
            <a:endParaRPr lang="ko-KR" altLang="en-US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43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한국 교회의 문제점</a:t>
            </a:r>
            <a:endParaRPr lang="ko-KR" altLang="en-US" sz="7200" dirty="0"/>
          </a:p>
        </p:txBody>
      </p:sp>
      <p:pic>
        <p:nvPicPr>
          <p:cNvPr id="16" name="Picture 15" descr="다양한 곡물의 씨앗이 든 열려 있는 가방">
            <a:extLst>
              <a:ext uri="{FF2B5EF4-FFF2-40B4-BE49-F238E27FC236}">
                <a16:creationId xmlns:a16="http://schemas.microsoft.com/office/drawing/2014/main" id="{5AE27CD7-3F74-18C2-8359-BE1A6C5FFC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74" r="3428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665070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그동안 한국 교회가 공동체성을 소홀히 했음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한국 교회가 그리스도 안에서 구원의 확신만 강조하다 구원받은 사람들 삶이 다양한 삶의 영역 속에서 어떻게 나타나야 하는지 간과했음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김형국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– ex)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영화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밀양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장에서는 구원의 공동체성을 말씀하고 있지만 그동안 한국 교회는 이를 간과했을 뿐만 아니라 개인적인 신앙의 측면만 강조해 왔기 때문에 공동체성을 소홀할 수밖에 없었고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개인적 신앙으로 변질시켰음</a:t>
            </a:r>
          </a:p>
        </p:txBody>
      </p:sp>
    </p:spTree>
    <p:extLst>
      <p:ext uri="{BB962C8B-B14F-4D97-AF65-F5344CB8AC3E}">
        <p14:creationId xmlns:p14="http://schemas.microsoft.com/office/powerpoint/2010/main" val="2249726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7" name="Rectangle 2048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Howard Snyder</a:t>
            </a:r>
            <a:endParaRPr lang="ko-KR" altLang="en-US" sz="7200" dirty="0"/>
          </a:p>
        </p:txBody>
      </p:sp>
      <p:sp>
        <p:nvSpPr>
          <p:cNvPr id="2048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5DB36FFE-6807-CCFF-774A-DE6ACE9F7E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5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3EF1757-DFB8-EEC9-0570-F22A288CAA83}"/>
              </a:ext>
            </a:extLst>
          </p:cNvPr>
          <p:cNvSpPr/>
          <p:nvPr/>
        </p:nvSpPr>
        <p:spPr>
          <a:xfrm>
            <a:off x="5898670" y="2785595"/>
            <a:ext cx="1444337" cy="131091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6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하나님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EB0A186-51F7-9E4B-38C1-6DAC7B65810B}"/>
              </a:ext>
            </a:extLst>
          </p:cNvPr>
          <p:cNvSpPr/>
          <p:nvPr/>
        </p:nvSpPr>
        <p:spPr>
          <a:xfrm>
            <a:off x="5898669" y="4627273"/>
            <a:ext cx="1444337" cy="131091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성도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E5240B0-B156-3526-E65C-1E3916563D38}"/>
              </a:ext>
            </a:extLst>
          </p:cNvPr>
          <p:cNvSpPr/>
          <p:nvPr/>
        </p:nvSpPr>
        <p:spPr>
          <a:xfrm>
            <a:off x="7534656" y="4627273"/>
            <a:ext cx="1444337" cy="131091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4">
                    <a:lumMod val="75000"/>
                  </a:schemeClr>
                </a:solidFill>
                <a:latin typeface="Nanum Pen" pitchFamily="2" charset="-127"/>
                <a:ea typeface="Nanum Pen" pitchFamily="2" charset="-127"/>
              </a:rPr>
              <a:t>성도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AE8A364-2AE0-5C89-FCB5-8867B1E31AAD}"/>
              </a:ext>
            </a:extLst>
          </p:cNvPr>
          <p:cNvCxnSpPr/>
          <p:nvPr/>
        </p:nvCxnSpPr>
        <p:spPr>
          <a:xfrm>
            <a:off x="6620837" y="4096513"/>
            <a:ext cx="0" cy="530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1B5FFA-7608-6CF1-1845-57FF8A6E26B4}"/>
              </a:ext>
            </a:extLst>
          </p:cNvPr>
          <p:cNvCxnSpPr/>
          <p:nvPr/>
        </p:nvCxnSpPr>
        <p:spPr>
          <a:xfrm>
            <a:off x="7343006" y="5282732"/>
            <a:ext cx="191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D93FC95-9909-5FDE-F6B9-85000125220A}"/>
              </a:ext>
            </a:extLst>
          </p:cNvPr>
          <p:cNvCxnSpPr/>
          <p:nvPr/>
        </p:nvCxnSpPr>
        <p:spPr>
          <a:xfrm flipV="1">
            <a:off x="9079606" y="4627273"/>
            <a:ext cx="1275008" cy="655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D3676DE-7BA8-0DB2-EB92-168E2840CC3D}"/>
              </a:ext>
            </a:extLst>
          </p:cNvPr>
          <p:cNvCxnSpPr/>
          <p:nvPr/>
        </p:nvCxnSpPr>
        <p:spPr>
          <a:xfrm>
            <a:off x="9123985" y="5282732"/>
            <a:ext cx="1359418" cy="358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xplosion: 8 Points 18">
            <a:extLst>
              <a:ext uri="{FF2B5EF4-FFF2-40B4-BE49-F238E27FC236}">
                <a16:creationId xmlns:a16="http://schemas.microsoft.com/office/drawing/2014/main" id="{7463A11E-BE6C-624B-5487-B6473E287BB7}"/>
              </a:ext>
            </a:extLst>
          </p:cNvPr>
          <p:cNvSpPr/>
          <p:nvPr/>
        </p:nvSpPr>
        <p:spPr>
          <a:xfrm>
            <a:off x="10354614" y="3928056"/>
            <a:ext cx="1194258" cy="1354676"/>
          </a:xfrm>
          <a:prstGeom prst="irregularSeal1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accent2">
                    <a:lumMod val="50000"/>
                  </a:schemeClr>
                </a:solidFill>
                <a:latin typeface="Nanum Pen" pitchFamily="2" charset="-127"/>
                <a:ea typeface="Nanum Pen" pitchFamily="2" charset="-127"/>
              </a:rPr>
              <a:t>전도</a:t>
            </a:r>
          </a:p>
        </p:txBody>
      </p:sp>
      <p:sp>
        <p:nvSpPr>
          <p:cNvPr id="20" name="Explosion: 8 Points 19">
            <a:extLst>
              <a:ext uri="{FF2B5EF4-FFF2-40B4-BE49-F238E27FC236}">
                <a16:creationId xmlns:a16="http://schemas.microsoft.com/office/drawing/2014/main" id="{2DD967AB-85EA-6600-FC16-B9F924E54AFF}"/>
              </a:ext>
            </a:extLst>
          </p:cNvPr>
          <p:cNvSpPr/>
          <p:nvPr/>
        </p:nvSpPr>
        <p:spPr>
          <a:xfrm>
            <a:off x="10397566" y="4976308"/>
            <a:ext cx="1194258" cy="1354676"/>
          </a:xfrm>
          <a:prstGeom prst="irregularSeal1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Nanum Pen" pitchFamily="2" charset="-127"/>
                <a:ea typeface="Nanum Pen" pitchFamily="2" charset="-127"/>
              </a:rPr>
              <a:t>봉사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DB405F2-D075-0056-E2D3-C2BE97B25128}"/>
              </a:ext>
            </a:extLst>
          </p:cNvPr>
          <p:cNvSpPr/>
          <p:nvPr/>
        </p:nvSpPr>
        <p:spPr>
          <a:xfrm>
            <a:off x="5156816" y="2587763"/>
            <a:ext cx="4243589" cy="3743221"/>
          </a:xfrm>
          <a:prstGeom prst="ellipse">
            <a:avLst/>
          </a:prstGeom>
          <a:solidFill>
            <a:schemeClr val="tx2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Nanum Pen" pitchFamily="2" charset="-127"/>
                <a:ea typeface="Nanum Pen" pitchFamily="2" charset="-127"/>
              </a:rPr>
              <a:t>교회</a:t>
            </a:r>
          </a:p>
        </p:txBody>
      </p:sp>
    </p:spTree>
    <p:extLst>
      <p:ext uri="{BB962C8B-B14F-4D97-AF65-F5344CB8AC3E}">
        <p14:creationId xmlns:p14="http://schemas.microsoft.com/office/powerpoint/2010/main" val="212806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9" name="Rectangle 2052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교회의 본질</a:t>
            </a:r>
            <a:endParaRPr lang="ko-KR" altLang="en-US" sz="7200" dirty="0"/>
          </a:p>
        </p:txBody>
      </p:sp>
      <p:pic>
        <p:nvPicPr>
          <p:cNvPr id="20491" name="Picture 20490" descr="함께 엮은 다양한 색상의 줄">
            <a:extLst>
              <a:ext uri="{FF2B5EF4-FFF2-40B4-BE49-F238E27FC236}">
                <a16:creationId xmlns:a16="http://schemas.microsoft.com/office/drawing/2014/main" id="{5AE63062-01DE-95EE-14AA-922CE341A1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53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8D7783AD-5D26-2C0F-464A-B09603C7E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822192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단순히 개인들이 모인 모임이 아니라 서로 간에 없어서는 안 되는 공동성을 가지는 공동체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(Howard Snyder)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성령을 통해 하나로 묶이는 공동체가 되고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 주도권을 두는 은사 중심 공동체가 되어야 함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(Howard Snyder)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성령의 은사 공동체로서 보는 관점은 성령 안에서 상호관계와 성도들 간 상호 의존성과 같은 사도행전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장의 초대 교회에서도 볼 수 있는 공동체적 특징과도 연결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공동체는 교회의 본질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15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가족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en-US" altLang="ko-K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BL Greek" panose="02000000000000000000" pitchFamily="2" charset="0"/>
                <a:ea typeface="SBL Greek" panose="02000000000000000000" pitchFamily="2" charset="0"/>
              </a:rPr>
              <a:t>οἰκεῖοι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BL Greek" panose="02000000000000000000" pitchFamily="2" charset="0"/>
                <a:ea typeface="SBL Greek" panose="02000000000000000000" pitchFamily="2" charset="0"/>
              </a:rPr>
              <a:t> </a:t>
            </a:r>
            <a:r>
              <a:rPr lang="en-US" altLang="ko-K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BL Greek" panose="02000000000000000000" pitchFamily="2" charset="0"/>
                <a:ea typeface="SBL Greek" panose="02000000000000000000" pitchFamily="2" charset="0"/>
              </a:rPr>
              <a:t>τοῦ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BL Greek" panose="02000000000000000000" pitchFamily="2" charset="0"/>
                <a:ea typeface="SBL Greek" panose="02000000000000000000" pitchFamily="2" charset="0"/>
              </a:rPr>
              <a:t> </a:t>
            </a:r>
            <a:r>
              <a:rPr lang="en-US" altLang="ko-K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BL Greek" panose="02000000000000000000" pitchFamily="2" charset="0"/>
                <a:ea typeface="SBL Greek" panose="02000000000000000000" pitchFamily="2" charset="0"/>
              </a:rPr>
              <a:t>Θεοῦ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으로서 교회 공동체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엡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2:19)</a:t>
            </a:r>
            <a:endParaRPr lang="ko-KR" altLang="en-US" sz="4000" dirty="0"/>
          </a:p>
        </p:txBody>
      </p:sp>
      <p:pic>
        <p:nvPicPr>
          <p:cNvPr id="24" name="Picture 23" descr="여러 색의 나무 막대기 조각들">
            <a:extLst>
              <a:ext uri="{FF2B5EF4-FFF2-40B4-BE49-F238E27FC236}">
                <a16:creationId xmlns:a16="http://schemas.microsoft.com/office/drawing/2014/main" id="{72FF6180-F5FE-A667-D12A-1F82B24873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83" r="3379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유기체로서 공동체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조직이 아님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관계 중심의 공동체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 중심이 아님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피라미드 조직이 아니라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Pizza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같은 모습의 공동체</a:t>
            </a: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613629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409</Words>
  <Application>Microsoft Office PowerPoint</Application>
  <PresentationFormat>Widescreen</PresentationFormat>
  <Paragraphs>88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Chilgok Kim Yeongbun</vt:lpstr>
      <vt:lpstr>Nanum Pen</vt:lpstr>
      <vt:lpstr>Yet R</vt:lpstr>
      <vt:lpstr>Arial</vt:lpstr>
      <vt:lpstr>Cavolini</vt:lpstr>
      <vt:lpstr>Modern Love</vt:lpstr>
      <vt:lpstr>SBL Greek</vt:lpstr>
      <vt:lpstr>The Hand</vt:lpstr>
      <vt:lpstr>SketchyVTI</vt:lpstr>
      <vt:lpstr>에베소서 개관 (Overview of Ephesians)</vt:lpstr>
      <vt:lpstr>한국 3대 종교에 대한 설문 조사 결과</vt:lpstr>
      <vt:lpstr>한국 3대 종교에 대한 설문 조사 결과</vt:lpstr>
      <vt:lpstr>한국 3대 종교에 대한 설문 조사 결과</vt:lpstr>
      <vt:lpstr>세상 사람들이 평가하는 한국 교회 신뢰도</vt:lpstr>
      <vt:lpstr>가나안 성도가 한국 교회에 보내는 메시지</vt:lpstr>
      <vt:lpstr>한국 교회의 문제점</vt:lpstr>
      <vt:lpstr>Howard Snyder</vt:lpstr>
      <vt:lpstr>교회의 본질</vt:lpstr>
      <vt:lpstr>하나님의 가족 (οἰκεῖοι τοῦ Θεοῦ)으로서 교회 공동체 (엡 2:19)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9</cp:revision>
  <dcterms:created xsi:type="dcterms:W3CDTF">2024-03-11T16:02:12Z</dcterms:created>
  <dcterms:modified xsi:type="dcterms:W3CDTF">2024-07-26T02:00:02Z</dcterms:modified>
</cp:coreProperties>
</file>