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88" r:id="rId34"/>
    <p:sldId id="290" r:id="rId35"/>
    <p:sldId id="291" r:id="rId36"/>
    <p:sldId id="292" r:id="rId3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5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1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11T22:52:32.19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1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9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3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0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3/13/2024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w Angle View Of Clouds In Sky">
            <a:extLst>
              <a:ext uri="{FF2B5EF4-FFF2-40B4-BE49-F238E27FC236}">
                <a16:creationId xmlns:a16="http://schemas.microsoft.com/office/drawing/2014/main" id="{797DE200-F624-F987-D673-62149D873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7" b="1013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FC4BB-0D04-07AA-938B-75AECFAF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1322616"/>
            <a:ext cx="10905059" cy="2651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에베소서 개관 </a:t>
            </a:r>
            <a:r>
              <a:rPr lang="en-US" altLang="ko-K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(Overview of Ephesians)</a:t>
            </a:r>
            <a:endParaRPr lang="ko-KR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gok Kim Yeongbun" panose="020B0503020000020004" pitchFamily="18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1D2B7-DA89-B146-1987-1459E6423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0087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제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1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강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– 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자기 소개 및 </a:t>
            </a:r>
            <a:r>
              <a:rPr lang="en-US" altLang="ko-KR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Syllabus</a:t>
            </a:r>
            <a:r>
              <a:rPr lang="ko-KR" altLang="en-US" sz="3600" dirty="0">
                <a:solidFill>
                  <a:schemeClr val="bg1"/>
                </a:solidFill>
                <a:latin typeface="Cavolini" panose="03000502040302020204" pitchFamily="66" charset="0"/>
                <a:ea typeface="Nanum Pen" pitchFamily="2" charset="-127"/>
                <a:cs typeface="Cavolini" panose="03000502040302020204" pitchFamily="66" charset="0"/>
              </a:rPr>
              <a:t> 소개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09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자기소개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person sitting in a chair&#10;&#10;Description automatically generated">
            <a:extLst>
              <a:ext uri="{FF2B5EF4-FFF2-40B4-BE49-F238E27FC236}">
                <a16:creationId xmlns:a16="http://schemas.microsoft.com/office/drawing/2014/main" id="{349F15ED-E997-6DA3-B5F4-FA3D634D0E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3" r="31661" b="-1"/>
          <a:stretch/>
        </p:blipFill>
        <p:spPr bwMode="auto"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  <a:noFill/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8307"/>
            <a:ext cx="11551921" cy="3485260"/>
          </a:xfrm>
        </p:spPr>
        <p:txBody>
          <a:bodyPr>
            <a:noAutofit/>
          </a:bodyPr>
          <a:lstStyle/>
          <a:p>
            <a:pPr algn="just" latinLnBrk="0">
              <a:spcBef>
                <a:spcPts val="0"/>
              </a:spcBef>
            </a:pP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ko-KR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름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ko-KR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안광문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(Caleb Ann)</a:t>
            </a:r>
            <a:endParaRPr lang="ko-KR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 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생년월일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1966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3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14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일 </a:t>
            </a: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 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출생도시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대한민국 서울</a:t>
            </a: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 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가족사항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아내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정혜정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), 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장녀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슬기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), 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차녀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(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시온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endParaRPr lang="ko-KR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 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주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3620 Huffines Blvd. APT #2212 Carrollton, TX 75010</a:t>
            </a:r>
            <a:endParaRPr lang="ko-KR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 </a:t>
            </a:r>
            <a:r>
              <a:rPr lang="ko-K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전화번호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469-684-0037</a:t>
            </a:r>
            <a:endParaRPr lang="ko-KR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E-mail Address: calebann1111@gmail.com</a:t>
            </a:r>
            <a:endParaRPr lang="en-US" sz="3200" dirty="0"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200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자기소개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person sitting in a chair&#10;&#10;Description automatically generated">
            <a:extLst>
              <a:ext uri="{FF2B5EF4-FFF2-40B4-BE49-F238E27FC236}">
                <a16:creationId xmlns:a16="http://schemas.microsoft.com/office/drawing/2014/main" id="{349F15ED-E997-6DA3-B5F4-FA3D634D0E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3" r="31661" b="-1"/>
          <a:stretch/>
        </p:blipFill>
        <p:spPr bwMode="auto"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  <a:noFill/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8307"/>
            <a:ext cx="11548873" cy="3485260"/>
          </a:xfrm>
        </p:spPr>
        <p:txBody>
          <a:bodyPr>
            <a:noAutofit/>
          </a:bodyPr>
          <a:lstStyle/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1992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2000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회 사 명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신원그룹 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담당업무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기획조정실 경영기획팀 경영기획 업무담당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과장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       </a:t>
            </a: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2000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2002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9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회 사 명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드림라인 ㈜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CJ Group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계열사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담당업무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영업본부 기획팀 영업기획 업무담당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선임 과장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algn="just" latinLnBrk="0">
              <a:spcBef>
                <a:spcPts val="0"/>
              </a:spcBef>
              <a:buNone/>
            </a:pPr>
            <a:endParaRPr lang="ko-KR" altLang="en-US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206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자기소개</a:t>
            </a:r>
            <a:endParaRPr lang="ko-KR" altLang="en-US" sz="7200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person sitting in a chair&#10;&#10;Description automatically generated">
            <a:extLst>
              <a:ext uri="{FF2B5EF4-FFF2-40B4-BE49-F238E27FC236}">
                <a16:creationId xmlns:a16="http://schemas.microsoft.com/office/drawing/2014/main" id="{349F15ED-E997-6DA3-B5F4-FA3D634D0E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3" r="31661" b="-1"/>
          <a:stretch/>
        </p:blipFill>
        <p:spPr bwMode="auto"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  <a:noFill/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8307"/>
            <a:ext cx="11548873" cy="3485260"/>
          </a:xfrm>
        </p:spPr>
        <p:txBody>
          <a:bodyPr>
            <a:noAutofit/>
          </a:bodyPr>
          <a:lstStyle/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2006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2014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교회이름 및 소속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나눔교회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남침례교단 소속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Carrollton, Texas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담당업무 및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Title: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기획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행정 담당 및 청년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 담당 전도사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/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목사 </a:t>
            </a: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2014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– 2024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6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교회이름 및 소속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생명샘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교회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남침례교단 소속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Carrollton, Texas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-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담당업무 및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Title: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담임목사</a:t>
            </a:r>
          </a:p>
        </p:txBody>
      </p:sp>
    </p:spTree>
    <p:extLst>
      <p:ext uri="{BB962C8B-B14F-4D97-AF65-F5344CB8AC3E}">
        <p14:creationId xmlns:p14="http://schemas.microsoft.com/office/powerpoint/2010/main" val="340643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자기소개</a:t>
            </a:r>
            <a:endParaRPr lang="ko-KR" altLang="en-US" sz="7200" dirty="0"/>
          </a:p>
        </p:txBody>
      </p:sp>
      <p:pic>
        <p:nvPicPr>
          <p:cNvPr id="4" name="Content Placeholder 3" descr="A person sitting in a chair&#10;&#10;Description automatically generated">
            <a:extLst>
              <a:ext uri="{FF2B5EF4-FFF2-40B4-BE49-F238E27FC236}">
                <a16:creationId xmlns:a16="http://schemas.microsoft.com/office/drawing/2014/main" id="{349F15ED-E997-6DA3-B5F4-FA3D634D0E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3" r="31661" b="-1"/>
          <a:stretch/>
        </p:blipFill>
        <p:spPr bwMode="auto"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  <a:noFill/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8307"/>
            <a:ext cx="11548873" cy="3485260"/>
          </a:xfrm>
        </p:spPr>
        <p:txBody>
          <a:bodyPr>
            <a:noAutofit/>
          </a:bodyPr>
          <a:lstStyle/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1985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숭문고등학교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서울 마포구 대흥동 소재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졸업</a:t>
            </a: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1992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8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고려대학교 화학과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서울 성북구 안암동 소재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졸업</a:t>
            </a: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2005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7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Oklahoma City University (Oklahoma City, Oklahoma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MBA (Finance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전공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과정 졸업</a:t>
            </a: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2010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Southwestern Baptist Theological Seminary (Fort Worth, Texas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sz="3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목회학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석사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(M.Div.)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과정 졸업</a:t>
            </a:r>
          </a:p>
        </p:txBody>
      </p:sp>
    </p:spTree>
    <p:extLst>
      <p:ext uri="{BB962C8B-B14F-4D97-AF65-F5344CB8AC3E}">
        <p14:creationId xmlns:p14="http://schemas.microsoft.com/office/powerpoint/2010/main" val="2249726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자기소개</a:t>
            </a:r>
            <a:endParaRPr lang="ko-KR" altLang="en-US" sz="7200" dirty="0"/>
          </a:p>
        </p:txBody>
      </p:sp>
      <p:pic>
        <p:nvPicPr>
          <p:cNvPr id="4" name="Content Placeholder 3" descr="A person sitting in a chair&#10;&#10;Description automatically generated">
            <a:extLst>
              <a:ext uri="{FF2B5EF4-FFF2-40B4-BE49-F238E27FC236}">
                <a16:creationId xmlns:a16="http://schemas.microsoft.com/office/drawing/2014/main" id="{349F15ED-E997-6DA3-B5F4-FA3D634D0E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3" r="31661" b="-1"/>
          <a:stretch/>
        </p:blipFill>
        <p:spPr bwMode="auto"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  <a:noFill/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8307"/>
            <a:ext cx="11548873" cy="3485260"/>
          </a:xfrm>
        </p:spPr>
        <p:txBody>
          <a:bodyPr>
            <a:noAutofit/>
          </a:bodyPr>
          <a:lstStyle/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2013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Dallas Baptist University (Dallas, Texas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교육학 박사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(Ed. D.)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과정수료</a:t>
            </a:r>
          </a:p>
          <a:p>
            <a:pPr algn="just" latinLnBrk="0">
              <a:spcBef>
                <a:spcPts val="0"/>
              </a:spcBef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2023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년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월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Midwestern Baptist Theological Seminary (Kansas City, Missouri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소재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Biblical Studies PhD.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[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논문 제목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장의 “하나님의 가족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el-GR" altLang="ko-KR" sz="32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οἰκεῖοι τοῦ</a:t>
            </a:r>
            <a:r>
              <a:rPr lang="en-US" altLang="ko-KR" sz="32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l-GR" altLang="ko-KR" sz="32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Θεοῦ</a:t>
            </a:r>
            <a:r>
              <a:rPr lang="el-G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)”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으로서의 교회 본질 연구</a:t>
            </a:r>
            <a:endParaRPr lang="en-US" altLang="ko-KR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</a:t>
            </a:r>
            <a:r>
              <a:rPr lang="ko-KR" altLang="en-US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(A STUDY ON THE ESSENCE OF THE CHURCH AS “THE FAMILY OF GOD</a:t>
            </a:r>
          </a:p>
          <a:p>
            <a:pPr marL="0" indent="0" algn="just" latinLnBrk="0">
              <a:spcBef>
                <a:spcPts val="0"/>
              </a:spcBef>
              <a:buNone/>
            </a:pPr>
            <a:r>
              <a:rPr lang="en-US" altLang="ko-KR" sz="32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          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el-GR" altLang="ko-KR" sz="3200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οἰκεῖοι τοῦ Θεοῦ</a:t>
            </a:r>
            <a:r>
              <a:rPr lang="el-GR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)” </a:t>
            </a:r>
            <a:r>
              <a:rPr lang="en-US" altLang="ko-KR" sz="3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IN EPHESIANS 2)]</a:t>
            </a:r>
          </a:p>
          <a:p>
            <a:pPr marL="0" indent="0" algn="just" latinLnBrk="0">
              <a:spcBef>
                <a:spcPts val="0"/>
              </a:spcBef>
              <a:buNone/>
            </a:pPr>
            <a:endParaRPr lang="ko-KR" altLang="en-US" sz="3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069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학과 설명</a:t>
            </a:r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6700"/>
          </a:p>
        </p:txBody>
      </p:sp>
      <p:pic>
        <p:nvPicPr>
          <p:cNvPr id="18" name="Picture 17" descr="고요한 호수에 있는 사원">
            <a:extLst>
              <a:ext uri="{FF2B5EF4-FFF2-40B4-BE49-F238E27FC236}">
                <a16:creationId xmlns:a16="http://schemas.microsoft.com/office/drawing/2014/main" id="{5E4A3DA9-4D35-19E0-74F0-FA087F9B0B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72" r="48184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 과목은 에베소서의 배경과 본문을 </a:t>
            </a:r>
            <a:r>
              <a:rPr lang="ko-KR" altLang="en-US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석의를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통해 </a:t>
            </a:r>
            <a:r>
              <a:rPr lang="ko-KR" altLang="en-US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나타난 교회의 본질을 연구한다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이를 바탕으로 </a:t>
            </a:r>
            <a:r>
              <a:rPr lang="ko-KR" altLang="en-US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나타난 교회의 본질과 현대 한국 교회 상황과 비교한다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이를 통해서 한국 교회의 문제를 찾고 이를 해결할 수 있는 해결책과 적용점을 찾는데 도움이 되도록 한다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613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과목 목표</a:t>
            </a:r>
            <a:r>
              <a:rPr lang="en-US" altLang="ko-KR" sz="67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6700"/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학생들이 </a:t>
            </a:r>
            <a:r>
              <a:rPr lang="ko-KR" altLang="en-US" sz="26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석의해야 하는 필요성을 이해할 수 있도록 돕는다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학생들이 에베소서의 배경을 알아보고 본문을 석의하여 </a:t>
            </a:r>
            <a:r>
              <a:rPr lang="ko-KR" altLang="en-US" sz="26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균형 있게 해석하고 </a:t>
            </a:r>
            <a:r>
              <a:rPr lang="ko-KR" altLang="en-US" sz="26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나타난 교회의 본질을 도출할 수 있도록 돕는다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학생들이 </a:t>
            </a:r>
            <a:r>
              <a:rPr lang="ko-KR" altLang="en-US" sz="26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에베소서에</a:t>
            </a: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나타난 교회의 본질과 현대 한국 교회 상황을 비교하여 근본적 차이와 현대 한국 교회의 문제점을 찾을 수 있도록 돕는다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현대 한국 교회의 문제점을 해결할 수 있는 방안을 이해하고 적용을 할 수 있도록 돕는다</a:t>
            </a:r>
            <a:r>
              <a:rPr lang="en-US" altLang="ko-KR" sz="26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sz="26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sz="26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27" name="Picture 26" descr="가지런히 쌓아 올린 흰색 돌">
            <a:extLst>
              <a:ext uri="{FF2B5EF4-FFF2-40B4-BE49-F238E27FC236}">
                <a16:creationId xmlns:a16="http://schemas.microsoft.com/office/drawing/2014/main" id="{53E476C5-2EB0-43E6-C32A-E8994B38C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57" r="2999" b="-1"/>
          <a:stretch/>
        </p:blipFill>
        <p:spPr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6509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일반 정보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 dirty="0"/>
          </a:p>
        </p:txBody>
      </p:sp>
      <p:pic>
        <p:nvPicPr>
          <p:cNvPr id="25" name="Picture 24" descr="추상적인 흐릿한 공공 도서관의 책꽃이">
            <a:extLst>
              <a:ext uri="{FF2B5EF4-FFF2-40B4-BE49-F238E27FC236}">
                <a16:creationId xmlns:a16="http://schemas.microsoft.com/office/drawing/2014/main" id="{C0912ACC-06A9-4178-FFE9-C45647C39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08" r="41447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학교는 공식 학교 이메일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혹은 담당 교수 이메일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이나 웹사이트 등을 통해 정보를 제공할 수 있다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따라서 학생은 학교 이메일이나 학교 웹사이트를 체크할 책임이 있다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정직성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(Integrity)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은 중요한 영역이다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표절이나 시험 중 부정행위는 일체 금한다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과제물 형식은 기본적으로 폰트는 고딕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2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신명조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바탕체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en-US" altLang="ko-KR" sz="22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HCRBatang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등을 사용해야 하며 크기는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포인트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줄간격은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행간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(double space)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사용한다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기본적으로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Letter size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용지를 사용하되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A4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용지도 사용할 수 있다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 외에는 모두 침례신학대학교의 「논문 </a:t>
            </a:r>
            <a:r>
              <a:rPr lang="ko-KR" altLang="en-US" sz="22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작성법」을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따른다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altLang="ko-KR" sz="22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sz="22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143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일반 정보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 dirty="0"/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Syllabus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는 강의에 대한 제반 정보를 제공하고 학생들이 그 정보를 접할 수 있도록 준비되었다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담당 교수는 강의에 관련된 필요나 상황에 따라 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Syllabus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 실린 내용을 바꾸는 권한 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학업 일정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과제물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평가 등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지닌다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글로벌신학교 학생들의 배움과 달성을 지속적으로 평가하고 발전시키기 위해 학생들이 강의에 대한 수업 평가를 마지막 시간에 양식에 따라 제출한다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16" name="Picture 15" descr="종이 어젠다에 약속 쓰기">
            <a:extLst>
              <a:ext uri="{FF2B5EF4-FFF2-40B4-BE49-F238E27FC236}">
                <a16:creationId xmlns:a16="http://schemas.microsoft.com/office/drawing/2014/main" id="{69940585-090D-6BE9-194B-1113C59372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546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8160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필수 도서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6100"/>
          </a:p>
        </p:txBody>
      </p:sp>
      <p:sp>
        <p:nvSpPr>
          <p:cNvPr id="103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김상훈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「개혁주의 해석 에베소서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경륜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그리스도의 교회」 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서울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총신대학교출판부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2013).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1026" name="Picture 2" descr="개혁주의 해석 에베소서 대표 이미지">
            <a:extLst>
              <a:ext uri="{FF2B5EF4-FFF2-40B4-BE49-F238E27FC236}">
                <a16:creationId xmlns:a16="http://schemas.microsoft.com/office/drawing/2014/main" id="{04138F00-30EB-4BB6-4ECC-08FAFA97FA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9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340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필수 도서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 dirty="0"/>
          </a:p>
        </p:txBody>
      </p:sp>
      <p:pic>
        <p:nvPicPr>
          <p:cNvPr id="2050" name="Picture 2" descr="에베소서 어떻게 읽을 것인가">
            <a:extLst>
              <a:ext uri="{FF2B5EF4-FFF2-40B4-BE49-F238E27FC236}">
                <a16:creationId xmlns:a16="http://schemas.microsoft.com/office/drawing/2014/main" id="{AF09DA23-E3D1-2493-5A05-43C5B11B57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0"/>
          <a:stretch/>
        </p:blipFill>
        <p:spPr bwMode="auto"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길성남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 에베소서 어떻게 읽을 것인가」 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서울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성서유니온선교회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2022).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334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참고 도서</a:t>
            </a: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6600"/>
          </a:p>
        </p:txBody>
      </p:sp>
      <p:sp>
        <p:nvSpPr>
          <p:cNvPr id="308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박형용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 에베소서 주해」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수원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합동신학대학원출판부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2023).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076" name="Picture 4" descr="에베소서 주해">
            <a:extLst>
              <a:ext uri="{FF2B5EF4-FFF2-40B4-BE49-F238E27FC236}">
                <a16:creationId xmlns:a16="http://schemas.microsoft.com/office/drawing/2014/main" id="{DBA4059B-9504-25B3-3EC0-260273C39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0" b="17009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522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참고 도서</a:t>
            </a:r>
            <a:r>
              <a:rPr lang="en-US" altLang="ko-KR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6600"/>
          </a:p>
        </p:txBody>
      </p:sp>
      <p:sp>
        <p:nvSpPr>
          <p:cNvPr id="410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한병수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교회란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무엇인가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강해」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서울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복있는사람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2023).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4098" name="Picture 2" descr="교회란 무엇인가">
            <a:extLst>
              <a:ext uri="{FF2B5EF4-FFF2-40B4-BE49-F238E27FC236}">
                <a16:creationId xmlns:a16="http://schemas.microsoft.com/office/drawing/2014/main" id="{465C3ABB-1BD4-6DBB-84CC-727DE2D36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7" r="1" b="22564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935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참고 도서</a:t>
            </a:r>
            <a:r>
              <a:rPr lang="en-US" altLang="ko-KR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6100"/>
          </a:p>
        </p:txBody>
      </p:sp>
      <p:sp>
        <p:nvSpPr>
          <p:cNvPr id="512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Lincoln, Andrew T.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「에베소서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- Word Biblical Commentary Vol. 42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」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Word Biblical Commentary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」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배용덕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역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서울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솔로몬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2006).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5122" name="Picture 2" descr="A book cover with text and numbers&#10;&#10;Description automatically generated">
            <a:extLst>
              <a:ext uri="{FF2B5EF4-FFF2-40B4-BE49-F238E27FC236}">
                <a16:creationId xmlns:a16="http://schemas.microsoft.com/office/drawing/2014/main" id="{0ECEC479-80FC-65BE-DD42-98131DC719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" r="1" b="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356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참고 도서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Thielman, Frank.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「에베소서」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「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Baker Exegetical Commentary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」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최갑종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역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서울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: </a:t>
            </a: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부흥과개혁사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2020).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6146" name="Picture 2" descr="A book cover with a picture of people&#10;&#10;Description automatically generated">
            <a:extLst>
              <a:ext uri="{FF2B5EF4-FFF2-40B4-BE49-F238E27FC236}">
                <a16:creationId xmlns:a16="http://schemas.microsoft.com/office/drawing/2014/main" id="{3ECEF954-9FD3-0D39-6C39-C9CD6B36EA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0" r="1" b="1"/>
          <a:stretch/>
        </p:blipFill>
        <p:spPr bwMode="auto"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636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8" name="Rectangle 6157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0" name="Rectangle 6159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참고 도서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/>
          </a:p>
        </p:txBody>
      </p:sp>
      <p:sp>
        <p:nvSpPr>
          <p:cNvPr id="616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Baugh, S. M. Ephesians – Evangelical Exegetical Commentary. (Bellingham, WA: </a:t>
            </a:r>
            <a:r>
              <a:rPr lang="en-US" altLang="ko-KR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Lexham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Press, 2016).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6148" name="Picture 4" descr="Ephesians: Evangelical Exegetical Commentary by S. M. Baugh (2016-05-03)">
            <a:extLst>
              <a:ext uri="{FF2B5EF4-FFF2-40B4-BE49-F238E27FC236}">
                <a16:creationId xmlns:a16="http://schemas.microsoft.com/office/drawing/2014/main" id="{7B045273-A8C2-4CF3-91AD-F76B1B778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15"/>
          <a:stretch/>
        </p:blipFill>
        <p:spPr bwMode="auto"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331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Ephesians (International Critical Commentary)">
            <a:extLst>
              <a:ext uri="{FF2B5EF4-FFF2-40B4-BE49-F238E27FC236}">
                <a16:creationId xmlns:a16="http://schemas.microsoft.com/office/drawing/2014/main" id="{8B2ECBD7-F5A2-677F-4E93-F012CECB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597" y="965199"/>
            <a:ext cx="3079751" cy="492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Freeform: Shape 8200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rgbClr val="BA9C80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354" y="638089"/>
            <a:ext cx="5337270" cy="1476801"/>
          </a:xfrm>
        </p:spPr>
        <p:txBody>
          <a:bodyPr anchor="b">
            <a:normAutofit/>
          </a:bodyPr>
          <a:lstStyle/>
          <a:p>
            <a:r>
              <a:rPr lang="en-US" altLang="ko-KR" sz="56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56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참고 도서</a:t>
            </a:r>
            <a:r>
              <a:rPr lang="en-US" altLang="ko-KR" sz="56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5600">
              <a:solidFill>
                <a:srgbClr val="FFFFFF"/>
              </a:solidFill>
            </a:endParaRPr>
          </a:p>
        </p:txBody>
      </p:sp>
      <p:sp>
        <p:nvSpPr>
          <p:cNvPr id="8203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6304" y="2368177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9354" y="2664886"/>
            <a:ext cx="5461095" cy="3550789"/>
          </a:xfrm>
        </p:spPr>
        <p:txBody>
          <a:bodyPr anchor="t"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>
                <a:solidFill>
                  <a:srgbClr val="FFFFFF"/>
                </a:solidFill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Best, Ernest. A Critical and Exegetical Commentary on Ephesians. (London, UK: T&amp;T Clark International, 2002).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>
              <a:solidFill>
                <a:srgbClr val="FFFFFF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solidFill>
                <a:srgbClr val="FFFFFF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solidFill>
                <a:srgbClr val="FFFFFF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>
              <a:solidFill>
                <a:srgbClr val="FFFFFF"/>
              </a:solidFill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205" name="Ink 820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6436237" y="1971579"/>
              <a:ext cx="360" cy="2160"/>
            </p14:xfrm>
          </p:contentPart>
        </mc:Choice>
        <mc:Fallback xmlns="">
          <p:pic>
            <p:nvPicPr>
              <p:cNvPr id="8205" name="Ink 820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8237" y="1956150"/>
                <a:ext cx="36000" cy="327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2750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E921BFFB-D3FA-4EE2-9E87-F2E4CEDA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F7F80AEB-67E2-48CB-B8AF-AD0F7787A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참고 도서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/>
          </a:p>
        </p:txBody>
      </p:sp>
      <p:sp>
        <p:nvSpPr>
          <p:cNvPr id="922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Cohick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Lynn H. The Letter to the Ephesians – The New International Commentary on the New Testament. (Grand Rapids, MI: Wm. B. Eerdmans Publishing Co., 2020).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9218" name="Picture 2" descr="The Letter to the Ephesians (New International Commentary on the New Testament (NICNT))">
            <a:extLst>
              <a:ext uri="{FF2B5EF4-FFF2-40B4-BE49-F238E27FC236}">
                <a16:creationId xmlns:a16="http://schemas.microsoft.com/office/drawing/2014/main" id="{51A31192-F1B5-5B02-EF7C-537F5229E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" r="7670"/>
          <a:stretch/>
        </p:blipFill>
        <p:spPr bwMode="auto">
          <a:xfrm>
            <a:off x="8139452" y="10"/>
            <a:ext cx="4052548" cy="6857990"/>
          </a:xfrm>
          <a:custGeom>
            <a:avLst/>
            <a:gdLst/>
            <a:ahLst/>
            <a:cxnLst/>
            <a:rect l="l" t="t" r="r" b="b"/>
            <a:pathLst>
              <a:path w="4052548" h="6858000">
                <a:moveTo>
                  <a:pt x="25721" y="0"/>
                </a:moveTo>
                <a:lnTo>
                  <a:pt x="4052548" y="0"/>
                </a:lnTo>
                <a:lnTo>
                  <a:pt x="4052548" y="6858000"/>
                </a:lnTo>
                <a:lnTo>
                  <a:pt x="28716" y="6858000"/>
                </a:lnTo>
                <a:lnTo>
                  <a:pt x="28782" y="6856911"/>
                </a:lnTo>
                <a:cubicBezTo>
                  <a:pt x="31911" y="6736505"/>
                  <a:pt x="35027" y="6616061"/>
                  <a:pt x="38157" y="6495580"/>
                </a:cubicBezTo>
                <a:cubicBezTo>
                  <a:pt x="38284" y="6490503"/>
                  <a:pt x="39171" y="6485553"/>
                  <a:pt x="39171" y="6480476"/>
                </a:cubicBezTo>
                <a:cubicBezTo>
                  <a:pt x="48166" y="6366632"/>
                  <a:pt x="53107" y="6252788"/>
                  <a:pt x="18899" y="6141609"/>
                </a:cubicBezTo>
                <a:cubicBezTo>
                  <a:pt x="15871" y="6131163"/>
                  <a:pt x="14262" y="6120363"/>
                  <a:pt x="14084" y="6109499"/>
                </a:cubicBezTo>
                <a:cubicBezTo>
                  <a:pt x="12413" y="6012573"/>
                  <a:pt x="16644" y="5915646"/>
                  <a:pt x="26754" y="5819240"/>
                </a:cubicBezTo>
                <a:cubicBezTo>
                  <a:pt x="31949" y="5760097"/>
                  <a:pt x="26754" y="5700065"/>
                  <a:pt x="43478" y="5641557"/>
                </a:cubicBezTo>
                <a:cubicBezTo>
                  <a:pt x="50864" y="5612480"/>
                  <a:pt x="55109" y="5582693"/>
                  <a:pt x="56147" y="5552715"/>
                </a:cubicBezTo>
                <a:cubicBezTo>
                  <a:pt x="59948" y="5480119"/>
                  <a:pt x="38537" y="5411838"/>
                  <a:pt x="18139" y="5343303"/>
                </a:cubicBezTo>
                <a:cubicBezTo>
                  <a:pt x="7370" y="5307004"/>
                  <a:pt x="-5426" y="5269945"/>
                  <a:pt x="2429" y="5231870"/>
                </a:cubicBezTo>
                <a:cubicBezTo>
                  <a:pt x="16707" y="5173310"/>
                  <a:pt x="24854" y="5113418"/>
                  <a:pt x="26754" y="5053171"/>
                </a:cubicBezTo>
                <a:cubicBezTo>
                  <a:pt x="26754" y="5010527"/>
                  <a:pt x="16365" y="4968771"/>
                  <a:pt x="20039" y="4926254"/>
                </a:cubicBezTo>
                <a:cubicBezTo>
                  <a:pt x="28211" y="4843771"/>
                  <a:pt x="30238" y="4760793"/>
                  <a:pt x="26121" y="4678005"/>
                </a:cubicBezTo>
                <a:cubicBezTo>
                  <a:pt x="26095" y="4644905"/>
                  <a:pt x="29846" y="4611907"/>
                  <a:pt x="37270" y="4579644"/>
                </a:cubicBezTo>
                <a:cubicBezTo>
                  <a:pt x="46506" y="4522710"/>
                  <a:pt x="48419" y="4464836"/>
                  <a:pt x="42971" y="4407419"/>
                </a:cubicBezTo>
                <a:cubicBezTo>
                  <a:pt x="37016" y="4340914"/>
                  <a:pt x="19279" y="4275425"/>
                  <a:pt x="14845" y="4208921"/>
                </a:cubicBezTo>
                <a:cubicBezTo>
                  <a:pt x="7876" y="4098757"/>
                  <a:pt x="17759" y="3988593"/>
                  <a:pt x="27514" y="3878937"/>
                </a:cubicBezTo>
                <a:cubicBezTo>
                  <a:pt x="35116" y="3808600"/>
                  <a:pt x="37143" y="3737768"/>
                  <a:pt x="33596" y="3667113"/>
                </a:cubicBezTo>
                <a:cubicBezTo>
                  <a:pt x="29161" y="3611016"/>
                  <a:pt x="22193" y="3554919"/>
                  <a:pt x="20926" y="3498822"/>
                </a:cubicBezTo>
                <a:cubicBezTo>
                  <a:pt x="18646" y="3398557"/>
                  <a:pt x="19532" y="3298293"/>
                  <a:pt x="25360" y="3198029"/>
                </a:cubicBezTo>
                <a:cubicBezTo>
                  <a:pt x="28274" y="3147770"/>
                  <a:pt x="32962" y="3098019"/>
                  <a:pt x="34989" y="3047379"/>
                </a:cubicBezTo>
                <a:cubicBezTo>
                  <a:pt x="37016" y="2996739"/>
                  <a:pt x="41071" y="2945592"/>
                  <a:pt x="29542" y="2895967"/>
                </a:cubicBezTo>
                <a:cubicBezTo>
                  <a:pt x="10030" y="2811568"/>
                  <a:pt x="24347" y="2727549"/>
                  <a:pt x="28528" y="2643403"/>
                </a:cubicBezTo>
                <a:cubicBezTo>
                  <a:pt x="31062" y="2591113"/>
                  <a:pt x="46266" y="2537554"/>
                  <a:pt x="32836" y="2486788"/>
                </a:cubicBezTo>
                <a:cubicBezTo>
                  <a:pt x="11677" y="2407211"/>
                  <a:pt x="25487" y="2329284"/>
                  <a:pt x="32836" y="2250976"/>
                </a:cubicBezTo>
                <a:cubicBezTo>
                  <a:pt x="41311" y="2176870"/>
                  <a:pt x="39816" y="2101951"/>
                  <a:pt x="28401" y="2028238"/>
                </a:cubicBezTo>
                <a:cubicBezTo>
                  <a:pt x="14084" y="1955108"/>
                  <a:pt x="14084" y="1879897"/>
                  <a:pt x="28401" y="1806768"/>
                </a:cubicBezTo>
                <a:cubicBezTo>
                  <a:pt x="40260" y="1746406"/>
                  <a:pt x="41628" y="1684458"/>
                  <a:pt x="32455" y="1623627"/>
                </a:cubicBezTo>
                <a:cubicBezTo>
                  <a:pt x="26247" y="1580095"/>
                  <a:pt x="15098" y="1536816"/>
                  <a:pt x="13578" y="1493284"/>
                </a:cubicBezTo>
                <a:cubicBezTo>
                  <a:pt x="10436" y="1402246"/>
                  <a:pt x="12298" y="1311107"/>
                  <a:pt x="19153" y="1220286"/>
                </a:cubicBezTo>
                <a:cubicBezTo>
                  <a:pt x="27134" y="1116849"/>
                  <a:pt x="42464" y="1013792"/>
                  <a:pt x="31822" y="909594"/>
                </a:cubicBezTo>
                <a:cubicBezTo>
                  <a:pt x="28148" y="873803"/>
                  <a:pt x="20673" y="838139"/>
                  <a:pt x="19913" y="802222"/>
                </a:cubicBezTo>
                <a:cubicBezTo>
                  <a:pt x="18266" y="734956"/>
                  <a:pt x="17505" y="668579"/>
                  <a:pt x="21306" y="599155"/>
                </a:cubicBezTo>
                <a:cubicBezTo>
                  <a:pt x="25107" y="529732"/>
                  <a:pt x="39550" y="459293"/>
                  <a:pt x="29795" y="391139"/>
                </a:cubicBezTo>
                <a:cubicBezTo>
                  <a:pt x="20039" y="322984"/>
                  <a:pt x="26374" y="255972"/>
                  <a:pt x="32709" y="189087"/>
                </a:cubicBezTo>
                <a:cubicBezTo>
                  <a:pt x="38790" y="125502"/>
                  <a:pt x="40944" y="63313"/>
                  <a:pt x="26121" y="74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8483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6" name="Rectangle 1025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참고 도서</a:t>
            </a:r>
            <a:r>
              <a:rPr lang="en-US" altLang="ko-KR" sz="6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6100" dirty="0"/>
          </a:p>
        </p:txBody>
      </p:sp>
      <p:sp>
        <p:nvSpPr>
          <p:cNvPr id="1025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en-US" altLang="ko-KR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Hoehner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Harold W. Ephesians – An Exegetical Commentary. (Grand Rapids, MI: Baker Academic, 2002).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C7B6E41F-346E-FBAD-05B6-798FC5800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" r="1" b="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246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7" name="Rectangle 12296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2" name="Picture 4" descr="Book page image">
            <a:extLst>
              <a:ext uri="{FF2B5EF4-FFF2-40B4-BE49-F238E27FC236}">
                <a16:creationId xmlns:a16="http://schemas.microsoft.com/office/drawing/2014/main" id="{0B1BA747-BBCD-9C85-F563-3FA6431AB0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9" r="-1" b="54248"/>
          <a:stretch/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Syllabus: </a:t>
            </a:r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참고 도서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/>
          </a:p>
        </p:txBody>
      </p:sp>
      <p:sp>
        <p:nvSpPr>
          <p:cNvPr id="12299" name="Rectangle 6">
            <a:extLst>
              <a:ext uri="{FF2B5EF4-FFF2-40B4-BE49-F238E27FC236}">
                <a16:creationId xmlns:a16="http://schemas.microsoft.com/office/drawing/2014/main" id="{1CA8A97F-67F0-4D5F-A850-0C30727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578" y="1802192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안광문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“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장의 “하나님의 가족 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en-US" altLang="ko-KR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οἰκεῖοι</a:t>
            </a:r>
            <a:r>
              <a:rPr lang="en-US" altLang="ko-KR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τοῦ</a:t>
            </a:r>
            <a:r>
              <a:rPr lang="en-US" altLang="ko-KR" kern="100" dirty="0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ko-KR" kern="100" dirty="0" err="1">
                <a:effectLst/>
                <a:latin typeface="SBL Greek" panose="02000000000000000000" pitchFamily="2" charset="0"/>
                <a:ea typeface="SBL Greek" panose="02000000000000000000" pitchFamily="2" charset="0"/>
                <a:cs typeface="Times New Roman" panose="02020603050405020304" pitchFamily="18" charset="0"/>
              </a:rPr>
              <a:t>Θεοῦ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)”</a:t>
            </a:r>
            <a:r>
              <a:rPr lang="ko-KR" altLang="en-US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으로서의 교회 본질 연구” 철학박사 학위논문</a:t>
            </a:r>
            <a:r>
              <a:rPr lang="en-US" altLang="ko-KR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(Midwestern Baptist Theological Seminary, 2023).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endParaRPr lang="en-US" altLang="ko-KR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615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평가 및 과제물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 dirty="0"/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284859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출석과 수업 참여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(10%):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수업 시간의 모든 강의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알림 사항 모두를 잘 숙지하고 이행해야 함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출석과 학습 토론에 적극적으로 참여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교과서 읽기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(20%):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길성남과 김상훈의 책을 학습 진도에 준하여 읽기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교과서를 읽기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(10%):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수업 전에 읽은 교과서와 학습 보조자료 내용을 중심으로 토론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수업 중 연구 과제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(20%):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개관 요약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교과서 외 최소 다른 한 권 이상의 책을 참조하여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3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페이지 이상으로 작성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  <a:endParaRPr lang="ko-KR" altLang="en-US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33" name="Picture 32" descr="가지런히 쌓은 책 3권">
            <a:extLst>
              <a:ext uri="{FF2B5EF4-FFF2-40B4-BE49-F238E27FC236}">
                <a16:creationId xmlns:a16="http://schemas.microsoft.com/office/drawing/2014/main" id="{48D98606-B3FF-EDF3-F279-F65A4C2873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33" r="10413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6078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평가 및 과제물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 dirty="0"/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7461504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학기 말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Paper (40%)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다음 주제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1)-3)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중 한 개를 선택하여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Paper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를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페이지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학사 과정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 /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10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페이지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석사 과정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이상으로 제출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교과서 외 최소한 다른 한 권 이상의 책 참조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)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1) 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 저자에 대한 연구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2) “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하나님의 가족”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엡 </a:t>
            </a: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2:19)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의 의미와 이를 한국 교회에게 적용에 대한 연구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  3)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에베소서를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바탕으로 하는 </a:t>
            </a:r>
            <a:r>
              <a:rPr lang="ko-KR" altLang="en-US" sz="24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교회론에</a:t>
            </a:r>
            <a:r>
              <a:rPr lang="ko-KR" altLang="en-US" sz="24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대한 연구</a:t>
            </a:r>
            <a:endParaRPr lang="en-US" altLang="ko-KR" sz="24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16" name="Picture 15" descr="서류 더미">
            <a:extLst>
              <a:ext uri="{FF2B5EF4-FFF2-40B4-BE49-F238E27FC236}">
                <a16:creationId xmlns:a16="http://schemas.microsoft.com/office/drawing/2014/main" id="{02B08075-D324-34CB-EA3F-A64DFABF7B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83" r="25287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36351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과제물에 대한 지침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 dirty="0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과제물 형식은 기본적으로 폰트는 신명조체나 바탕체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포인트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줄 간격은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간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(Double Space)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사용한다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기본적으로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Letter Size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용지를 사용하되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A4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용지도 사용할 수 있다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자세한 형식은 침례신학대학교 「논문 </a:t>
            </a:r>
            <a:r>
              <a:rPr lang="ko-KR" altLang="en-US" sz="22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작성법」을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참고한다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모든 과제물은 되도록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Word File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혹은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PDF File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캔버스에 제출한다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한컴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오피스 한글은 잘 열려지지 않는 경우가 있어 사용을 삼간다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제출 기한은 꼭 지켜야 하는 사항이다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늦게 제출되는 모든 과제물은 하루당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5%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씩 감점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[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하루는 자정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(12am)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부터 다음 날 자정 직전 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(11:59:59pm)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까지로 규정함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]. </a:t>
            </a:r>
            <a:r>
              <a:rPr lang="ko-KR" altLang="en-US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시간 기준은 미국 중부 시간을 따른다</a:t>
            </a:r>
            <a:r>
              <a:rPr lang="en-US" altLang="ko-KR" sz="2200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2200" kern="10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26" name="Picture 25" descr="탁상 달력">
            <a:extLst>
              <a:ext uri="{FF2B5EF4-FFF2-40B4-BE49-F238E27FC236}">
                <a16:creationId xmlns:a16="http://schemas.microsoft.com/office/drawing/2014/main" id="{50B01EFC-4535-037E-F7AE-32EE42DF35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04" r="47371" b="-1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5464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ko-KR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학점 평가</a:t>
            </a:r>
            <a:r>
              <a:rPr lang="en-US" altLang="ko-KR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 dirty="0"/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과제물 형식은 기본적으로 폰트는 신명조체나 바탕체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11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포인트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줄 간격은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2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행 간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(Double Space)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을 사용한다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기본적으로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Letter Size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용지를 사용하되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A4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용지도 사용할 수 있다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자세한 형식은 침례신학대학교 「논문 </a:t>
            </a:r>
            <a:r>
              <a:rPr lang="ko-KR" altLang="en-US" sz="2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작성법」을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참고한다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모든 과제물은 되도록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Word File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혹은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PDF File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로 캔버스에 제출한다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 dirty="0" err="1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한컴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오피스 한글은 잘 열려지지 않는 경우가 있어 사용을 삼간다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</a:p>
          <a:p>
            <a:pPr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제출 기한은 꼭 지켜야 하는 사항이다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늦게 제출되는 모든 과제물은 하루당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5%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씩 감점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[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하루는 자정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(12am)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부터 다음 날 자정 직전 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(11:59:59pm)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까지로 규정함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]. </a:t>
            </a:r>
            <a:r>
              <a:rPr lang="ko-KR" altLang="en-US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시간 기준은 미국 중부 시간을 따른다</a:t>
            </a:r>
            <a:r>
              <a:rPr lang="en-US" altLang="ko-KR" sz="2200" kern="1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 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2200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  <p:pic>
        <p:nvPicPr>
          <p:cNvPr id="26" name="Picture 25" descr="손목시계 면">
            <a:extLst>
              <a:ext uri="{FF2B5EF4-FFF2-40B4-BE49-F238E27FC236}">
                <a16:creationId xmlns:a16="http://schemas.microsoft.com/office/drawing/2014/main" id="{D5688A72-D673-796C-C2D9-1780ED8D2D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29" r="34016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4591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4925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6" name="Picture 6" descr="너도나도 A학점…절대평가 전환 인천대, 고학점 수두룩 | 한국경제">
            <a:extLst>
              <a:ext uri="{FF2B5EF4-FFF2-40B4-BE49-F238E27FC236}">
                <a16:creationId xmlns:a16="http://schemas.microsoft.com/office/drawing/2014/main" id="{FDF8D102-EB3F-F0BB-D4E1-5AB8E28A0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273" y="18666"/>
            <a:ext cx="6418679" cy="359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/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학점 평가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 dirty="0"/>
          </a:p>
        </p:txBody>
      </p:sp>
      <p:graphicFrame>
        <p:nvGraphicFramePr>
          <p:cNvPr id="57" name="Content Placeholder 4">
            <a:extLst>
              <a:ext uri="{FF2B5EF4-FFF2-40B4-BE49-F238E27FC236}">
                <a16:creationId xmlns:a16="http://schemas.microsoft.com/office/drawing/2014/main" id="{2407C9CD-6C5E-C0C7-75A1-028D314515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554621"/>
              </p:ext>
            </p:extLst>
          </p:nvPr>
        </p:nvGraphicFramePr>
        <p:xfrm>
          <a:off x="2570018" y="2897655"/>
          <a:ext cx="9621982" cy="3322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7086">
                  <a:extLst>
                    <a:ext uri="{9D8B030D-6E8A-4147-A177-3AD203B41FA5}">
                      <a16:colId xmlns:a16="http://schemas.microsoft.com/office/drawing/2014/main" val="358455810"/>
                    </a:ext>
                  </a:extLst>
                </a:gridCol>
                <a:gridCol w="1241722">
                  <a:extLst>
                    <a:ext uri="{9D8B030D-6E8A-4147-A177-3AD203B41FA5}">
                      <a16:colId xmlns:a16="http://schemas.microsoft.com/office/drawing/2014/main" val="3320722060"/>
                    </a:ext>
                  </a:extLst>
                </a:gridCol>
                <a:gridCol w="5633174">
                  <a:extLst>
                    <a:ext uri="{9D8B030D-6E8A-4147-A177-3AD203B41FA5}">
                      <a16:colId xmlns:a16="http://schemas.microsoft.com/office/drawing/2014/main" val="3396067552"/>
                    </a:ext>
                  </a:extLst>
                </a:gridCol>
              </a:tblGrid>
              <a:tr h="6310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300" dirty="0">
                          <a:latin typeface="Nanum Pen" pitchFamily="2" charset="-127"/>
                          <a:ea typeface="Nanum Pen" pitchFamily="2" charset="-127"/>
                        </a:rPr>
                        <a:t>평가 항목</a:t>
                      </a:r>
                    </a:p>
                  </a:txBody>
                  <a:tcPr marL="92676" marR="92676" marT="46337" marB="4633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300">
                          <a:latin typeface="Nanum Pen" pitchFamily="2" charset="-127"/>
                          <a:ea typeface="Nanum Pen" pitchFamily="2" charset="-127"/>
                        </a:rPr>
                        <a:t>배점</a:t>
                      </a:r>
                    </a:p>
                  </a:txBody>
                  <a:tcPr marL="92676" marR="92676" marT="46337" marB="4633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300">
                          <a:latin typeface="Nanum Pen" pitchFamily="2" charset="-127"/>
                          <a:ea typeface="Nanum Pen" pitchFamily="2" charset="-127"/>
                        </a:rPr>
                        <a:t>참고 사항</a:t>
                      </a:r>
                    </a:p>
                  </a:txBody>
                  <a:tcPr marL="92676" marR="92676" marT="46337" marB="46337"/>
                </a:tc>
                <a:extLst>
                  <a:ext uri="{0D108BD9-81ED-4DB2-BD59-A6C34878D82A}">
                    <a16:rowId xmlns:a16="http://schemas.microsoft.com/office/drawing/2014/main" val="2289944112"/>
                  </a:ext>
                </a:extLst>
              </a:tr>
              <a:tr h="538340"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ko-KR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출석과 수업 참여</a:t>
                      </a:r>
                      <a:endParaRPr lang="ko-KR" sz="33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en-US" sz="3300" b="1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10%</a:t>
                      </a:r>
                      <a:endParaRPr lang="ko-KR" sz="3300" kern="100" dirty="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just" latinLnBrk="1"/>
                      <a:r>
                        <a:rPr lang="ko-KR" sz="33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질문 등으로 수업 시간에 참여로 반영함</a:t>
                      </a:r>
                    </a:p>
                  </a:txBody>
                  <a:tcPr marL="69507" marR="69507" marT="0" marB="0"/>
                </a:tc>
                <a:extLst>
                  <a:ext uri="{0D108BD9-81ED-4DB2-BD59-A6C34878D82A}">
                    <a16:rowId xmlns:a16="http://schemas.microsoft.com/office/drawing/2014/main" val="3589168011"/>
                  </a:ext>
                </a:extLst>
              </a:tr>
              <a:tr h="538340"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ko-KR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교과서 읽기</a:t>
                      </a:r>
                      <a:endParaRPr lang="ko-KR" sz="33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en-US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20%</a:t>
                      </a:r>
                      <a:endParaRPr lang="ko-KR" sz="33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just" latinLnBrk="1"/>
                      <a:r>
                        <a:rPr lang="ko-KR" sz="33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교과서</a:t>
                      </a:r>
                      <a:r>
                        <a:rPr lang="en-US" sz="33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2</a:t>
                      </a:r>
                      <a:r>
                        <a:rPr lang="ko-KR" sz="33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권 중심</a:t>
                      </a:r>
                    </a:p>
                  </a:txBody>
                  <a:tcPr marL="69507" marR="69507" marT="0" marB="0"/>
                </a:tc>
                <a:extLst>
                  <a:ext uri="{0D108BD9-81ED-4DB2-BD59-A6C34878D82A}">
                    <a16:rowId xmlns:a16="http://schemas.microsoft.com/office/drawing/2014/main" val="2517619316"/>
                  </a:ext>
                </a:extLst>
              </a:tr>
              <a:tr h="538340"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ko-KR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학습 내용 토론</a:t>
                      </a:r>
                      <a:endParaRPr lang="ko-KR" sz="33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en-US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10%</a:t>
                      </a:r>
                      <a:endParaRPr lang="ko-KR" sz="33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just" latinLnBrk="1"/>
                      <a:r>
                        <a:rPr lang="ko-KR" sz="33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수업 전에 읽은 내용 중심의 발표 및 토론 </a:t>
                      </a:r>
                    </a:p>
                  </a:txBody>
                  <a:tcPr marL="69507" marR="69507" marT="0" marB="0"/>
                </a:tc>
                <a:extLst>
                  <a:ext uri="{0D108BD9-81ED-4DB2-BD59-A6C34878D82A}">
                    <a16:rowId xmlns:a16="http://schemas.microsoft.com/office/drawing/2014/main" val="2553215267"/>
                  </a:ext>
                </a:extLst>
              </a:tr>
              <a:tr h="538340"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ko-KR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수업 중 연구 과제</a:t>
                      </a:r>
                      <a:endParaRPr lang="ko-KR" sz="33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en-US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20%</a:t>
                      </a:r>
                      <a:endParaRPr lang="ko-KR" sz="33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just" latinLnBrk="1"/>
                      <a:r>
                        <a:rPr lang="ko-KR" sz="33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에베소서의 개관 및 배경을 요약한 </a:t>
                      </a:r>
                      <a:r>
                        <a:rPr lang="en-US" sz="33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Paper</a:t>
                      </a:r>
                      <a:endParaRPr lang="ko-KR" sz="3300" kern="100" dirty="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extLst>
                  <a:ext uri="{0D108BD9-81ED-4DB2-BD59-A6C34878D82A}">
                    <a16:rowId xmlns:a16="http://schemas.microsoft.com/office/drawing/2014/main" val="4190709116"/>
                  </a:ext>
                </a:extLst>
              </a:tr>
              <a:tr h="538340"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ko-KR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학기 말 </a:t>
                      </a:r>
                      <a:r>
                        <a:rPr lang="en-US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Paper</a:t>
                      </a:r>
                      <a:endParaRPr lang="ko-KR" sz="33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ctr" latinLnBrk="1"/>
                      <a:r>
                        <a:rPr lang="en-US" sz="33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40%</a:t>
                      </a:r>
                      <a:endParaRPr lang="ko-KR" sz="33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69507" marR="69507" marT="0" marB="0"/>
                </a:tc>
                <a:tc>
                  <a:txBody>
                    <a:bodyPr/>
                    <a:lstStyle/>
                    <a:p>
                      <a:pPr marL="457200" algn="just" latinLnBrk="1"/>
                      <a:r>
                        <a:rPr lang="ko-KR" sz="3300" kern="100" dirty="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가이드 참조</a:t>
                      </a:r>
                    </a:p>
                  </a:txBody>
                  <a:tcPr marL="69507" marR="69507" marT="0" marB="0"/>
                </a:tc>
                <a:extLst>
                  <a:ext uri="{0D108BD9-81ED-4DB2-BD59-A6C34878D82A}">
                    <a16:rowId xmlns:a16="http://schemas.microsoft.com/office/drawing/2014/main" val="3069489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782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4925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4" name="Picture 4" descr="A 받던 학생들이 B, C… '學點거품' 꺼지자 대학 들썩">
            <a:extLst>
              <a:ext uri="{FF2B5EF4-FFF2-40B4-BE49-F238E27FC236}">
                <a16:creationId xmlns:a16="http://schemas.microsoft.com/office/drawing/2014/main" id="{76C91673-A3D8-482F-9674-2D6BCB938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42" y="2745010"/>
            <a:ext cx="4418764" cy="300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/>
            <a:r>
              <a:rPr lang="ko-KR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학점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sz="7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6D2FAD-289C-5E2F-FD3E-BC70CE4C5168}"/>
              </a:ext>
            </a:extLst>
          </p:cNvPr>
          <p:cNvSpPr txBox="1"/>
          <p:nvPr/>
        </p:nvSpPr>
        <p:spPr>
          <a:xfrm>
            <a:off x="1530788" y="2773875"/>
            <a:ext cx="252045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Cavolini" panose="03000502040302020204" pitchFamily="66" charset="0"/>
              </a:rPr>
              <a:t>A+ 99-100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Cavolini" panose="03000502040302020204" pitchFamily="66" charset="0"/>
              </a:rPr>
              <a:t>A   96-98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Cavolini" panose="03000502040302020204" pitchFamily="66" charset="0"/>
              </a:rPr>
              <a:t>A- 93-95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Cavolini" panose="03000502040302020204" pitchFamily="66" charset="0"/>
              </a:rPr>
              <a:t>B+ 90-92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Cavolini" panose="03000502040302020204" pitchFamily="66" charset="0"/>
              </a:rPr>
              <a:t>B   87-89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Cavolini" panose="03000502040302020204" pitchFamily="66" charset="0"/>
              </a:rPr>
              <a:t>B-  84-86 </a:t>
            </a:r>
            <a:endParaRPr lang="ko-KR" altLang="en-US" sz="3200" dirty="0">
              <a:latin typeface="Nanum Pen" pitchFamily="2" charset="-127"/>
              <a:ea typeface="Nanum Pen" pitchFamily="2" charset="-127"/>
              <a:cs typeface="Cavolini" panose="0300050204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02A43D-B838-FB0B-2320-E46A642B7312}"/>
              </a:ext>
            </a:extLst>
          </p:cNvPr>
          <p:cNvSpPr txBox="1"/>
          <p:nvPr/>
        </p:nvSpPr>
        <p:spPr>
          <a:xfrm>
            <a:off x="8773252" y="2745010"/>
            <a:ext cx="252045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C+ 80-83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   77-79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C-  73-76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D+ 70-72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D   67-69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D-  64-66</a:t>
            </a:r>
          </a:p>
          <a:p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F    63 </a:t>
            </a:r>
            <a:r>
              <a:rPr lang="ko-KR" altLang="ko-KR" sz="3200" dirty="0">
                <a:effectLst/>
                <a:latin typeface="Nanum Pen" pitchFamily="2" charset="-127"/>
                <a:ea typeface="Nanum Pen" pitchFamily="2" charset="-127"/>
                <a:cs typeface="Batang" panose="02030600000101010101" pitchFamily="18" charset="-127"/>
              </a:rPr>
              <a:t>이하</a:t>
            </a:r>
            <a:r>
              <a:rPr lang="en-US" altLang="ko-KR" sz="3200" dirty="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 </a:t>
            </a:r>
            <a:endParaRPr lang="ko-KR" altLang="en-US" sz="3200" dirty="0"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7837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6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본 과목의 특징과 구성</a:t>
            </a:r>
            <a:endParaRPr lang="ko-KR" altLang="en-US" sz="6100"/>
          </a:p>
        </p:txBody>
      </p:sp>
      <p:pic>
        <p:nvPicPr>
          <p:cNvPr id="25" name="Picture 24" descr="빈 강의실에 있는 책상">
            <a:extLst>
              <a:ext uri="{FF2B5EF4-FFF2-40B4-BE49-F238E27FC236}">
                <a16:creationId xmlns:a16="http://schemas.microsoft.com/office/drawing/2014/main" id="{1FF67919-DDF1-E915-0531-4F3A55CFC7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29" r="2615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489585-217E-9071-0D74-7CFEAC00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 과목은 강의실 환경에서 제공되는 수업이나 온라인 수업과 병행하도록 고안되었다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latinLnBrk="0">
              <a:spcBef>
                <a:spcPts val="0"/>
              </a:spcBef>
              <a:spcAft>
                <a:spcPts val="600"/>
              </a:spcAft>
            </a:pP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본 과목을 성공적으로 수행하려면 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Syllabus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와 학습 지침을 참고하여 독서 과제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, </a:t>
            </a:r>
            <a:r>
              <a:rPr lang="ko-KR" altLang="en-US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토론 과제를 확인해야 하며 자료를 참조해야 한다</a:t>
            </a:r>
            <a:r>
              <a:rPr lang="en-US" altLang="ko-KR" kern="100">
                <a:effectLst/>
                <a:latin typeface="Nanum Pen" pitchFamily="2" charset="-127"/>
                <a:ea typeface="Nanum Pen" pitchFamily="2" charset="-127"/>
                <a:cs typeface="Times New Roman" panose="02020603050405020304" pitchFamily="18" charset="0"/>
              </a:rPr>
              <a:t>.</a:t>
            </a:r>
          </a:p>
          <a:p>
            <a:pPr marL="0" indent="0" latinLnBrk="0">
              <a:spcBef>
                <a:spcPts val="0"/>
              </a:spcBef>
              <a:spcAft>
                <a:spcPts val="600"/>
              </a:spcAft>
              <a:buNone/>
            </a:pPr>
            <a:endParaRPr lang="ko-KR" altLang="en-US" kern="100" dirty="0">
              <a:effectLst/>
              <a:latin typeface="Nanum Pen" pitchFamily="2" charset="-127"/>
              <a:ea typeface="Nanum Pen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579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43DAA0EF-336D-4CDC-A9A2-8460363E2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FD079A19-B31E-4129-A464-7547FF05A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90556" cy="6858000"/>
          </a:xfrm>
          <a:custGeom>
            <a:avLst/>
            <a:gdLst>
              <a:gd name="connsiteX0" fmla="*/ 0 w 4090556"/>
              <a:gd name="connsiteY0" fmla="*/ 0 h 6858000"/>
              <a:gd name="connsiteX1" fmla="*/ 4077555 w 4090556"/>
              <a:gd name="connsiteY1" fmla="*/ 0 h 6858000"/>
              <a:gd name="connsiteX2" fmla="*/ 4077574 w 4090556"/>
              <a:gd name="connsiteY2" fmla="*/ 720 h 6858000"/>
              <a:gd name="connsiteX3" fmla="*/ 4075790 w 4090556"/>
              <a:gd name="connsiteY3" fmla="*/ 575485 h 6858000"/>
              <a:gd name="connsiteX4" fmla="*/ 4076555 w 4090556"/>
              <a:gd name="connsiteY4" fmla="*/ 932245 h 6858000"/>
              <a:gd name="connsiteX5" fmla="*/ 4076555 w 4090556"/>
              <a:gd name="connsiteY5" fmla="*/ 1286711 h 6858000"/>
              <a:gd name="connsiteX6" fmla="*/ 4082288 w 4090556"/>
              <a:gd name="connsiteY6" fmla="*/ 1595180 h 6858000"/>
              <a:gd name="connsiteX7" fmla="*/ 4078211 w 4090556"/>
              <a:gd name="connsiteY7" fmla="*/ 2133123 h 6858000"/>
              <a:gd name="connsiteX8" fmla="*/ 4071968 w 4090556"/>
              <a:gd name="connsiteY8" fmla="*/ 2946025 h 6858000"/>
              <a:gd name="connsiteX9" fmla="*/ 4068401 w 4090556"/>
              <a:gd name="connsiteY9" fmla="*/ 3502061 h 6858000"/>
              <a:gd name="connsiteX10" fmla="*/ 4087513 w 4090556"/>
              <a:gd name="connsiteY10" fmla="*/ 4076061 h 6858000"/>
              <a:gd name="connsiteX11" fmla="*/ 4076938 w 4090556"/>
              <a:gd name="connsiteY11" fmla="*/ 4442632 h 6858000"/>
              <a:gd name="connsiteX12" fmla="*/ 4071459 w 4090556"/>
              <a:gd name="connsiteY12" fmla="*/ 4827550 h 6858000"/>
              <a:gd name="connsiteX13" fmla="*/ 4071459 w 4090556"/>
              <a:gd name="connsiteY13" fmla="*/ 5019945 h 6858000"/>
              <a:gd name="connsiteX14" fmla="*/ 4084200 w 4090556"/>
              <a:gd name="connsiteY14" fmla="*/ 5490104 h 6858000"/>
              <a:gd name="connsiteX15" fmla="*/ 4077446 w 4090556"/>
              <a:gd name="connsiteY15" fmla="*/ 5844569 h 6858000"/>
              <a:gd name="connsiteX16" fmla="*/ 4082544 w 4090556"/>
              <a:gd name="connsiteY16" fmla="*/ 6260195 h 6858000"/>
              <a:gd name="connsiteX17" fmla="*/ 4086110 w 4090556"/>
              <a:gd name="connsiteY17" fmla="*/ 6706145 h 6858000"/>
              <a:gd name="connsiteX18" fmla="*/ 4086135 w 4090556"/>
              <a:gd name="connsiteY18" fmla="*/ 6794562 h 6858000"/>
              <a:gd name="connsiteX19" fmla="*/ 4080334 w 4090556"/>
              <a:gd name="connsiteY19" fmla="*/ 6858000 h 6858000"/>
              <a:gd name="connsiteX20" fmla="*/ 0 w 4090556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90556" h="6858000">
                <a:moveTo>
                  <a:pt x="0" y="0"/>
                </a:moveTo>
                <a:lnTo>
                  <a:pt x="4077555" y="0"/>
                </a:lnTo>
                <a:lnTo>
                  <a:pt x="4077574" y="720"/>
                </a:lnTo>
                <a:cubicBezTo>
                  <a:pt x="4079358" y="192351"/>
                  <a:pt x="4064960" y="384364"/>
                  <a:pt x="4075790" y="575485"/>
                </a:cubicBezTo>
                <a:cubicBezTo>
                  <a:pt x="4082544" y="694108"/>
                  <a:pt x="4081269" y="814132"/>
                  <a:pt x="4076555" y="932245"/>
                </a:cubicBezTo>
                <a:cubicBezTo>
                  <a:pt x="4071840" y="1050357"/>
                  <a:pt x="4065470" y="1168597"/>
                  <a:pt x="4076555" y="1286711"/>
                </a:cubicBezTo>
                <a:cubicBezTo>
                  <a:pt x="4084710" y="1389317"/>
                  <a:pt x="4086621" y="1492332"/>
                  <a:pt x="4082288" y="1595180"/>
                </a:cubicBezTo>
                <a:cubicBezTo>
                  <a:pt x="4077319" y="1774452"/>
                  <a:pt x="4067637" y="1953851"/>
                  <a:pt x="4078211" y="2133123"/>
                </a:cubicBezTo>
                <a:cubicBezTo>
                  <a:pt x="4094393" y="2404260"/>
                  <a:pt x="4084710" y="2675143"/>
                  <a:pt x="4071968" y="2946025"/>
                </a:cubicBezTo>
                <a:cubicBezTo>
                  <a:pt x="4063049" y="3131413"/>
                  <a:pt x="4055659" y="3316673"/>
                  <a:pt x="4068401" y="3502061"/>
                </a:cubicBezTo>
                <a:cubicBezTo>
                  <a:pt x="4081396" y="3693182"/>
                  <a:pt x="4097323" y="3884176"/>
                  <a:pt x="4087513" y="4076061"/>
                </a:cubicBezTo>
                <a:cubicBezTo>
                  <a:pt x="4081142" y="4198251"/>
                  <a:pt x="4069037" y="4320315"/>
                  <a:pt x="4076938" y="4442632"/>
                </a:cubicBezTo>
                <a:cubicBezTo>
                  <a:pt x="4083270" y="4570925"/>
                  <a:pt x="4081435" y="4699486"/>
                  <a:pt x="4071459" y="4827550"/>
                </a:cubicBezTo>
                <a:cubicBezTo>
                  <a:pt x="4065725" y="4891550"/>
                  <a:pt x="4065725" y="4955945"/>
                  <a:pt x="4071459" y="5019945"/>
                </a:cubicBezTo>
                <a:cubicBezTo>
                  <a:pt x="4087742" y="5176105"/>
                  <a:pt x="4091997" y="5333296"/>
                  <a:pt x="4084200" y="5490104"/>
                </a:cubicBezTo>
                <a:cubicBezTo>
                  <a:pt x="4079740" y="5608217"/>
                  <a:pt x="4071968" y="5726202"/>
                  <a:pt x="4077446" y="5844569"/>
                </a:cubicBezTo>
                <a:cubicBezTo>
                  <a:pt x="4083944" y="5983069"/>
                  <a:pt x="4088914" y="6121696"/>
                  <a:pt x="4082544" y="6260195"/>
                </a:cubicBezTo>
                <a:cubicBezTo>
                  <a:pt x="4075841" y="6408803"/>
                  <a:pt x="4077026" y="6557662"/>
                  <a:pt x="4086110" y="6706145"/>
                </a:cubicBezTo>
                <a:cubicBezTo>
                  <a:pt x="4087467" y="6735616"/>
                  <a:pt x="4087474" y="6765120"/>
                  <a:pt x="4086135" y="6794562"/>
                </a:cubicBezTo>
                <a:lnTo>
                  <a:pt x="408033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BA9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1" y="640823"/>
            <a:ext cx="3103194" cy="5583148"/>
          </a:xfrm>
        </p:spPr>
        <p:txBody>
          <a:bodyPr anchor="ctr">
            <a:norm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학업 일정 안내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endParaRPr lang="ko-KR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57" name="Content Placeholder 4">
            <a:extLst>
              <a:ext uri="{FF2B5EF4-FFF2-40B4-BE49-F238E27FC236}">
                <a16:creationId xmlns:a16="http://schemas.microsoft.com/office/drawing/2014/main" id="{2407C9CD-6C5E-C0C7-75A1-028D314515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863378"/>
              </p:ext>
            </p:extLst>
          </p:nvPr>
        </p:nvGraphicFramePr>
        <p:xfrm>
          <a:off x="4648018" y="945877"/>
          <a:ext cx="6900513" cy="4926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984">
                  <a:extLst>
                    <a:ext uri="{9D8B030D-6E8A-4147-A177-3AD203B41FA5}">
                      <a16:colId xmlns:a16="http://schemas.microsoft.com/office/drawing/2014/main" val="358455810"/>
                    </a:ext>
                  </a:extLst>
                </a:gridCol>
                <a:gridCol w="3898688">
                  <a:extLst>
                    <a:ext uri="{9D8B030D-6E8A-4147-A177-3AD203B41FA5}">
                      <a16:colId xmlns:a16="http://schemas.microsoft.com/office/drawing/2014/main" val="3320722060"/>
                    </a:ext>
                  </a:extLst>
                </a:gridCol>
                <a:gridCol w="2065841">
                  <a:extLst>
                    <a:ext uri="{9D8B030D-6E8A-4147-A177-3AD203B41FA5}">
                      <a16:colId xmlns:a16="http://schemas.microsoft.com/office/drawing/2014/main" val="3396067552"/>
                    </a:ext>
                  </a:extLst>
                </a:gridCol>
              </a:tblGrid>
              <a:tr h="430051">
                <a:tc>
                  <a:txBody>
                    <a:bodyPr/>
                    <a:lstStyle/>
                    <a:p>
                      <a:pPr algn="ctr" latinLnBrk="1"/>
                      <a:r>
                        <a:rPr lang="ko-KR" sz="2600" b="1" kern="10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수업 일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sz="2600" b="1" kern="10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학습 </a:t>
                      </a:r>
                      <a:r>
                        <a:rPr lang="en-US" sz="2600" b="1" kern="10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sz="2600" b="1" kern="10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읽을</a:t>
                      </a:r>
                      <a:r>
                        <a:rPr lang="en-US" sz="2600" b="1" kern="10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ko-KR" sz="2600" b="1" kern="10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내용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sz="2600" b="1" kern="100">
                          <a:solidFill>
                            <a:srgbClr val="000000"/>
                          </a:solidFill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읽기 과제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extLst>
                  <a:ext uri="{0D108BD9-81ED-4DB2-BD59-A6C34878D82A}">
                    <a16:rowId xmlns:a16="http://schemas.microsoft.com/office/drawing/2014/main" val="2289944112"/>
                  </a:ext>
                </a:extLst>
              </a:tr>
              <a:tr h="1211960"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1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자기소개 및 </a:t>
                      </a:r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Syllabus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설명</a:t>
                      </a:r>
                    </a:p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한국 교회의 현황 및 문제점 분석</a:t>
                      </a:r>
                    </a:p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신약 성경 안에서 에베소서의 위치 </a:t>
                      </a: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  <a:p>
                      <a:pPr algn="ctr" latinLnBrk="1"/>
                      <a:r>
                        <a:rPr lang="ko-KR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길성남</a:t>
                      </a:r>
                      <a:r>
                        <a:rPr lang="en-US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pp 23-60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extLst>
                  <a:ext uri="{0D108BD9-81ED-4DB2-BD59-A6C34878D82A}">
                    <a16:rowId xmlns:a16="http://schemas.microsoft.com/office/drawing/2014/main" val="3589168011"/>
                  </a:ext>
                </a:extLst>
              </a:tr>
              <a:tr h="821006"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2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에베소서 개관</a:t>
                      </a:r>
                    </a:p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에베소서</a:t>
                      </a:r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1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장 연구</a:t>
                      </a: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김상훈 </a:t>
                      </a:r>
                      <a:r>
                        <a:rPr lang="en-US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pp 47-86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extLst>
                  <a:ext uri="{0D108BD9-81ED-4DB2-BD59-A6C34878D82A}">
                    <a16:rowId xmlns:a16="http://schemas.microsoft.com/office/drawing/2014/main" val="2517619316"/>
                  </a:ext>
                </a:extLst>
              </a:tr>
              <a:tr h="821006"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3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에베소서</a:t>
                      </a:r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2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장 연구</a:t>
                      </a:r>
                    </a:p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에베소서</a:t>
                      </a:r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3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장 연구</a:t>
                      </a: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김상훈 </a:t>
                      </a:r>
                      <a:r>
                        <a:rPr lang="en-US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pp 87-114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extLst>
                  <a:ext uri="{0D108BD9-81ED-4DB2-BD59-A6C34878D82A}">
                    <a16:rowId xmlns:a16="http://schemas.microsoft.com/office/drawing/2014/main" val="2553215267"/>
                  </a:ext>
                </a:extLst>
              </a:tr>
              <a:tr h="821006"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4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에베소서</a:t>
                      </a:r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4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장 연구</a:t>
                      </a:r>
                    </a:p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에베소서</a:t>
                      </a:r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5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장 연구</a:t>
                      </a: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김상훈</a:t>
                      </a:r>
                      <a:r>
                        <a:rPr lang="en-US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pp 115-134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extLst>
                  <a:ext uri="{0D108BD9-81ED-4DB2-BD59-A6C34878D82A}">
                    <a16:rowId xmlns:a16="http://schemas.microsoft.com/office/drawing/2014/main" val="4190709116"/>
                  </a:ext>
                </a:extLst>
              </a:tr>
              <a:tr h="821006">
                <a:tc>
                  <a:txBody>
                    <a:bodyPr/>
                    <a:lstStyle/>
                    <a:p>
                      <a:pPr algn="ctr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5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에베소서</a:t>
                      </a:r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6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장 연구</a:t>
                      </a:r>
                    </a:p>
                    <a:p>
                      <a:pPr algn="just" latinLnBrk="1"/>
                      <a:r>
                        <a:rPr lang="en-US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ko-KR" sz="2600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에베소서를 바탕으로 하는 교회의 본질</a:t>
                      </a:r>
                    </a:p>
                  </a:txBody>
                  <a:tcPr marL="73304" marR="73304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김상훈</a:t>
                      </a:r>
                      <a:r>
                        <a:rPr lang="en-US" sz="2600" b="1" kern="100">
                          <a:effectLst/>
                          <a:latin typeface="Nanum Pen" pitchFamily="2" charset="-127"/>
                          <a:ea typeface="Nanum Pen" pitchFamily="2" charset="-127"/>
                          <a:cs typeface="Times New Roman" panose="02020603050405020304" pitchFamily="18" charset="0"/>
                        </a:rPr>
                        <a:t> pp 135-162</a:t>
                      </a:r>
                      <a:endParaRPr lang="ko-KR" sz="2600" kern="100">
                        <a:effectLst/>
                        <a:latin typeface="Nanum Pen" pitchFamily="2" charset="-127"/>
                        <a:ea typeface="Nanum Pen" pitchFamily="2" charset="-127"/>
                        <a:cs typeface="Times New Roman" panose="02020603050405020304" pitchFamily="18" charset="0"/>
                      </a:endParaRPr>
                    </a:p>
                  </a:txBody>
                  <a:tcPr marL="73304" marR="73304" marT="0" marB="0"/>
                </a:tc>
                <a:extLst>
                  <a:ext uri="{0D108BD9-81ED-4DB2-BD59-A6C34878D82A}">
                    <a16:rowId xmlns:a16="http://schemas.microsoft.com/office/drawing/2014/main" val="3069489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963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1984AA-EB04-6364-A5FA-730C36FCA7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777" b="-1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번역 </a:t>
            </a:r>
            <a:r>
              <a:rPr lang="en-US" altLang="ko-K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Site</a:t>
            </a:r>
            <a:r>
              <a:rPr lang="en-US" altLang="ko-K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sz="6600" dirty="0">
              <a:solidFill>
                <a:schemeClr val="bg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83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6CD909-B843-DC58-F338-B2E6952F4D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8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2"/>
            <a:ext cx="4023360" cy="28022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성경 </a:t>
            </a:r>
            <a:r>
              <a:rPr lang="en-US" altLang="ko-K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Site</a:t>
            </a:r>
            <a:endParaRPr lang="en-US" altLang="ko-K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2003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9BE96FB-054D-B8DF-9624-B4AF30882D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067"/>
          <a:stretch/>
        </p:blipFill>
        <p:spPr>
          <a:xfrm>
            <a:off x="3" y="-22"/>
            <a:ext cx="1219199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원어 성경 </a:t>
            </a:r>
            <a:r>
              <a:rPr lang="en-US" altLang="ko-K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Site</a:t>
            </a:r>
            <a:endParaRPr lang="en-US" altLang="ko-KR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61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205AB3-89C3-9598-8E03-34D0D2B70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83"/>
          <a:stretch/>
        </p:blipFill>
        <p:spPr>
          <a:xfrm>
            <a:off x="20" y="10"/>
            <a:ext cx="12185884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59D1047C-7BE7-47BE-ABA7-DE6801D1C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52794" y="0"/>
            <a:ext cx="9339206" cy="6858000"/>
          </a:xfrm>
          <a:prstGeom prst="rect">
            <a:avLst/>
          </a:prstGeom>
          <a:gradFill flip="none" rotWithShape="1"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640080"/>
            <a:ext cx="6894576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Logos</a:t>
            </a:r>
            <a:r>
              <a:rPr lang="ko-KR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 </a:t>
            </a:r>
            <a:r>
              <a:rPr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(</a:t>
            </a:r>
            <a:r>
              <a:rPr lang="ko-KR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원어 성경 프로그램</a:t>
            </a:r>
            <a:r>
              <a:rPr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gok Kim Yeongbun" panose="020B0503020000020004" pitchFamily="18" charset="-127"/>
              </a:rPr>
              <a:t>)</a:t>
            </a:r>
            <a:endParaRPr lang="en-US" altLang="ko-KR" sz="9600" dirty="0">
              <a:solidFill>
                <a:schemeClr val="bg1"/>
              </a:solidFill>
            </a:endParaRPr>
          </a:p>
        </p:txBody>
      </p:sp>
      <p:sp>
        <p:nvSpPr>
          <p:cNvPr id="46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641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A9C80"/>
          </a:solidFill>
          <a:ln w="38100" cap="rnd">
            <a:solidFill>
              <a:srgbClr val="BA9C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8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8FD81-2961-4931-2CBE-12858F875C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777" b="-1"/>
          <a:stretch/>
        </p:blipFill>
        <p:spPr>
          <a:xfrm>
            <a:off x="3" y="-22"/>
            <a:ext cx="12191997" cy="6858022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206190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37374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02" y="248612"/>
            <a:ext cx="6646998" cy="16500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ko-KR" altLang="en-US" sz="6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알파알렙</a:t>
            </a:r>
            <a:r>
              <a:rPr lang="en-US" altLang="ko-K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 (</a:t>
            </a:r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원어 성경 </a:t>
            </a:r>
            <a:r>
              <a:rPr lang="en-US" altLang="ko-K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Site)</a:t>
            </a:r>
            <a:endParaRPr lang="en-US" altLang="ko-KR" sz="6600" dirty="0">
              <a:solidFill>
                <a:schemeClr val="bg1"/>
              </a:solidFill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532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44377-B60B-3D0F-14D7-FF759376ED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56" r="-1" b="-1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0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4053" y="3360711"/>
            <a:ext cx="4023360" cy="280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헬라어 사전</a:t>
            </a:r>
            <a:endParaRPr lang="en-US" altLang="ko-KR" sz="6000" dirty="0">
              <a:solidFill>
                <a:schemeClr val="bg1"/>
              </a:solidFill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540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CB8AAAAA-409F-836B-D119-9F8D2E354B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AA61CCAC-6875-474C-8E9E-F57ABF078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7" y="-2346"/>
            <a:ext cx="12191999" cy="2155484"/>
          </a:xfrm>
          <a:prstGeom prst="rect">
            <a:avLst/>
          </a:prstGeom>
          <a:gradFill flip="none" rotWithShape="1">
            <a:gsLst>
              <a:gs pos="59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683D043-25BB-4AC9-8130-641179672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3534655"/>
            <a:ext cx="12191999" cy="3323345"/>
          </a:xfrm>
          <a:prstGeom prst="rect">
            <a:avLst/>
          </a:prstGeom>
          <a:gradFill flip="none" rotWithShape="1">
            <a:gsLst>
              <a:gs pos="57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43B3D-E5A4-351D-A7D1-D16D0144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2306963"/>
            <a:ext cx="11545482" cy="36702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ko-KR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 Pen" pitchFamily="2" charset="-127"/>
                <a:ea typeface="Nanum Pen" pitchFamily="2" charset="-127"/>
              </a:rPr>
              <a:t>Internet Archive</a:t>
            </a:r>
            <a:endParaRPr lang="en-US" altLang="ko-KR" sz="8000" dirty="0">
              <a:solidFill>
                <a:schemeClr val="bg1"/>
              </a:solidFill>
              <a:latin typeface="Nanum Pen" pitchFamily="2" charset="-127"/>
              <a:ea typeface="Nanum Pen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427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1583</Words>
  <Application>Microsoft Office PowerPoint</Application>
  <PresentationFormat>Widescreen</PresentationFormat>
  <Paragraphs>187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Chilgok Kim Yeongbun</vt:lpstr>
      <vt:lpstr>Nanum Pen</vt:lpstr>
      <vt:lpstr>Arial</vt:lpstr>
      <vt:lpstr>Cavolini</vt:lpstr>
      <vt:lpstr>Modern Love</vt:lpstr>
      <vt:lpstr>SBL Greek</vt:lpstr>
      <vt:lpstr>The Hand</vt:lpstr>
      <vt:lpstr>SketchyVTI</vt:lpstr>
      <vt:lpstr>에베소서 개관 (Overview of Ephesians)</vt:lpstr>
      <vt:lpstr>자기소개</vt:lpstr>
      <vt:lpstr>자기소개</vt:lpstr>
      <vt:lpstr>자기소개</vt:lpstr>
      <vt:lpstr>자기소개</vt:lpstr>
      <vt:lpstr>자기소개</vt:lpstr>
      <vt:lpstr>Syllabus: 학과 설명 </vt:lpstr>
      <vt:lpstr>Syllabus: 과목 목표 </vt:lpstr>
      <vt:lpstr>Syllabus: 일반 정보 </vt:lpstr>
      <vt:lpstr>Syllabus: 일반 정보 </vt:lpstr>
      <vt:lpstr>Syllabus: 필수 도서 </vt:lpstr>
      <vt:lpstr>Syllabus: 필수 도서 </vt:lpstr>
      <vt:lpstr>Syllabus: 참고 도서 </vt:lpstr>
      <vt:lpstr>Syllabus: 참고 도서 </vt:lpstr>
      <vt:lpstr>Syllabus: 참고 도서 </vt:lpstr>
      <vt:lpstr>Syllabus: 참고 도서 </vt:lpstr>
      <vt:lpstr>Syllabus: 참고 도서 </vt:lpstr>
      <vt:lpstr>Syllabus: 참고 도서 </vt:lpstr>
      <vt:lpstr>Syllabus: 참고 도서 </vt:lpstr>
      <vt:lpstr>Syllabus: 참고 도서 </vt:lpstr>
      <vt:lpstr>Syllabus: 참고 도서 </vt:lpstr>
      <vt:lpstr>평가 및 과제물 </vt:lpstr>
      <vt:lpstr>평가 및 과제물 </vt:lpstr>
      <vt:lpstr>과제물에 대한 지침 </vt:lpstr>
      <vt:lpstr>학점 평가 </vt:lpstr>
      <vt:lpstr>학점 평가 </vt:lpstr>
      <vt:lpstr>학점 </vt:lpstr>
      <vt:lpstr>본 과목의 특징과 구성</vt:lpstr>
      <vt:lpstr>학업 일정 안내 </vt:lpstr>
      <vt:lpstr>번역 Site </vt:lpstr>
      <vt:lpstr>성경 Site</vt:lpstr>
      <vt:lpstr>원어 성경 Site</vt:lpstr>
      <vt:lpstr>Logos (원어 성경 프로그램)</vt:lpstr>
      <vt:lpstr>알파알렙 (원어 성경 Site)</vt:lpstr>
      <vt:lpstr>헬라어 사전</vt:lpstr>
      <vt:lpstr>Internet Archive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에베소서 석의 (Exegesis of Ephesians)</dc:title>
  <dc:creator>Jeong, Hyejeong</dc:creator>
  <cp:lastModifiedBy>Jeong, Hyejeong</cp:lastModifiedBy>
  <cp:revision>6</cp:revision>
  <dcterms:created xsi:type="dcterms:W3CDTF">2024-03-11T16:02:12Z</dcterms:created>
  <dcterms:modified xsi:type="dcterms:W3CDTF">2024-03-14T04:08:33Z</dcterms:modified>
</cp:coreProperties>
</file>