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93" r:id="rId3"/>
    <p:sldId id="330" r:id="rId4"/>
    <p:sldId id="527" r:id="rId5"/>
    <p:sldId id="528" r:id="rId6"/>
    <p:sldId id="678" r:id="rId7"/>
    <p:sldId id="333" r:id="rId8"/>
    <p:sldId id="451" r:id="rId9"/>
    <p:sldId id="529" r:id="rId10"/>
    <p:sldId id="679" r:id="rId11"/>
    <p:sldId id="680" r:id="rId12"/>
    <p:sldId id="682" r:id="rId13"/>
    <p:sldId id="681" r:id="rId14"/>
    <p:sldId id="683" r:id="rId15"/>
    <p:sldId id="684" r:id="rId16"/>
    <p:sldId id="685" r:id="rId17"/>
    <p:sldId id="686" r:id="rId18"/>
    <p:sldId id="687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6" r:id="rId27"/>
    <p:sldId id="695" r:id="rId28"/>
    <p:sldId id="697" r:id="rId29"/>
    <p:sldId id="698" r:id="rId30"/>
    <p:sldId id="699" r:id="rId31"/>
    <p:sldId id="700" r:id="rId32"/>
    <p:sldId id="701" r:id="rId33"/>
    <p:sldId id="702" r:id="rId34"/>
    <p:sldId id="703" r:id="rId35"/>
    <p:sldId id="704" r:id="rId36"/>
    <p:sldId id="706" r:id="rId37"/>
    <p:sldId id="705" r:id="rId38"/>
    <p:sldId id="707" r:id="rId39"/>
    <p:sldId id="708" r:id="rId40"/>
    <p:sldId id="710" r:id="rId41"/>
    <p:sldId id="711" r:id="rId42"/>
    <p:sldId id="709" r:id="rId43"/>
    <p:sldId id="712" r:id="rId44"/>
    <p:sldId id="713" r:id="rId45"/>
    <p:sldId id="714" r:id="rId46"/>
    <p:sldId id="715" r:id="rId47"/>
    <p:sldId id="716" r:id="rId48"/>
    <p:sldId id="717" r:id="rId49"/>
    <p:sldId id="718" r:id="rId50"/>
    <p:sldId id="719" r:id="rId51"/>
    <p:sldId id="720" r:id="rId52"/>
    <p:sldId id="722" r:id="rId53"/>
    <p:sldId id="721" r:id="rId54"/>
    <p:sldId id="723" r:id="rId55"/>
    <p:sldId id="724" r:id="rId56"/>
    <p:sldId id="725" r:id="rId57"/>
    <p:sldId id="726" r:id="rId58"/>
    <p:sldId id="727" r:id="rId59"/>
    <p:sldId id="728" r:id="rId60"/>
    <p:sldId id="729" r:id="rId61"/>
    <p:sldId id="730" r:id="rId62"/>
    <p:sldId id="731" r:id="rId63"/>
    <p:sldId id="732" r:id="rId64"/>
    <p:sldId id="733" r:id="rId65"/>
    <p:sldId id="734" r:id="rId66"/>
    <p:sldId id="735" r:id="rId67"/>
    <p:sldId id="736" r:id="rId68"/>
    <p:sldId id="737" r:id="rId69"/>
    <p:sldId id="738" r:id="rId70"/>
    <p:sldId id="739" r:id="rId71"/>
    <p:sldId id="740" r:id="rId72"/>
    <p:sldId id="741" r:id="rId73"/>
    <p:sldId id="742" r:id="rId7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74" autoAdjust="0"/>
    <p:restoredTop sz="94675" autoAdjust="0"/>
  </p:normalViewPr>
  <p:slideViewPr>
    <p:cSldViewPr snapToGrid="0">
      <p:cViewPr>
        <p:scale>
          <a:sx n="92" d="100"/>
          <a:sy n="92" d="100"/>
        </p:scale>
        <p:origin x="11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2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8T21:04:57.50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10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6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장 연구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4" name="Rectangle 3243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6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 단락</a:t>
            </a:r>
            <a:endParaRPr lang="ko-KR" altLang="en-US" sz="4400" dirty="0"/>
          </a:p>
        </p:txBody>
      </p:sp>
      <p:pic>
        <p:nvPicPr>
          <p:cNvPr id="3219" name="Picture 3218" descr="구름 위에서 대형을 이룬 스카이다이버">
            <a:extLst>
              <a:ext uri="{FF2B5EF4-FFF2-40B4-BE49-F238E27FC236}">
                <a16:creationId xmlns:a16="http://schemas.microsoft.com/office/drawing/2014/main" id="{6292400A-DFF2-3633-F5FF-9B95CB7D2C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96" b="30835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246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915801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1-4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부모와 자녀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5-9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주인과 종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10-20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전투</a:t>
            </a:r>
            <a:endParaRPr lang="en-US" altLang="ko-KR" sz="3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21-24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서신의 결말</a:t>
            </a:r>
            <a:endParaRPr lang="en-US" altLang="ko-KR" sz="3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3" name="Rectangle 3202">
            <a:extLst>
              <a:ext uri="{FF2B5EF4-FFF2-40B4-BE49-F238E27FC236}">
                <a16:creationId xmlns:a16="http://schemas.microsoft.com/office/drawing/2014/main" id="{C54B211C-C0F6-4AE8-8121-30879CBB4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66390"/>
            <a:ext cx="3419856" cy="1601481"/>
          </a:xfrm>
        </p:spPr>
        <p:txBody>
          <a:bodyPr anchor="ctr">
            <a:normAutofit/>
          </a:bodyPr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1-4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부모와 자녀</a:t>
            </a:r>
            <a:endParaRPr lang="ko-KR" altLang="en-US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566390"/>
            <a:ext cx="6894577" cy="1601482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1-3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자녀들을 위한 권면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부모들을 위한 권면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205" name="Ink 320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3205" name="Ink 320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3207" name="Rectangle 3206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4566390"/>
            <a:ext cx="18288" cy="1601482"/>
          </a:xfrm>
          <a:custGeom>
            <a:avLst/>
            <a:gdLst>
              <a:gd name="connsiteX0" fmla="*/ 0 w 18288"/>
              <a:gd name="connsiteY0" fmla="*/ 0 h 1601482"/>
              <a:gd name="connsiteX1" fmla="*/ 18288 w 18288"/>
              <a:gd name="connsiteY1" fmla="*/ 0 h 1601482"/>
              <a:gd name="connsiteX2" fmla="*/ 18288 w 18288"/>
              <a:gd name="connsiteY2" fmla="*/ 549842 h 1601482"/>
              <a:gd name="connsiteX3" fmla="*/ 18288 w 18288"/>
              <a:gd name="connsiteY3" fmla="*/ 1115699 h 1601482"/>
              <a:gd name="connsiteX4" fmla="*/ 18288 w 18288"/>
              <a:gd name="connsiteY4" fmla="*/ 1601482 h 1601482"/>
              <a:gd name="connsiteX5" fmla="*/ 0 w 18288"/>
              <a:gd name="connsiteY5" fmla="*/ 1601482 h 1601482"/>
              <a:gd name="connsiteX6" fmla="*/ 0 w 18288"/>
              <a:gd name="connsiteY6" fmla="*/ 1067655 h 1601482"/>
              <a:gd name="connsiteX7" fmla="*/ 0 w 18288"/>
              <a:gd name="connsiteY7" fmla="*/ 517813 h 1601482"/>
              <a:gd name="connsiteX8" fmla="*/ 0 w 18288"/>
              <a:gd name="connsiteY8" fmla="*/ 0 h 160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" h="1601482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13491" y="239554"/>
                  <a:pt x="33082" y="357305"/>
                  <a:pt x="18288" y="549842"/>
                </a:cubicBezTo>
                <a:cubicBezTo>
                  <a:pt x="3494" y="742379"/>
                  <a:pt x="2109" y="968008"/>
                  <a:pt x="18288" y="1115699"/>
                </a:cubicBezTo>
                <a:cubicBezTo>
                  <a:pt x="34467" y="1263390"/>
                  <a:pt x="40467" y="1447654"/>
                  <a:pt x="18288" y="1601482"/>
                </a:cubicBezTo>
                <a:cubicBezTo>
                  <a:pt x="10638" y="1602054"/>
                  <a:pt x="4111" y="1601075"/>
                  <a:pt x="0" y="1601482"/>
                </a:cubicBezTo>
                <a:cubicBezTo>
                  <a:pt x="11161" y="1416130"/>
                  <a:pt x="-25575" y="1276384"/>
                  <a:pt x="0" y="1067655"/>
                </a:cubicBezTo>
                <a:cubicBezTo>
                  <a:pt x="25575" y="858926"/>
                  <a:pt x="19778" y="740089"/>
                  <a:pt x="0" y="517813"/>
                </a:cubicBezTo>
                <a:cubicBezTo>
                  <a:pt x="-19778" y="295537"/>
                  <a:pt x="-1186" y="190747"/>
                  <a:pt x="0" y="0"/>
                </a:cubicBezTo>
                <a:close/>
              </a:path>
              <a:path w="18288" h="1601482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28591" y="163128"/>
                  <a:pt x="29410" y="353165"/>
                  <a:pt x="18288" y="485783"/>
                </a:cubicBezTo>
                <a:cubicBezTo>
                  <a:pt x="7166" y="618401"/>
                  <a:pt x="-625" y="808120"/>
                  <a:pt x="18288" y="1051640"/>
                </a:cubicBezTo>
                <a:cubicBezTo>
                  <a:pt x="37201" y="1295160"/>
                  <a:pt x="-225" y="1354107"/>
                  <a:pt x="18288" y="1601482"/>
                </a:cubicBezTo>
                <a:cubicBezTo>
                  <a:pt x="12642" y="1601712"/>
                  <a:pt x="3803" y="1601151"/>
                  <a:pt x="0" y="1601482"/>
                </a:cubicBezTo>
                <a:cubicBezTo>
                  <a:pt x="20846" y="1460490"/>
                  <a:pt x="16548" y="1224222"/>
                  <a:pt x="0" y="1035625"/>
                </a:cubicBezTo>
                <a:cubicBezTo>
                  <a:pt x="-16548" y="847028"/>
                  <a:pt x="24571" y="662668"/>
                  <a:pt x="0" y="469768"/>
                </a:cubicBezTo>
                <a:cubicBezTo>
                  <a:pt x="-24571" y="276868"/>
                  <a:pt x="-22089" y="172464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4925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귀여운 로봇 두 개">
            <a:extLst>
              <a:ext uri="{FF2B5EF4-FFF2-40B4-BE49-F238E27FC236}">
                <a16:creationId xmlns:a16="http://schemas.microsoft.com/office/drawing/2014/main" id="{2A8012A3-6BFE-80C0-CB77-D339FBFF39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255" r="-1" b="7526"/>
          <a:stretch/>
        </p:blipFill>
        <p:spPr>
          <a:xfrm>
            <a:off x="20" y="10"/>
            <a:ext cx="12188932" cy="4402950"/>
          </a:xfrm>
          <a:custGeom>
            <a:avLst/>
            <a:gdLst/>
            <a:ahLst/>
            <a:cxnLst/>
            <a:rect l="l" t="t" r="r" b="b"/>
            <a:pathLst>
              <a:path w="12188952" h="4402960">
                <a:moveTo>
                  <a:pt x="0" y="0"/>
                </a:moveTo>
                <a:lnTo>
                  <a:pt x="12188952" y="0"/>
                </a:lnTo>
                <a:lnTo>
                  <a:pt x="12188952" y="4383485"/>
                </a:lnTo>
                <a:lnTo>
                  <a:pt x="12117797" y="4389494"/>
                </a:lnTo>
                <a:cubicBezTo>
                  <a:pt x="12016287" y="4394565"/>
                  <a:pt x="11914724" y="4390309"/>
                  <a:pt x="11813161" y="4387264"/>
                </a:cubicBezTo>
                <a:cubicBezTo>
                  <a:pt x="11682966" y="4383459"/>
                  <a:pt x="11552772" y="4372046"/>
                  <a:pt x="11422323" y="4386249"/>
                </a:cubicBezTo>
                <a:cubicBezTo>
                  <a:pt x="11347341" y="4394987"/>
                  <a:pt x="11271530" y="4393872"/>
                  <a:pt x="11196840" y="4382952"/>
                </a:cubicBezTo>
                <a:cubicBezTo>
                  <a:pt x="11127169" y="4373365"/>
                  <a:pt x="11056721" y="4370613"/>
                  <a:pt x="10986516" y="4374709"/>
                </a:cubicBezTo>
                <a:cubicBezTo>
                  <a:pt x="10853647" y="4380289"/>
                  <a:pt x="10719631" y="4383713"/>
                  <a:pt x="10586124" y="4379402"/>
                </a:cubicBezTo>
                <a:cubicBezTo>
                  <a:pt x="10380386" y="4372807"/>
                  <a:pt x="10174649" y="4366719"/>
                  <a:pt x="9968783" y="4379402"/>
                </a:cubicBezTo>
                <a:cubicBezTo>
                  <a:pt x="9815914" y="4388532"/>
                  <a:pt x="9663043" y="4389673"/>
                  <a:pt x="9510173" y="4384981"/>
                </a:cubicBezTo>
                <a:cubicBezTo>
                  <a:pt x="9357303" y="4380289"/>
                  <a:pt x="9204433" y="4370777"/>
                  <a:pt x="9051563" y="4379402"/>
                </a:cubicBezTo>
                <a:cubicBezTo>
                  <a:pt x="8873214" y="4389547"/>
                  <a:pt x="8694866" y="4387771"/>
                  <a:pt x="8516518" y="4385996"/>
                </a:cubicBezTo>
                <a:cubicBezTo>
                  <a:pt x="8344285" y="4384220"/>
                  <a:pt x="8172433" y="4375090"/>
                  <a:pt x="8000328" y="4384220"/>
                </a:cubicBezTo>
                <a:cubicBezTo>
                  <a:pt x="7926058" y="4388152"/>
                  <a:pt x="7851661" y="4384094"/>
                  <a:pt x="7777264" y="4380796"/>
                </a:cubicBezTo>
                <a:cubicBezTo>
                  <a:pt x="7657197" y="4374049"/>
                  <a:pt x="7536799" y="4375876"/>
                  <a:pt x="7417000" y="4386249"/>
                </a:cubicBezTo>
                <a:cubicBezTo>
                  <a:pt x="7345087" y="4395115"/>
                  <a:pt x="7272347" y="4395115"/>
                  <a:pt x="7200434" y="4386249"/>
                </a:cubicBezTo>
                <a:cubicBezTo>
                  <a:pt x="7018596" y="4361875"/>
                  <a:pt x="6834858" y="4354443"/>
                  <a:pt x="6651632" y="4364056"/>
                </a:cubicBezTo>
                <a:cubicBezTo>
                  <a:pt x="6437868" y="4373440"/>
                  <a:pt x="6224614" y="4392845"/>
                  <a:pt x="6010724" y="4398170"/>
                </a:cubicBezTo>
                <a:cubicBezTo>
                  <a:pt x="5875179" y="4401595"/>
                  <a:pt x="5738614" y="4410853"/>
                  <a:pt x="5604853" y="4388152"/>
                </a:cubicBezTo>
                <a:cubicBezTo>
                  <a:pt x="5468418" y="4364817"/>
                  <a:pt x="5333255" y="4375723"/>
                  <a:pt x="5197200" y="4382445"/>
                </a:cubicBezTo>
                <a:cubicBezTo>
                  <a:pt x="5095413" y="4389750"/>
                  <a:pt x="4993247" y="4389750"/>
                  <a:pt x="4891459" y="4382445"/>
                </a:cubicBezTo>
                <a:cubicBezTo>
                  <a:pt x="4767750" y="4370042"/>
                  <a:pt x="4643314" y="4366440"/>
                  <a:pt x="4519095" y="4371666"/>
                </a:cubicBezTo>
                <a:cubicBezTo>
                  <a:pt x="4370684" y="4379402"/>
                  <a:pt x="4222017" y="4387264"/>
                  <a:pt x="4073222" y="4384347"/>
                </a:cubicBezTo>
                <a:cubicBezTo>
                  <a:pt x="4023412" y="4383459"/>
                  <a:pt x="3973602" y="4378006"/>
                  <a:pt x="3923793" y="4386123"/>
                </a:cubicBezTo>
                <a:cubicBezTo>
                  <a:pt x="3869166" y="4393453"/>
                  <a:pt x="3813841" y="4394011"/>
                  <a:pt x="3759075" y="4387771"/>
                </a:cubicBezTo>
                <a:cubicBezTo>
                  <a:pt x="3703277" y="4383079"/>
                  <a:pt x="3647607" y="4375723"/>
                  <a:pt x="3591682" y="4373060"/>
                </a:cubicBezTo>
                <a:cubicBezTo>
                  <a:pt x="3349688" y="4359706"/>
                  <a:pt x="3107046" y="4363257"/>
                  <a:pt x="2865549" y="4383713"/>
                </a:cubicBezTo>
                <a:cubicBezTo>
                  <a:pt x="2661378" y="4401621"/>
                  <a:pt x="2456048" y="4402203"/>
                  <a:pt x="2251775" y="4385489"/>
                </a:cubicBezTo>
                <a:cubicBezTo>
                  <a:pt x="2200819" y="4381557"/>
                  <a:pt x="2149862" y="4371412"/>
                  <a:pt x="2098906" y="4378767"/>
                </a:cubicBezTo>
                <a:cubicBezTo>
                  <a:pt x="2025044" y="4387810"/>
                  <a:pt x="1950494" y="4390016"/>
                  <a:pt x="1876224" y="4385362"/>
                </a:cubicBezTo>
                <a:cubicBezTo>
                  <a:pt x="1700042" y="4378387"/>
                  <a:pt x="1523986" y="4369129"/>
                  <a:pt x="1347676" y="4371666"/>
                </a:cubicBezTo>
                <a:cubicBezTo>
                  <a:pt x="1064484" y="4375597"/>
                  <a:pt x="781420" y="4389673"/>
                  <a:pt x="498101" y="4379274"/>
                </a:cubicBezTo>
                <a:cubicBezTo>
                  <a:pt x="364340" y="4374328"/>
                  <a:pt x="230579" y="4369953"/>
                  <a:pt x="96817" y="4375137"/>
                </a:cubicBezTo>
                <a:lnTo>
                  <a:pt x="0" y="4381436"/>
                </a:lnTo>
                <a:lnTo>
                  <a:pt x="0" y="20502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114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5" name="Rectangle 3224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5-9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주인과 종</a:t>
            </a:r>
            <a:endParaRPr lang="ko-KR" altLang="en-US" sz="4400" dirty="0"/>
          </a:p>
        </p:txBody>
      </p:sp>
      <p:pic>
        <p:nvPicPr>
          <p:cNvPr id="3221" name="Picture 3220" descr="나무에서 떨어지는 가을 나뭇잎">
            <a:extLst>
              <a:ext uri="{FF2B5EF4-FFF2-40B4-BE49-F238E27FC236}">
                <a16:creationId xmlns:a16="http://schemas.microsoft.com/office/drawing/2014/main" id="{331D2BF2-FFED-A3E4-6E05-295D6A074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99" b="4532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227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5-8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종들을 위한 권면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9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주인들을 위한 권면</a:t>
            </a:r>
          </a:p>
        </p:txBody>
      </p:sp>
    </p:spTree>
    <p:extLst>
      <p:ext uri="{BB962C8B-B14F-4D97-AF65-F5344CB8AC3E}">
        <p14:creationId xmlns:p14="http://schemas.microsoft.com/office/powerpoint/2010/main" val="384547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6" name="Rectangle 3125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10-20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전투</a:t>
            </a:r>
            <a:endParaRPr lang="ko-KR" altLang="en-US" sz="4400" dirty="0"/>
          </a:p>
        </p:txBody>
      </p:sp>
      <p:pic>
        <p:nvPicPr>
          <p:cNvPr id="3115" name="Picture 3114" descr="파란색 배경의 탐색 나침반">
            <a:extLst>
              <a:ext uri="{FF2B5EF4-FFF2-40B4-BE49-F238E27FC236}">
                <a16:creationId xmlns:a16="http://schemas.microsoft.com/office/drawing/2014/main" id="{B3B106DD-4ACA-099E-B088-23DAB93142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57" b="3551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128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10-13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싸움과 그 대상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14-17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싸움을 위한 하나님의 </a:t>
            </a:r>
            <a:r>
              <a:rPr lang="ko-KR" altLang="en-US" sz="36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18-20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싸움을 위한 기도</a:t>
            </a:r>
            <a:endParaRPr lang="ko-KR" altLang="en-US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45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1" name="Rectangle 3140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21-24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서신의 결말</a:t>
            </a:r>
            <a:endParaRPr lang="ko-KR" altLang="en-US" sz="4400" dirty="0"/>
          </a:p>
        </p:txBody>
      </p:sp>
      <p:pic>
        <p:nvPicPr>
          <p:cNvPr id="3130" name="Picture 3129" descr="많은 검정 우산 속 노란색 우산">
            <a:extLst>
              <a:ext uri="{FF2B5EF4-FFF2-40B4-BE49-F238E27FC236}">
                <a16:creationId xmlns:a16="http://schemas.microsoft.com/office/drawing/2014/main" id="{2BE5AFE5-5602-87C0-A08C-13F9A48F3E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44" b="20593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143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21-22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두기고의 파송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23-24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간구와 은혜의 축도</a:t>
            </a:r>
          </a:p>
        </p:txBody>
      </p:sp>
    </p:spTree>
    <p:extLst>
      <p:ext uri="{BB962C8B-B14F-4D97-AF65-F5344CB8AC3E}">
        <p14:creationId xmlns:p14="http://schemas.microsoft.com/office/powerpoint/2010/main" val="334242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8" name="Rectangle 3257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검은색 배경의 추상적인 노란색 분진 폭발">
            <a:extLst>
              <a:ext uri="{FF2B5EF4-FFF2-40B4-BE49-F238E27FC236}">
                <a16:creationId xmlns:a16="http://schemas.microsoft.com/office/drawing/2014/main" id="{8C9C95FC-C77F-E72C-6781-A54424C359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6456" b="927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1-4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부모와 자녀</a:t>
            </a:r>
            <a:endParaRPr lang="ko-KR" altLang="en-US" sz="72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 fontScale="92500"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부모와 자녀의 관계에 초점을 맞춤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가정 준칙에서 두 번째에 해당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가정 준칙에 부모와 자녀에 대한 부분이 포함되었다는 점으로 보면 당시 자녀들은 부모와 함께 예배에 참여하였거나 하나님의 말씀을 들었을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성경을 인용해서 부모에게 순종하는 것은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하나님에 대한 순종인 것을 강조함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로마의 문화는 자녀를 비인격적인 소유물처럼 함부로 대했음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자녀들에 대한 아버지의 절대적인 권한을 인정하던 당시 문화적 배경에서 자녀들을 화나게 하지 말라는 권면은 파격적이었다고 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259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55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8" name="Rectangle 3247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28" name="Picture 3227" descr="안개 낀 산">
            <a:extLst>
              <a:ext uri="{FF2B5EF4-FFF2-40B4-BE49-F238E27FC236}">
                <a16:creationId xmlns:a16="http://schemas.microsoft.com/office/drawing/2014/main" id="{CBDFF082-03A7-0EDE-D7C9-AD3977139A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자녀들을 위한 권면</a:t>
            </a:r>
            <a:endParaRPr lang="ko-KR" altLang="en-US" sz="6600"/>
          </a:p>
        </p:txBody>
      </p:sp>
      <p:sp>
        <p:nvSpPr>
          <p:cNvPr id="3250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 가정의 자녀들에게 자기 부모에게 순종하라고 권고함 </a:t>
            </a:r>
            <a:endParaRPr lang="en-US" altLang="ko-KR" sz="36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18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자녀들을 위한 권면</a:t>
            </a:r>
            <a:endParaRPr lang="ko-KR" altLang="en-US" sz="5600"/>
          </a:p>
        </p:txBody>
      </p:sp>
      <p:pic>
        <p:nvPicPr>
          <p:cNvPr id="3125" name="Picture 3124" descr="우주에서 본 지구">
            <a:extLst>
              <a:ext uri="{FF2B5EF4-FFF2-40B4-BE49-F238E27FC236}">
                <a16:creationId xmlns:a16="http://schemas.microsoft.com/office/drawing/2014/main" id="{3D9C8F91-AD73-6BB7-B228-69ECDD4FE2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80" r="3338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τέκνα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(Children):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나이가 어린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성인이 된 자녀들을 포함함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적어도 주님과의 관계와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대한 헌신을 이해할 정도의 신앙을 가진 자녀들을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ὑπακούετε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(obey):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자발적인 복종으로 이는 사랑에 대한 사랑의 반응임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부모는 양육의 책임을 지고 있고 이러한 부모에게 마땅히 순종해야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]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κυρίῳ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(in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[the] Lord):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주권의 영역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내지는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그리스도의 주권적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통티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아래서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라를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주되심을 인정하고 그분의 다스림을 받는 것을 의미함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40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7" name="Rectangle 315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자녀들을 위한 권면</a:t>
            </a:r>
            <a:endParaRPr lang="ko-KR" altLang="en-US" sz="5600"/>
          </a:p>
        </p:txBody>
      </p:sp>
      <p:pic>
        <p:nvPicPr>
          <p:cNvPr id="3140" name="Picture 3139" descr="장난감 플라스틱 숫자">
            <a:extLst>
              <a:ext uri="{FF2B5EF4-FFF2-40B4-BE49-F238E27FC236}">
                <a16:creationId xmlns:a16="http://schemas.microsoft.com/office/drawing/2014/main" id="{8ED67DB4-232C-92CD-4E47-FC9657E23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49" r="3320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단순히 도덕적 기준이나 본성에 근거해서 자녀의 순종이 옳다고 하는 것이 아니라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순종한다는 것은 그것이 주님 앞에서 합당하기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주님께서 기뻐하시기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구약 성경을 인용하는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70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인역의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출애굽기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20:12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이나 신명기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문자 그대로 인용한 것이 아니어서 어느 쪽인지 정확히 알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출애굽기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20:12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더 가까워 보임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이를 인용하는 것은 부모에게 순종하는 것이 하나님의 뜻이고 동시에 하나님의 복이 따른다는 것을 알려주기 위함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209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1" name="Rectangle 31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자녀들을 위한 권면</a:t>
            </a:r>
            <a:endParaRPr lang="ko-KR" altLang="en-US" sz="5600"/>
          </a:p>
        </p:txBody>
      </p:sp>
      <p:pic>
        <p:nvPicPr>
          <p:cNvPr id="3160" name="Picture 3159" descr="은하수 아래 사막에서 떠오르는 열기구">
            <a:extLst>
              <a:ext uri="{FF2B5EF4-FFF2-40B4-BE49-F238E27FC236}">
                <a16:creationId xmlns:a16="http://schemas.microsoft.com/office/drawing/2014/main" id="{1228DE76-0F9D-631E-1A2F-D3F011ED86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84" r="5097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십계명의 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계명으로 부모를 공경하는 것은 가정을 세우신 창조주 하나님의 뜻임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가정을 세우시고 부모에게 자녀를 양육하고 돌보는 책임과 함께 자녀를 가르치고 지도하는 권세를 위임하심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가족제도가 존속하는 한 자녀들이 부모를 공경하고 부모에게 말씀을 배우는 것이 하나님의 뜻임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부모를 공경하는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부모에게 주신 권세를 인정하는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부모를 사랑하고 존경하고 배려하는 것을 포함함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계명에 딸린 약속은 자기 부모를 공경하는 자녀들이 땅에서 잘되고 장수하리라는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5" name="Rectangle 3254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우주에서 본 지구">
            <a:extLst>
              <a:ext uri="{FF2B5EF4-FFF2-40B4-BE49-F238E27FC236}">
                <a16:creationId xmlns:a16="http://schemas.microsoft.com/office/drawing/2014/main" id="{F0EE47C2-1224-9929-15FF-BD27C3E178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부모들을 위한 권면</a:t>
            </a:r>
            <a:endParaRPr lang="ko-KR" altLang="en-US" sz="6600"/>
          </a:p>
        </p:txBody>
      </p:sp>
      <p:sp>
        <p:nvSpPr>
          <p:cNvPr id="3257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바울은 자녀들에 대한 권면에서 부모들에 대한 권면으로 옮겨 감 </a:t>
            </a:r>
            <a:endParaRPr lang="en-US" altLang="ko-KR" sz="36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61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8" name="Rectangle 318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부모들을 위한 권면</a:t>
            </a:r>
            <a:endParaRPr lang="ko-KR" altLang="en-US" sz="6100"/>
          </a:p>
        </p:txBody>
      </p:sp>
      <p:pic>
        <p:nvPicPr>
          <p:cNvPr id="3175" name="Picture 3174" descr="방 안에서 장난감을 가지고 노는 아이">
            <a:extLst>
              <a:ext uri="{FF2B5EF4-FFF2-40B4-BE49-F238E27FC236}">
                <a16:creationId xmlns:a16="http://schemas.microsoft.com/office/drawing/2014/main" id="{8967CAA4-B0DA-617F-65AB-9EABE37F5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95" r="2056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9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3"/>
            <a:ext cx="6894576" cy="4003269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아버지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πατέρες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(fathers):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넓은 의미에서 이 단어는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의미하기도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11:23):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사회에서 뿐만 아니라 유대 사회에서도 아버지가 자녀 교육의 책임을 지고 있었음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γονεύς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대신 이 단어를 사용하는 것으로 보면 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아버지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가르키는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것으로 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가장의 권위에 대해서는 아무 말도 하지 않은 채로 자기 자녀를 화내지 말라고 권고함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세상과 다른 삶의 원리와 방식에 따라 살기를 바랬기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546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3" name="Rectangle 320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부모들을 위한 권면</a:t>
            </a:r>
            <a:endParaRPr lang="ko-KR" altLang="en-US" sz="6100"/>
          </a:p>
        </p:txBody>
      </p:sp>
      <p:pic>
        <p:nvPicPr>
          <p:cNvPr id="3192" name="Picture 3191" descr="파란색 리본 로제트">
            <a:extLst>
              <a:ext uri="{FF2B5EF4-FFF2-40B4-BE49-F238E27FC236}">
                <a16:creationId xmlns:a16="http://schemas.microsoft.com/office/drawing/2014/main" id="{7694EE7B-9538-5D78-B646-8059F0BE32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13" r="13896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가장들은 새 인류의 일원이자 하나님의 가족의 일원으로서 새로운 신분에 합당한 가치와 원리에 따라 살아야 한다는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가정에서 자녀들을 하나님의 관점에서 보아야 하고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관계를 주 안에서 새롭게 정립해야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자녀들은 부모의 소유물이 아니라 하나님의 형상으로 창조된 고귀한 존재이며 하나님을 따라 참된 의와 거룩함으로 지음을 받은 새 사람들임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자녀를 하나님의 형상으로 창조된 고귀한 존재로 인정하고 인격과 감정과 의사를 존중해야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51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8" name="Rectangle 32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부모들을 위한 권면</a:t>
            </a:r>
            <a:endParaRPr lang="ko-KR" altLang="en-US" sz="6100"/>
          </a:p>
        </p:txBody>
      </p:sp>
      <p:pic>
        <p:nvPicPr>
          <p:cNvPr id="3207" name="Picture 3206" descr="코치의 호루라기">
            <a:extLst>
              <a:ext uri="{FF2B5EF4-FFF2-40B4-BE49-F238E27FC236}">
                <a16:creationId xmlns:a16="http://schemas.microsoft.com/office/drawing/2014/main" id="{624D41D8-DA8D-2693-4766-58B1DCCB9F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78" r="1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훈련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παιδείᾳ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(discipline):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징계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말로 번역하기도 하며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바로 잡음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의미함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훈계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νουθεσίᾳ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(admonition):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말로 쓰이기도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10:11):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교육하는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훈련과 훈계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속격으로 주님께 속한 것으로서 주님께서 기뻐하시는 것이라는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자녀에 대한 교육은 주님께 속한 것이고 주님께서 기뻐하시는 방식이어야 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부모는 자녀를 양육하되 겸손하고 온유한 마음을 가지고 사랑으로 양육해야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9681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6" name="Rectangle 322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부모들을 위한 권면</a:t>
            </a:r>
            <a:endParaRPr lang="ko-KR" altLang="en-US" sz="6100"/>
          </a:p>
        </p:txBody>
      </p:sp>
      <p:pic>
        <p:nvPicPr>
          <p:cNvPr id="3222" name="Picture 3221" descr="체육관 바닥에 놓인 덤벨">
            <a:extLst>
              <a:ext uri="{FF2B5EF4-FFF2-40B4-BE49-F238E27FC236}">
                <a16:creationId xmlns:a16="http://schemas.microsoft.com/office/drawing/2014/main" id="{3B5978F9-8C9D-73D0-2C2E-8B976DA5AC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52" r="-1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자녀들을 주님의 뜻과 기준에 맞게 양육하려면 반드시 훈련과 훈계가 필요함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훈련 없이 좋은 운동선수가 될 수 없는 것처럼 훈련 없이 좋은 그리스도인이 될 수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부모들은 자녀들을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어려서부터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하나님의 새 인류의 일원으로서 새로운 신분에 합당한 가치와 원리에 따라 살도록 훈련해야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잘못을 분명히 지적하고 고칠 수 있도록 훈련해야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자녀가 사랑스럽다고 해서 훈육하지 않거나 크면 다 알아서 할 것이라고 생각하고 훈계하지 않는 것은 성경의 가르침과 맞지 않음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854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1" name="Rectangle 324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3" name="Rectangle 324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1-4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부모와 자녀</a:t>
            </a:r>
            <a:endParaRPr lang="ko-KR" altLang="en-US" sz="6100" dirty="0"/>
          </a:p>
        </p:txBody>
      </p:sp>
      <p:sp>
        <p:nvSpPr>
          <p:cNvPr id="324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부모에게 순종하십시오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 자녀들은 부모에게 반항하거나 부모와의 관계를 단절해서는 안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도리어 참고 인내하면서 좋은 관계를 유지할 수 있도록 노력해야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부모의 잘못을 용서하고 관계를 회복할 수 있도록 하나님의 자비를 구할 수 있어야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30" name="Picture 3229" descr="많은 접착 메모들 중에서 메모 하나가 눈에 띄는 벽">
            <a:extLst>
              <a:ext uri="{FF2B5EF4-FFF2-40B4-BE49-F238E27FC236}">
                <a16:creationId xmlns:a16="http://schemas.microsoft.com/office/drawing/2014/main" id="{9B0B8218-CCDC-F45A-4E83-12AD8A50C3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15" r="3873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011650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67" name="Rectangle 3266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9" name="Rectangle 3268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1-4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부모와 자녀</a:t>
            </a:r>
            <a:endParaRPr lang="ko-KR" altLang="en-US" sz="6100" dirty="0"/>
          </a:p>
        </p:txBody>
      </p:sp>
      <p:sp>
        <p:nvSpPr>
          <p:cNvPr id="327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1447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여러분의 자녀를 주님의 훈련과 훈계로 기르십시오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부모들은 여전히 자녀를 소유물처럼 여기거나 자기 욕심을 이루는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수단쯤으로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생각하여 자녀에게 일방적으로 자기 생각을 강요하기도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 부모는 자녀들을 하나님의 형상대로 지음 받은 고귀한 존재로 인정하고 인격과 감정을 존중하면서 주의 훈련과 훈계로 양육해야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부모는 자녀가 경쟁에서 이기기를 바라지만 다른 사람들을 배려하면서 더불어 사는 것은 그다지 중요하게 여기지 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새로운 인류의 구성원으로서 자녀들에게 세상의 성공을 추구하기를 가르치는 것을 지양해야 함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47" name="Picture 3246" descr="공중에 떠있는 검은 전구 중 한 개만 밝게 켜진 전구">
            <a:extLst>
              <a:ext uri="{FF2B5EF4-FFF2-40B4-BE49-F238E27FC236}">
                <a16:creationId xmlns:a16="http://schemas.microsoft.com/office/drawing/2014/main" id="{AA5FBBC9-03CA-D39E-BCD5-2926BCD0A3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11" r="1568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342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84" name="Rectangle 328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6" name="Rectangle 328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1-4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부모와 자녀</a:t>
            </a:r>
            <a:endParaRPr lang="ko-KR" altLang="en-US" sz="6100" dirty="0"/>
          </a:p>
        </p:txBody>
      </p:sp>
      <p:sp>
        <p:nvSpPr>
          <p:cNvPr id="328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여러분의 자녀를 주님의 훈련과 훈계로 기르십시오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훈련 없이 좋은 부모가 될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시행착오를 거칠 수밖에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결혼을 앞둔 젊은이들과 어린 자녀를 양육하는 젊은 부부들에게 자녀 양육에 관한 지혜와 실제적인 지침을 가르쳐야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안에서 모범적으로 자녀를 양육한 부모를 세우거나 전문가를 주기적으로 초청하여 자녀 양육을 위한 프로그램을 실행하는 것이 좋음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73" name="Picture 3272" descr="볼핏">
            <a:extLst>
              <a:ext uri="{FF2B5EF4-FFF2-40B4-BE49-F238E27FC236}">
                <a16:creationId xmlns:a16="http://schemas.microsoft.com/office/drawing/2014/main" id="{F5B60301-E3B6-4DF3-7278-6949AE7B6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96" r="37650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29189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1" name="Rectangle 3110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조명 및 케이블이 있는 서버 네트워크 패널 클로즈업">
            <a:extLst>
              <a:ext uri="{FF2B5EF4-FFF2-40B4-BE49-F238E27FC236}">
                <a16:creationId xmlns:a16="http://schemas.microsoft.com/office/drawing/2014/main" id="{8B0FD43A-DB58-B739-B185-14BFCF3833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715" b="1301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5-9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주인과 종</a:t>
            </a:r>
            <a:endParaRPr lang="ko-KR" altLang="en-US" sz="72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가정 준칙의 마지막 부분</a:t>
            </a:r>
            <a:endParaRPr lang="en-US" altLang="ko-KR" sz="26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종들을 위한 권면을 포함시킨 것은 당시 종들이 공동체의 일원으로서 받아들여졌으며 공적 예배에 참석해서 서신이 낭독되는 것을 들었다는 것을 알 수 있게 함</a:t>
            </a:r>
            <a:endParaRPr lang="en-US" altLang="ko-KR" sz="26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종들에 관한 권면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주절 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세 개의 분사절 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(6, 7, 8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구성됨</a:t>
            </a:r>
            <a:endParaRPr lang="en-US" altLang="ko-KR" sz="26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핵심</a:t>
            </a:r>
            <a:r>
              <a:rPr lang="en-US" altLang="ko-KR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주님을 섬기는 자세로 종의 일을 해야 한다는 것임</a:t>
            </a:r>
            <a:endParaRPr lang="en-US" altLang="ko-KR" sz="26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주인이 주님을 대신하는 대리자라는 말이 아니라 종은 사람의 종이기 이전에 그리스도의 종이므로 매사에 주님을 섬기는 마음으로 임해야 한다는 뜻임  </a:t>
            </a:r>
            <a:endParaRPr lang="en-US" altLang="ko-KR" sz="26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주인도 종에 대한 위협을 그쳐야 함</a:t>
            </a:r>
            <a:endParaRPr lang="en-US" altLang="ko-KR" sz="26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13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02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0" name="Rectangle 326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59" name="Picture 3258" descr="공중에 굴린 주사위 두 개">
            <a:extLst>
              <a:ext uri="{FF2B5EF4-FFF2-40B4-BE49-F238E27FC236}">
                <a16:creationId xmlns:a16="http://schemas.microsoft.com/office/drawing/2014/main" id="{DA650333-853D-98D2-2909-2BC4C18D5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635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5-8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종들을 위한 권면</a:t>
            </a:r>
            <a:endParaRPr lang="ko-KR" altLang="en-US" sz="6600" dirty="0"/>
          </a:p>
        </p:txBody>
      </p:sp>
      <p:sp>
        <p:nvSpPr>
          <p:cNvPr id="327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전심으로 육체의 주인들에게 순종하라고 종들에게 권면함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153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1" name="Rectangle 324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5-8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종들을 위한 권면</a:t>
            </a:r>
            <a:endParaRPr lang="ko-KR" altLang="en-US" sz="5600"/>
          </a:p>
        </p:txBody>
      </p:sp>
      <p:pic>
        <p:nvPicPr>
          <p:cNvPr id="3230" name="Picture 3229" descr="책의 하트 모양 페이지 클로즈업">
            <a:extLst>
              <a:ext uri="{FF2B5EF4-FFF2-40B4-BE49-F238E27FC236}">
                <a16:creationId xmlns:a16="http://schemas.microsoft.com/office/drawing/2014/main" id="{3CF84320-D511-8A95-81EC-D50154CBD0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32" r="3122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주인에게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Κυρίῳ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(Lord):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그리스도나 하나님과 관련해서 사용할 때 사용하는 말임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하늘에 계신 주님과 대조적으로 단지 지상의 영역에서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인간 관계의 영역에서 주인임을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궁극적으로 그리스도를 믿는 종들은 육체의 주인에게 속한 사람들이 아니라 한 주님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예수 그리스도께 속한 사람들임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육체의 주인에게 취할 자세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 가지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첫째로 두려움과 떨림으로 순종해야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두려움은 육체의 주인을 진심으로 인정하는 마음 상태이고 떨림은 두려움의 외적 표현임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육체의 주인을 인정하고 그 앞에서 적절한 자세를 가져야 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15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6" name="Rectangle 32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5-8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종들을 위한 권면</a:t>
            </a:r>
            <a:endParaRPr lang="ko-KR" altLang="en-US" sz="5600"/>
          </a:p>
        </p:txBody>
      </p:sp>
      <p:pic>
        <p:nvPicPr>
          <p:cNvPr id="3245" name="Picture 3244" descr="황혼녘 호수에 비친 안개 낀 산 풍경">
            <a:extLst>
              <a:ext uri="{FF2B5EF4-FFF2-40B4-BE49-F238E27FC236}">
                <a16:creationId xmlns:a16="http://schemas.microsoft.com/office/drawing/2014/main" id="{0AE85292-F678-4E3C-87BA-88FD4E8E54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07" r="3504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fontScale="925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둘째로 종들은 전심으로 육체의 주인에게 순종해야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위선이나 다른 저의가 없는 순전한 마음 상태로 순종해야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셋째로 그리스도께 하는 것처럼 육체의 주인에게 순종해야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무슨 일을 하든지 그리스도의 주되심의 영역 안에서 해야 하며 그리스도를 기쁘게 해 드리기 위해 행해야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종들이 주인에게 순종하는 것도 그리스도를 섬기는 일부분임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눈가림으로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ὀφθαλμοδουλίαν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(eye-service):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주인의 호의를 얻거나 비위를 맞추려고 주인이 지켜보고 있을 때만 일하는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51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" name="Rectangle 307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5-8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종들을 위한 권면</a:t>
            </a:r>
            <a:endParaRPr lang="ko-KR" altLang="en-US" sz="5600"/>
          </a:p>
        </p:txBody>
      </p:sp>
      <p:pic>
        <p:nvPicPr>
          <p:cNvPr id="3260" name="Picture 3259" descr="흰색 배경에 놓인 청진기">
            <a:extLst>
              <a:ext uri="{FF2B5EF4-FFF2-40B4-BE49-F238E27FC236}">
                <a16:creationId xmlns:a16="http://schemas.microsoft.com/office/drawing/2014/main" id="{443F5B3D-4CAE-1E1C-0C03-9BD636750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9" r="56442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6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뜻은 구원과 관련 있을 뿐만 아니라 가정의 일상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사들과도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깊이 관련이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가정과 사회에서도 마음으로 하나님의 뜻을 수행해야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진심으로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ἐκ ψυχῆς,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(from [the] heart):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사람의 비위를 맞추려고 겉으로만 열심히 일하는 것과 반대되는 내적 자세를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기쁜 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εὐνοίας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(good will):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성경에서는 여기에서 한 번만 나오는 단어로서 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호의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열심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19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8" name="Rectangle 327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5-8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종들을 위한 권면</a:t>
            </a:r>
            <a:endParaRPr lang="ko-KR" altLang="en-US" sz="5600"/>
          </a:p>
        </p:txBody>
      </p:sp>
      <p:pic>
        <p:nvPicPr>
          <p:cNvPr id="3267" name="Picture 3266" descr="관람차">
            <a:extLst>
              <a:ext uri="{FF2B5EF4-FFF2-40B4-BE49-F238E27FC236}">
                <a16:creationId xmlns:a16="http://schemas.microsoft.com/office/drawing/2014/main" id="{1D4A01E7-79C6-FF5A-FE04-FDB82F64C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163" r="13246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8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하늘에 계신 상전이 선한 일을 하는 사람들에게 보상하신다는 사실을 상기시킴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비록 육체의 주인들은 종들의 수고를 무시하고 보상하지 않는다고 해도 하늘의 주인은 반드시 갚아 주실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종들은 육체의 주인의 인정을 받으려 하거나 그들의 시선을 끌려고 애쓸 필요가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육체의 주인이 보지 않을 때도 최선을 다해 자신이 맡은 일을 전심으로 수행하면 하늘에 계신 주인께서 인정해주실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885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31" name="Rectangle 3330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황혼녘 호수에 비친 안개 낀 산 풍경">
            <a:extLst>
              <a:ext uri="{FF2B5EF4-FFF2-40B4-BE49-F238E27FC236}">
                <a16:creationId xmlns:a16="http://schemas.microsoft.com/office/drawing/2014/main" id="{4082D8CB-28CC-0E2F-DD7F-E7C055A8A1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4755" b="1097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9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주인들을 위한 권면</a:t>
            </a:r>
            <a:b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ko-KR" sz="6600" dirty="0"/>
          </a:p>
        </p:txBody>
      </p:sp>
      <p:sp>
        <p:nvSpPr>
          <p:cNvPr id="3333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9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바울은 </a:t>
            </a:r>
            <a:r>
              <a:rPr lang="ko-KR" altLang="en-US" sz="3600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종들에서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3600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주인들에게로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권면의 방향을 돌림</a:t>
            </a:r>
            <a:endParaRPr lang="en-US" altLang="ko-KR" sz="36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20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86" name="Rectangle 328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주인들을 위한 권면</a:t>
            </a:r>
            <a:endParaRPr lang="ko-KR" altLang="en-US" sz="6100"/>
          </a:p>
        </p:txBody>
      </p:sp>
      <p:pic>
        <p:nvPicPr>
          <p:cNvPr id="3282" name="Picture 3281" descr="녹색 클로버 클로즈업">
            <a:extLst>
              <a:ext uri="{FF2B5EF4-FFF2-40B4-BE49-F238E27FC236}">
                <a16:creationId xmlns:a16="http://schemas.microsoft.com/office/drawing/2014/main" id="{E9AEB559-25C0-897D-1528-73B627B01C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63" r="3389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8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주인들은 자신들이 그리스도께 하는 것처럼 종들을 존중해야 하고 그들을 그리스도 안에서 형제자매로 대해야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자신들도 그리스도의 종임을 알고 하나님의 뜻을 행해야 하며 종들에게 자신의 권위를 남용하거나 자기의 뜻을 강요하지 말아야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 주인이 이미 알고 있었던 진리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종들과 주인들의 주님이 하늘에 계심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계신 주인은 사람을 차별하지 않으심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종들과 주인들의 주님이 하늘에 계시다는 것은 그들이 같은 주님을 섬기고 있으며 따라서 그들이 하늘에 계신 주님의 종들임을 의미함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31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94" name="Rectangle 329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주인들을 위한 권면</a:t>
            </a:r>
            <a:endParaRPr lang="ko-KR" altLang="en-US" sz="6100"/>
          </a:p>
        </p:txBody>
      </p:sp>
      <p:pic>
        <p:nvPicPr>
          <p:cNvPr id="3290" name="Picture 3289" descr="그물망과 교점으로 이루어진 구형">
            <a:extLst>
              <a:ext uri="{FF2B5EF4-FFF2-40B4-BE49-F238E27FC236}">
                <a16:creationId xmlns:a16="http://schemas.microsoft.com/office/drawing/2014/main" id="{8AF696AA-97FE-FD8F-393F-521808BF11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335" r="12346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9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주인들을 위한 권면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차별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προσωπολημψία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(partiality):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순전히 표면상의 가치나 외적 요소에 근거해서 사람을 판단하는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세력이 있는 사람이라고 두둔하거나 가난한 사람이라고 해서 차별하는 것이 여기에 해당됨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앞에 사회적 지위는 아무 의미가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그리스도인들은 삶의 방식은 물론이고 사람을 보는 관점도 세상 사람들과 달라야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30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6" name="Rectangle 325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7" name="Rectangle 325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주인과 종</a:t>
            </a:r>
            <a:endParaRPr lang="ko-KR" altLang="en-US" sz="7200"/>
          </a:p>
        </p:txBody>
      </p:sp>
      <p:sp>
        <p:nvSpPr>
          <p:cNvPr id="325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사람에게 하듯 하지 말고 주께 하듯 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직장은 단지 생계 유지를 위한 수단이거나 경력을 쌓고 야심을 실현하는 장소가 아니라 그리스도를 섬기고 하나님의 뜻을 행하는 현장임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그리스도의 종이라는 자기 인식을 가진 직장인들은 교회의 일이나 예배를 핑계로 직장에서 자신이 해야 할 일을 소홀히 하거나 직장 동료들에게 미루지 않아야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직장 일을 통해서도 하늘에 계신 주님을 기쁘게 해야 하고 그분께 영광을 돌릴 수 있어야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8" name="Picture 3257" descr="작업 공간 배경">
            <a:extLst>
              <a:ext uri="{FF2B5EF4-FFF2-40B4-BE49-F238E27FC236}">
                <a16:creationId xmlns:a16="http://schemas.microsoft.com/office/drawing/2014/main" id="{BC3D296E-8126-0A1E-DE19-CA21555F8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547" r="-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118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63" name="Rectangle 326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5" name="Rectangle 326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주인과 종</a:t>
            </a:r>
            <a:endParaRPr lang="ko-KR" altLang="en-US" sz="7200"/>
          </a:p>
        </p:txBody>
      </p:sp>
      <p:sp>
        <p:nvSpPr>
          <p:cNvPr id="326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사람에게 하듯 하지 말고 주께 하듯 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주님은 종들이나 노동자들의 어려운 상황을 외면하시는 비정한 분도 아니시며 주인들이나 기업주들의 편을 드시는 분도 아님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어그러지고 거스르는 세대 가운데에서도 자기 백성들이 정직하고 바르게 살아감으로써 하나님의 흠 없는 자녀로 살기 원하시고 범사에 하나님의 교훈을 행하기를 바라심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9" name="Picture 3258" descr="원형 미로">
            <a:extLst>
              <a:ext uri="{FF2B5EF4-FFF2-40B4-BE49-F238E27FC236}">
                <a16:creationId xmlns:a16="http://schemas.microsoft.com/office/drawing/2014/main" id="{4B3B485F-C6FE-8A36-5E7A-C1A9575DE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61" r="54685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1757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80" name="Rectangle 327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2" name="Rectangle 328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주인과 종</a:t>
            </a:r>
            <a:endParaRPr lang="ko-KR" altLang="en-US" sz="7200"/>
          </a:p>
        </p:txBody>
      </p:sp>
      <p:sp>
        <p:nvSpPr>
          <p:cNvPr id="328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여러분도 이와 같이 해야 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치열한 경쟁에서 살아남으려고 발버둥 치다 보면 자칫 직원들을 이윤 추구나 회사 발전을 위한 수단 정도로 생각하기 쉬움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직원들을 고용한 기업에서는 직원들을 효율적으로 관리하고 생산성을 극대화하려고 해고나 감봉 등 여러 가지 방법을 동원하여 직원을 위협하는 것은 바람직하지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직원들을 대하는 자세가 변화되어야 하고 자기 인식과 생각을 바꿔야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사람이 동등하다는 인식을 가져야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69" name="Picture 3268" descr="흰색 배경의 전자 부품">
            <a:extLst>
              <a:ext uri="{FF2B5EF4-FFF2-40B4-BE49-F238E27FC236}">
                <a16:creationId xmlns:a16="http://schemas.microsoft.com/office/drawing/2014/main" id="{C7BD6E92-8FB3-4BE0-0FF5-9F84BDE377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547" r="-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4305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99" name="Rectangle 3298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1" name="Rectangle 3300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5-9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주인과 종</a:t>
            </a:r>
            <a:endParaRPr lang="ko-KR" altLang="en-US" sz="7200"/>
          </a:p>
        </p:txBody>
      </p:sp>
      <p:sp>
        <p:nvSpPr>
          <p:cNvPr id="330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권면과 노예제도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권면은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그리스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세계의 노예제도를 전제로 한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노예제도 자체를 문제 삼거나 의문을 제기하지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제시한 주인과 종에 관한 원칙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앞에서 주인과 종은 평등함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주인과 종은 서로 권리를 인정하고 각자의 의무를 수행해야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이루신 새로운 사회 안에서 주인과 종은 형제자매임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86" name="Picture 3285" descr="맨해튼에서 보이는 자유의 여신상">
            <a:extLst>
              <a:ext uri="{FF2B5EF4-FFF2-40B4-BE49-F238E27FC236}">
                <a16:creationId xmlns:a16="http://schemas.microsoft.com/office/drawing/2014/main" id="{4A8BE064-5411-463D-5066-2C25D09B0F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5" r="4359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32919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24" name="Picture 3123" descr="노란색 배경의 느낌표">
            <a:extLst>
              <a:ext uri="{FF2B5EF4-FFF2-40B4-BE49-F238E27FC236}">
                <a16:creationId xmlns:a16="http://schemas.microsoft.com/office/drawing/2014/main" id="{D3288DC7-39C1-90B6-D7E6-BCF7D9806B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500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10-20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전투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921" y="853673"/>
            <a:ext cx="6229604" cy="5004794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입고 악한 영들을 대적하라고 명함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단락은 윤리적인 부분을 강조하는 앞 부분과 관계가 없어 보이지만 본 단락은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시작된 윤리적 권면을 마감하고 서신 전체의 결론을 제시하는 중요한 부분임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단락은 행동을 촉구하는 결론 부분으로 볼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단락은 성령께서 하나되게 하신 것을 지키고 거룩한 삶을 살 것을 강조한다고 볼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지속적으로 거룩한 삶을 살기 위해서는 악한 영들을 대적해야만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35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28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53" name="Rectangle 3352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36" name="Picture 3335" descr="우향 화살표">
            <a:extLst>
              <a:ext uri="{FF2B5EF4-FFF2-40B4-BE49-F238E27FC236}">
                <a16:creationId xmlns:a16="http://schemas.microsoft.com/office/drawing/2014/main" id="{5DC6A20C-DC01-4AA8-368A-B4B3BE7FA2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094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b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ko-KR" sz="6600"/>
          </a:p>
        </p:txBody>
      </p:sp>
      <p:sp>
        <p:nvSpPr>
          <p:cNvPr id="3355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예수 그리스도 안에서 강해져야 함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이미 예수 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연합하여 신령한 복을 누리고 있을 뿐만 아니라 그분의 은혜로운 다스리심을 받고 있음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자신들의 힘이나 능력이 아니라 오직 주님의 힘과 능력으로 강하게 될 수 있음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110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03" name="Rectangle 330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endParaRPr lang="ko-KR" altLang="en-US" sz="5600"/>
          </a:p>
        </p:txBody>
      </p:sp>
      <p:pic>
        <p:nvPicPr>
          <p:cNvPr id="3290" name="Picture 3289" descr="전통적인 금속 갑옷">
            <a:extLst>
              <a:ext uri="{FF2B5EF4-FFF2-40B4-BE49-F238E27FC236}">
                <a16:creationId xmlns:a16="http://schemas.microsoft.com/office/drawing/2014/main" id="{23F44493-804A-A078-A054-087DF20638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88" r="15668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0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전신갑주를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입어라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A-B-A’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형식으로 구성됨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온몸을 덮는 갑옷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πανοπλίαν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(complete armor):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나오는 단어임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중무장한 보병이 갖춘 전투 장비 일체임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로마 군대에서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깃 장식이 달린 투구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가슴막이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방패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단창 두 개임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로마 군대의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이사야서에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나타난하나님의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마음에 두었을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가슴막이와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구원의 투구가 두 말씀에서 일치함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9900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18" name="Rectangle 33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endParaRPr lang="ko-KR" altLang="en-US" sz="5600"/>
          </a:p>
        </p:txBody>
      </p:sp>
      <p:pic>
        <p:nvPicPr>
          <p:cNvPr id="3307" name="Picture 3306" descr="명중한 다트 3개">
            <a:extLst>
              <a:ext uri="{FF2B5EF4-FFF2-40B4-BE49-F238E27FC236}">
                <a16:creationId xmlns:a16="http://schemas.microsoft.com/office/drawing/2014/main" id="{78731FE1-037A-50C4-8AB2-35A6A7404A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02" r="980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284859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전신갑주를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입어라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하나님이 주시는 온몸을 덮는 갑옷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하나님 자신이 입으신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악한 영을 대적해야 하는 성도들에게 하나님께서 주시는 방어와 공격을 위한 일체의 영적 전투 장비를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악마의 간계에 맞설 수 있도록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하나님의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무장해야 하는 목적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διαβόλου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(devil):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영들의 우두머리로서 사탄의 다른 이름임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간계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μεθοδείας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(schemes):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속이려는 의도로 꾸민 교활한 음모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268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34" name="Rectangle 33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endParaRPr lang="ko-KR" altLang="en-US" sz="5600"/>
          </a:p>
        </p:txBody>
      </p:sp>
      <p:pic>
        <p:nvPicPr>
          <p:cNvPr id="3322" name="Picture 3321" descr="누워 있는 압정 사이에 서 있는 압정 하나">
            <a:extLst>
              <a:ext uri="{FF2B5EF4-FFF2-40B4-BE49-F238E27FC236}">
                <a16:creationId xmlns:a16="http://schemas.microsoft.com/office/drawing/2014/main" id="{1E387174-17F0-679D-CE90-73E7A7134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42" r="3240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싸움의 대상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바울은 에베소 교회 성도들이 싸워야 할 대상을 제시함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싸움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πάλη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(wrestling):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 여기서만 유일하게 나오는 단어로 원래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레스링을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의미하지만 싸움이나 전투 등의 의미도 가지고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성도들의 싸움의 대상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인간 적대자가 아니라 통치자들과 권세자들과 이 어두운 세계의 지배자들과 하늘에 있는 악한 영들임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이들은 모두 하나님과 하나님의 백성들을 대적하며 강력한 힘을 가지고 불순종의 아들들 가운데서 역사함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떠난 사람은 이러한 초자역적 존재들에게 대항하지 못하며 단지 무기력하게 종 노릇할 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3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71" name="Rectangle 33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endParaRPr lang="ko-KR" altLang="en-US" sz="5600"/>
          </a:p>
        </p:txBody>
      </p:sp>
      <p:pic>
        <p:nvPicPr>
          <p:cNvPr id="3353" name="Picture 3352" descr="해 뜰 무렵 고요한 호수의 구부러진 돌길">
            <a:extLst>
              <a:ext uri="{FF2B5EF4-FFF2-40B4-BE49-F238E27FC236}">
                <a16:creationId xmlns:a16="http://schemas.microsoft.com/office/drawing/2014/main" id="{B7126F82-376F-35D0-802F-B4A5683FB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7" r="3457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7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싸움의 대상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사탄의 군대는 치명타를 맞았고 다시 회복할 수 없게 되었음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사탄의 강력한 지배력을 꺾으신 하나님은 사탄의 권세 아래 있는 사람들을 건져 내서 하나님 나라로 옮기심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하나님의 최종적인 승리의 날은 아직 오지 않았음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재림하실 때 비로소 최종적인 승리가 선포될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그때까지 사탄과 악한 영들은 여전히 불순종의 아들들 가운데 역사하면서 성도들과 교회를 공격할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77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01" name="Rectangle 340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endParaRPr lang="ko-KR" altLang="en-US" sz="5600"/>
          </a:p>
        </p:txBody>
      </p:sp>
      <p:pic>
        <p:nvPicPr>
          <p:cNvPr id="3390" name="Picture 3389" descr="군중 속의 한 명">
            <a:extLst>
              <a:ext uri="{FF2B5EF4-FFF2-40B4-BE49-F238E27FC236}">
                <a16:creationId xmlns:a16="http://schemas.microsoft.com/office/drawing/2014/main" id="{F2C2D7C3-15EC-82FA-C9F2-139FBC923D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99" r="2348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0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하나님이 주시는 무기로 완전히 무장하십시오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무장하십시오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ἀναλάβετε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(take up):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능동형 명령 동사를 사용한 것은 하나님이 주시는 무기로 완전히 무장하는 것이 성도들의 의무이자 책임이라는 것을 보여 주기 위함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강한 힘을 가진 악마의 간계를 대항하고 싸우려면 성도들이 적극적으로 그리고 긴급히 하나님이 주시는 무기로 완전히 무장해야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성도들이 악한 영들의 공격에 직면하는 매일매일을 가리키며 동시에 악한 영들이 더욱 강한 힘으로 공격을 감행하는 특별한 박해나 시험의 때를 가리킴 </a:t>
            </a:r>
            <a:r>
              <a:rPr lang="ko-KR" altLang="en-US" sz="17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94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16" name="Rectangle 34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10-13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싸움과 그 대상</a:t>
            </a:r>
            <a:endParaRPr lang="ko-KR" altLang="en-US" sz="5600"/>
          </a:p>
        </p:txBody>
      </p:sp>
      <p:pic>
        <p:nvPicPr>
          <p:cNvPr id="3405" name="Picture 3404" descr="여러 개의 검정색 연필 사이에 눈에 띄는 주황색 연필">
            <a:extLst>
              <a:ext uri="{FF2B5EF4-FFF2-40B4-BE49-F238E27FC236}">
                <a16:creationId xmlns:a16="http://schemas.microsoft.com/office/drawing/2014/main" id="{B286AA1F-FD3E-F982-89E6-CA981B384B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84" r="3726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1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하나님이 주시는 무기로 완전히 무장하십시오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설 수 있을 것입니다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στῆναι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(to stand):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악한 영들과 싸움에서 승리한 뒤에 서는 것이 아니라 악한 영들과 싸우기 위해 서는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싸움의 결과가 아니라 싸움의 준비를 강조함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82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53" name="Rectangle 3352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36" name="Picture 3335" descr="우향 화살표">
            <a:extLst>
              <a:ext uri="{FF2B5EF4-FFF2-40B4-BE49-F238E27FC236}">
                <a16:creationId xmlns:a16="http://schemas.microsoft.com/office/drawing/2014/main" id="{5DC6A20C-DC01-4AA8-368A-B4B3BE7FA2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094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</a:t>
            </a:r>
            <a:r>
              <a:rPr lang="ko-KR" altLang="en-US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전신갑주</a:t>
            </a:r>
            <a:b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b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ko-KR" sz="6600" dirty="0"/>
          </a:p>
        </p:txBody>
      </p:sp>
      <p:sp>
        <p:nvSpPr>
          <p:cNvPr id="3355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στῆτε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(Stand)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동사로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문장을 시작함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전신갑주의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가지 요소 및 이에 대한 설명이 이어짐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군사들이 서야 할 자리는 바로 십자가와 부활을 통해 악마와 악한 영들을 이기신 예수 그리스도 안임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25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40" name="Rectangle 343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420" name="Picture 3419" descr="회색과 파란색의 오래된 콘크리트 벽">
            <a:extLst>
              <a:ext uri="{FF2B5EF4-FFF2-40B4-BE49-F238E27FC236}">
                <a16:creationId xmlns:a16="http://schemas.microsoft.com/office/drawing/2014/main" id="{68E7E9CE-96A6-FECF-80BE-4EDAED865C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98" r="27858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4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진리의 허리띠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허리를 동이고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περιζωσάμενοι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(having girded):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원어에는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허리띠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말이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허벅지를 보호하기 위해 로마 군인들이 입은 짧은 바지처럼 생긴 앞치마를 가릴 킬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가죽으로 만들어졌는데 전투할 때 동작을 원활히 하려고 옷을 허리에 붙들어 매는 데도 사용되었음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ἀληθείᾳ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(truth):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진리는 하나님을 따라 창조된 새 사람의 특성이고 빛의 자녀가 된 성도들이 맺어야 할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빙츼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열매임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마음과 행동의 진실성을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0534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57" name="Rectangle 345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444" name="Picture 3443" descr="추상적인 흐릿한 공공 도서관의 책꽃이">
            <a:extLst>
              <a:ext uri="{FF2B5EF4-FFF2-40B4-BE49-F238E27FC236}">
                <a16:creationId xmlns:a16="http://schemas.microsoft.com/office/drawing/2014/main" id="{9B693095-560A-4CE8-EB79-2660945C8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09" r="4144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진리의 허리띠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진리를 믿고 그 영향력 아래 사는 성도들은 모두 거짓을 버리고 이웃과 더불어 진실을 말해야 하며 진실하게 살아야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악마가 공격할 여지를 주지 말아야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군사들이 허리를 동여매야 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복음 안에서 나타난 하나님의 진리를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말씀의 진리를 굳게 의지하라는 권면이기도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806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65" name="Rectangle 346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461" name="Picture 3460" descr="미개봉 알약 갑 클로즈업">
            <a:extLst>
              <a:ext uri="{FF2B5EF4-FFF2-40B4-BE49-F238E27FC236}">
                <a16:creationId xmlns:a16="http://schemas.microsoft.com/office/drawing/2014/main" id="{8DFD0151-78FD-D486-0F2A-E1946CD09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99" r="27548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6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정의의 가슴막이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가슴막이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θώρακα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(breastplate):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심장을 보호하기 위해 군인들의 가슴 부위에 붙이는 놋쇠로 만든 방어용 장구를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정의는 그리스도를 믿어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의롭다함을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얻은 것으로서 그리스도의 의로 옷을 입는 것이야 말로 악마와 악한 영들의 정면 공경에서 성도들을 보호해 주는 굳건한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가슴막이인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정의가 성도의 도덕적인 의를 배제하는 것은 아님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의를 선물로 받고 하나님과 바른 관계를 회복한 성도들은 의를 행하며 의의 열매를 맺어야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28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77" name="Rectangle 347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478" name="Picture 3477" descr="뒷문의 고무 장화">
            <a:extLst>
              <a:ext uri="{FF2B5EF4-FFF2-40B4-BE49-F238E27FC236}">
                <a16:creationId xmlns:a16="http://schemas.microsoft.com/office/drawing/2014/main" id="{13D701FC-4981-3F5A-2372-3760DFCAA8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7" r="4920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7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복음의 준비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세번째 장비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군인들은 여러 겹의 가죽을 붙여 만든 두꺼운 밑창에 징을 박은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칼리가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반장화를 신었음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복음을 전할 차비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목적격 소격으로서 평화의 복음을 전할 준비를 하라는 뜻임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영적 싸움을 할 때 하나님께서 어디로 인도하시든지 평화의 복음을 선포할 준비를 해야 한다는 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이사야서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52:7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인용한 것으로서 여기서는 이스라엘의 회복을 다루는 문맥에서 평화의 좋은 소식과 발이 나오는데 여기에서는 악한 영들과 싸움을 다루는 문맥에서 등장함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악한 영들과 싸우기 위한 준비로 보아야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3888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92" name="Rectangle 349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481" name="Picture 3480" descr="아날로그 벽시계">
            <a:extLst>
              <a:ext uri="{FF2B5EF4-FFF2-40B4-BE49-F238E27FC236}">
                <a16:creationId xmlns:a16="http://schemas.microsoft.com/office/drawing/2014/main" id="{6DA9DACA-9541-B6B0-2157-58A721E98B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11" r="3929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9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복음의 준비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로마의 군인들은 바닥에 징이 박힌 튼튼한 군화를 신음으로써 견고하게 서서 적과 싸울 수 있었던 것처럼 성도들도 평화의 복음을 바르게 이해하고 그 복음 안에 굳게 서서 악한 영들과 싸울 준비를 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복음을 굳게 붙드는 사람들은 악한 영들의 공격 앞에서 결코 두려워하거나 동요하지 않으며 뒤로 물러서지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복음을 통해 하나님과 평화를 누리고 성도들과 평화를 누리는 것은 악한 영들과 싸울 수 있는 가장 튼튼한 신발인 견고한 발판인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715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07" name="Rectangle 350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496" name="Picture 3495" descr="흐린 하늘 배경의 빈 옥상">
            <a:extLst>
              <a:ext uri="{FF2B5EF4-FFF2-40B4-BE49-F238E27FC236}">
                <a16:creationId xmlns:a16="http://schemas.microsoft.com/office/drawing/2014/main" id="{739287E1-331F-0BAF-D971-61A364AC25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93" r="31431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방패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방패는 로마의 군인들이 전신을 보호하는 데 사용한 직사각형 모양의 큰 방패를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대략 길이가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120cm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이고 폭은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75cm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이고 두께는 손바닥 넓이 정도였음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두꺼운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나무판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두개를 붙여서 만들었으며 겉면에는 천을 씌우고 그 위에 송아지 가죽을 덮었음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군사들이 취해야 할 방패가 바로 믿음이라는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믿음은 의심이 생길 때 하나님의 약속을 붙들게 하고 유혹을 당할 때 하나님의 능력을 붙들게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복음을 통해 나타난 하나님의 사랑과 능력을 전적으로 신뢰하는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영들과 싸우면서 하나님의 능력을 굳게 의지하고 하나님의 보호를 확신하는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364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24" name="Rectangle 35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073" name="Picture 3072" descr="해질 무렵 독일 브란덴부르크 문">
            <a:extLst>
              <a:ext uri="{FF2B5EF4-FFF2-40B4-BE49-F238E27FC236}">
                <a16:creationId xmlns:a16="http://schemas.microsoft.com/office/drawing/2014/main" id="{70D6C0E6-3DC3-9814-4A11-D381E8D3EE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62" r="32799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방패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꺼버릴 수 있을 것입니다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σβέσαι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(to quench):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군인들이 전투를 시작하기 전에 방패의 겉면에 씌운 가족을 물에 적셨는데 이렇게 하면 적의 불화살을 끌 수 있었고 방패에 불이 붙는 것을 방지할 수 있었음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영의 모든 불화살들은 믿음의 방패를 가진 성도들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주님과 그분의 강력한 능력을 믿고 의지하는 사람들을 결코 해할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방패로 능히 악한 영과 악마의 모든 불화살들을 막아내고 끌 수 있기 때문임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215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32" name="Rectangle 35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528" name="Picture 3527" descr="건설 현장의 실루엣">
            <a:extLst>
              <a:ext uri="{FF2B5EF4-FFF2-40B4-BE49-F238E27FC236}">
                <a16:creationId xmlns:a16="http://schemas.microsoft.com/office/drawing/2014/main" id="{326D62B3-BB6C-3560-7081-3EFE99DE01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39" r="2401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투구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투구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περικεφαλαίαν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(helmet):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군인들의 투구를 의미하지만 바울은 동시에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이사야서에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나오는 하나님의 투구를 마음에 두었을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이사야서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59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장에서처럼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구원을 투구와 연결시킴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구원은 성도들이 장차 얻게 될 미래적인 것이지만 에베소서의 본문에서 구원은 성도들이 이미 받아 누리고 있는 현재적인 것이기도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영의 공격 앞에서 성도들을 담대하게 만들고 기쁨과 감사로 뛰게 해주는 것이 바로 구원받았다는 사실임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하나님의 은혜로 믿음으로 말미암아 구원받았다는 확신은 악한 영의 불화살이 쏟아지는 전장 한가운데서도 한없는 안도감을 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945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47" name="Rectangle 35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536" name="Picture 3535" descr="흰색과 노란색이 섞인 나무로 된 자 클로즈업">
            <a:extLst>
              <a:ext uri="{FF2B5EF4-FFF2-40B4-BE49-F238E27FC236}">
                <a16:creationId xmlns:a16="http://schemas.microsoft.com/office/drawing/2014/main" id="{8BBED632-A5AC-0878-FF8E-54D9363B49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9" r="3450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4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검은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가지 장비 중에 유일하게 공격과 방어 공용으로 사용할 수 있는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μάχαιραν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(sword):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군인들이 적과 싸울 때 사용하던 길이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60cm,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폭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5cm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정도의 비교적 짧고 예리한 칼을 말함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군인들은 왼손으로 방패를 들고 오른손으로 이 칼을 들고 적과 싸웠음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검은 하나님의 말씀임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말씀은 성령을 통해 주어지는 것이고 성령을 통해 예리한 검과 같은 효력을 발휘하게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검은 좁은 의미로 복음의 메시지를 가리킬 수도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9974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62" name="Rectangle 356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하나님의 전신갑주</a:t>
            </a:r>
            <a:endParaRPr lang="ko-KR" altLang="en-US" sz="5600"/>
          </a:p>
        </p:txBody>
      </p:sp>
      <p:pic>
        <p:nvPicPr>
          <p:cNvPr id="3551" name="Picture 3550" descr="증권거래소 숫자">
            <a:extLst>
              <a:ext uri="{FF2B5EF4-FFF2-40B4-BE49-F238E27FC236}">
                <a16:creationId xmlns:a16="http://schemas.microsoft.com/office/drawing/2014/main" id="{53E887D1-44C7-C6B4-5F0B-8A847A8E3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62" r="3679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6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96680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말씀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ῥῆμα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([the] word):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어떤 상황에서 말해지거나 선포된 말씀을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여기서 하나님의 말씀은 성령의 능력으로 선포된 복음의 메시지를 의미할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메시지를 받아서 복음을 신실하게 선포함으로써 악마의 속박 아래 있는 사람들을 건져내라는 뜻으로 이해할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하나님의 말씀을 복음의 메시지로 한정할 필요는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말씀을 방어용으로 사용해서 악한 영의 유혹과 시험을 물리칠 수 있고 또한 공격용 무기로 사용해서 적극적으로 복음의 메시지를 전할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75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70" name="Rectangle 336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57" name="Picture 3356" descr="연보라빛 들판 클로즈업">
            <a:extLst>
              <a:ext uri="{FF2B5EF4-FFF2-40B4-BE49-F238E27FC236}">
                <a16:creationId xmlns:a16="http://schemas.microsoft.com/office/drawing/2014/main" id="{ED30A559-3752-2F20-B64F-6A2CE311DF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604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18-20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기도</a:t>
            </a:r>
            <a:b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b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ko-KR" sz="6100" dirty="0"/>
          </a:p>
        </p:txBody>
      </p:sp>
      <p:sp>
        <p:nvSpPr>
          <p:cNvPr id="337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본문의 중심 요소</a:t>
            </a: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 분사</a:t>
            </a: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</a:t>
            </a: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기도하십시오</a:t>
            </a: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간구하십시오</a:t>
            </a:r>
            <a:r>
              <a:rPr lang="en-US" altLang="ko-KR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임</a:t>
            </a:r>
            <a:endParaRPr lang="en-US" altLang="ko-KR" sz="36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sz="36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부분은 주동사 없이 두 분사를 중심으로 이루어진 분사절임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82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77" name="Rectangle 357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기도</a:t>
            </a:r>
            <a:endParaRPr lang="ko-KR" altLang="en-US" sz="5600"/>
          </a:p>
        </p:txBody>
      </p:sp>
      <p:pic>
        <p:nvPicPr>
          <p:cNvPr id="3566" name="Picture 3565" descr="회전하는 턴테이블과 보케 효과">
            <a:extLst>
              <a:ext uri="{FF2B5EF4-FFF2-40B4-BE49-F238E27FC236}">
                <a16:creationId xmlns:a16="http://schemas.microsoft.com/office/drawing/2014/main" id="{B8BA7E3F-5F42-F8C1-7A56-1B712F0239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r="3293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7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싸움을 위한 기도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προσευχόμενοι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(praying):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분사로서 명령형 동사인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서십시오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종속된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기도를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번째 요소로 볼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기도는 영적 무기 그 이상의 것으로 기도 없이는 영적 싸움에 필요한 하나님의 능력을 힘입을 수 없기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모든 기도와 간구로 항상 기도해야 하는 것은 악한 영들이 강한 힘으로 공격하기 때문임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267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92" name="Rectangle 359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기도</a:t>
            </a:r>
            <a:endParaRPr lang="ko-KR" altLang="en-US" sz="5600"/>
          </a:p>
        </p:txBody>
      </p:sp>
      <p:pic>
        <p:nvPicPr>
          <p:cNvPr id="3581" name="Picture 3580" descr="흐릿한 불빛을 잡고 있는 손">
            <a:extLst>
              <a:ext uri="{FF2B5EF4-FFF2-40B4-BE49-F238E27FC236}">
                <a16:creationId xmlns:a16="http://schemas.microsoft.com/office/drawing/2014/main" id="{5F419B91-13D6-DB99-5B26-C792526AC4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01" r="2615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9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965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싸움을 위한 기도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 안에서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Πνεύματι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(in [the] Spirit):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성령의 감화와 성령의 도우심으로 기도하는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돕는 자로 성도들 가운데 거하시면서 성도들이 무엇을 간구해야 할지 모를 때조차 성도들을 도우시고 성도들을 위해 간구하시기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깨어서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끝까지 참으면서 모든 성도를 위하여 간구하십시오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기도와 간구로 항상 성령 안에서 기도하는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 안에서 기도하기 위해 온전히 인내하면서 깨어 있어야 한다는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영들과의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싸움에서 가장 중요한 것은 깨어 있으면서 경계를 늦추지 않는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764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07" name="Rectangle 360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기도</a:t>
            </a:r>
            <a:endParaRPr lang="ko-KR" altLang="en-US" sz="5600"/>
          </a:p>
        </p:txBody>
      </p:sp>
      <p:pic>
        <p:nvPicPr>
          <p:cNvPr id="3596" name="Picture 3595" descr="초를 켜 놓은 스파">
            <a:extLst>
              <a:ext uri="{FF2B5EF4-FFF2-40B4-BE49-F238E27FC236}">
                <a16:creationId xmlns:a16="http://schemas.microsoft.com/office/drawing/2014/main" id="{D9284483-A092-00D5-E11C-A4557742FC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9" r="3609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사도를 위한 기도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비밀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τὸ μυστήριον τοῦ εὐαγγελίου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(the mystery of the gospel):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뜻의 비밀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그리스도 안에서 만물을 통일하시는 하나님의 우주적 구원 계획에 관한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비밀을 알리는 것은 이방인들에게 만물의 통일과 하나님의 새로운 인류에 관한 메시지를 선포하고 그들을 하나님이 새로운 인류의 일원이 되도록 초청하는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악마의 지배 아래 있는 사람들을 건져 내어 하나님의 아들의 나라로 옮기는 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119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22" name="Rectangle 362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기도</a:t>
            </a:r>
            <a:endParaRPr lang="ko-KR" altLang="en-US" sz="5600"/>
          </a:p>
        </p:txBody>
      </p:sp>
      <p:pic>
        <p:nvPicPr>
          <p:cNvPr id="3611" name="Picture 3610" descr="러시아의 성당과 모스크바 강">
            <a:extLst>
              <a:ext uri="{FF2B5EF4-FFF2-40B4-BE49-F238E27FC236}">
                <a16:creationId xmlns:a16="http://schemas.microsoft.com/office/drawing/2014/main" id="{53E48857-52BE-C1F5-599B-B08EED2E97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28" r="1542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사도를 위한 기도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πρεσβεύω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 am an ambassador):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비록 쇠사슬에 매여 있지만 만물의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예수 그리스도께서 파견하신 사신이라고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형편에 관계없이 그리스도를 대신해서 그리스도께서 부탁하신 복음의 비밀을 알려야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쇠사슬에 매인 죄인은 담대히 말할 권리나 자유가 없기 때문에 파견하신 그리스도의 도우심과 능력이 필요함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그래서 바울은 이를 위해 기도를 요청하고 있는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9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37" name="Rectangle 363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18-20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싸움을 위한 기도</a:t>
            </a:r>
            <a:endParaRPr lang="ko-KR" altLang="en-US" sz="5600"/>
          </a:p>
        </p:txBody>
      </p:sp>
      <p:pic>
        <p:nvPicPr>
          <p:cNvPr id="3626" name="Picture 3625" descr="웅장한 도시 건물의 현관 입구와 기둥">
            <a:extLst>
              <a:ext uri="{FF2B5EF4-FFF2-40B4-BE49-F238E27FC236}">
                <a16:creationId xmlns:a16="http://schemas.microsoft.com/office/drawing/2014/main" id="{CE41B4B8-D77A-E67A-59BD-59A765676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91" r="261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3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사도를 위한 기도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담대하게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παρρησιάσωμαι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 may be bold):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원래 그리스 시민들이 누린 민주주의적 언론의 자유를 가리키는 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바라는 것은 오직 담대히 복음의 비밀을 알리는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네로 황제와 로마 제국의 고급 관리들 앞에서 재판을 받을 때 조금도 부끄러워하거나 두려워하지 않고 그리스도를 대신해서 담대히 복음의 비밀을 말할 수 있는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1108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54" name="Rectangle 365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56" name="Rectangle 365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10-20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전투</a:t>
            </a:r>
            <a:endParaRPr lang="ko-KR" altLang="en-US" sz="6700"/>
          </a:p>
        </p:txBody>
      </p:sp>
      <p:sp>
        <p:nvSpPr>
          <p:cNvPr id="36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악마와 악한 영들의 존재를 인정하는가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악마는 영적 침체에 빠져 있는 사람이나 영적 교만에 사로잡혀 있는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사람들만이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모든 그리스도인들을 유혹하고 공격함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직접 공격할 수도 있지만 다른 사람들을 통해 간접적으로 공격하기도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그리스도인들 중에는 악마와 악한 영들의 공격에 무방비 상태로 노출되어 있고 죄를 끊지 못한 채 무기력하게 멸망의 자리로 끌려가는 가련한 그리스도인들도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641" name="Picture 3640" descr="대형 경기장의 골대 근처에서 터치다운을 알리는 두 심판">
            <a:extLst>
              <a:ext uri="{FF2B5EF4-FFF2-40B4-BE49-F238E27FC236}">
                <a16:creationId xmlns:a16="http://schemas.microsoft.com/office/drawing/2014/main" id="{9226F11E-9311-70F6-D52F-8886A83B7F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50" r="12344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54837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71" name="Rectangle 367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3" name="Rectangle 367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10-20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전투</a:t>
            </a:r>
            <a:endParaRPr lang="ko-KR" altLang="en-US" sz="6700"/>
          </a:p>
        </p:txBody>
      </p:sp>
      <p:sp>
        <p:nvSpPr>
          <p:cNvPr id="367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70" y="2706624"/>
            <a:ext cx="8138430" cy="421746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교회와 영적 무장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본문의 모든 권면이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복수라는 점을 보면 이는 성도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개인뿐만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교회 공동체를 위한 권면이라는 것을 짐작할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악마와 악한 영들은 성도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개인뿐만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교회 공동체도 공격하기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악마는 교회 지도자들을 이단적인 가르침에 빠뜨리거나 이성과 돈과 명예에 집착하게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악마는 지도자 한 사람의 범죄를 통해 교회 전체를 뒤흔들고 교회를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와해시키려고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지도자와 성도들 사이에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성도들과 성도들 사이에 갈등을 부추이고 교회 안에 싸움과 분열이 일어나게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660" name="Picture 3659" descr="리스본 옥상">
            <a:extLst>
              <a:ext uri="{FF2B5EF4-FFF2-40B4-BE49-F238E27FC236}">
                <a16:creationId xmlns:a16="http://schemas.microsoft.com/office/drawing/2014/main" id="{CC4CAC47-455A-153F-8863-9F6D5F05E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68" r="38877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3093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8" name="Rectangle 368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0" name="Rectangle 368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10-20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영적 전투</a:t>
            </a:r>
            <a:endParaRPr lang="ko-KR" altLang="en-US" sz="6700"/>
          </a:p>
        </p:txBody>
      </p:sp>
      <p:sp>
        <p:nvSpPr>
          <p:cNvPr id="369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교회와 영적 무장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교회가 막강한 그리스도의 군대가 되려면 무엇보다도 지도자들이 영적 무장의 필요성을 인식하고 하나님의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전신갑주의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요소인 바른 복음의 진리와 진실한 삶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도리를 성도들에게 잘 가르쳐야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677" name="Picture 3676" descr="체스판의 체크 메이트 이동">
            <a:extLst>
              <a:ext uri="{FF2B5EF4-FFF2-40B4-BE49-F238E27FC236}">
                <a16:creationId xmlns:a16="http://schemas.microsoft.com/office/drawing/2014/main" id="{9EC5F5F4-6CB8-6D56-CF8E-341F031003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52" r="4114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7226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7" name="Rectangle 3156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37" name="Picture 3136" descr="풀로 덮인 들판을 따라 난 구불구불한 길">
            <a:extLst>
              <a:ext uri="{FF2B5EF4-FFF2-40B4-BE49-F238E27FC236}">
                <a16:creationId xmlns:a16="http://schemas.microsoft.com/office/drawing/2014/main" id="{82F54970-1910-293F-C631-125A6C8842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3664" b="1206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21-24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서신의 결말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에베소서의 결말 부분임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일반적인 바울 서신에 문안인사와 축도로 결말을 구성하지만 여기서는 두기고가 구두로 전할 것을 기대하고 이를 생략함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6:21-22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골로새서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4:7-8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개의 단어가 일치하는데 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1)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바울이 쓰지 않았다고 주장하는 학자들은 골로새서를 베낀 증거로 보지만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바울이 썼다고 주장하는 학자들은 바울이 같은 시기에 기록했기 때문이라고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59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85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09" name="Rectangle 3408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82" name="Picture 3381" descr="비버리힐 시청">
            <a:extLst>
              <a:ext uri="{FF2B5EF4-FFF2-40B4-BE49-F238E27FC236}">
                <a16:creationId xmlns:a16="http://schemas.microsoft.com/office/drawing/2014/main" id="{69C11362-6AC1-B659-BBE8-55CB843ECB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21-22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두기고의 파송</a:t>
            </a:r>
            <a:b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b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ko-KR" sz="6600" dirty="0"/>
          </a:p>
        </p:txBody>
      </p:sp>
      <p:sp>
        <p:nvSpPr>
          <p:cNvPr id="3411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두기고가 에베소 교회 성도들에게 자신의 사정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바울이 어떻게 지내고 있는지 알게 할 것이라고 함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98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94" name="Rectangle 359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두기고의 파송</a:t>
            </a:r>
            <a:endParaRPr lang="ko-KR" altLang="en-US" sz="5600" dirty="0"/>
          </a:p>
        </p:txBody>
      </p:sp>
      <p:pic>
        <p:nvPicPr>
          <p:cNvPr id="3581" name="Picture 3580" descr="옷장에 걸린 여러 색상의 셔츠">
            <a:extLst>
              <a:ext uri="{FF2B5EF4-FFF2-40B4-BE49-F238E27FC236}">
                <a16:creationId xmlns:a16="http://schemas.microsoft.com/office/drawing/2014/main" id="{68C909FF-F62C-05F2-AA77-5B20FD0D9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0" r="5011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9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두기고의 파송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전달하는 일과 바울의 형편을 알리는 일을 맡았음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사랑하는 형제이며 주님 안에서 진실한 일꾼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두기고는 바울이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차 선교여행을 마친 후 예루살렘을 방문할 때 아시아 지방의 대표자로서 바울과 동행했음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20:4):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아시아 지방의 또 다른 대표자로 동행한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드로비모가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 사람인 것을 보면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21:29)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역시 에베소나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근방 출신일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디도의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후임으로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파송될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 명의 후보자 가운데 한 명으로 거론되기도 했고 바울의 말년에 다시 에베소로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파송되었음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832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09" name="Rectangle 360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두기고의 파송</a:t>
            </a:r>
            <a:endParaRPr lang="ko-KR" altLang="en-US" sz="5600"/>
          </a:p>
        </p:txBody>
      </p:sp>
      <p:pic>
        <p:nvPicPr>
          <p:cNvPr id="3598" name="Picture 3597" descr="해뜰 무렵의 이탈리아 바실리카타">
            <a:extLst>
              <a:ext uri="{FF2B5EF4-FFF2-40B4-BE49-F238E27FC236}">
                <a16:creationId xmlns:a16="http://schemas.microsoft.com/office/drawing/2014/main" id="{6AFC0435-4162-020F-D326-DF6B272E6C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17" r="1594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fontScale="92500" lnSpcReduction="2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두기고의 파송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두기고를 보내는 목적은 에베소 교회 성도들의 마음을 위로하는데 있었음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(22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에베소에서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년동안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밤낮 쉬지 않고 모든 겸손과 눈물로 사역한 바울이 환난을 당하고 있다는 말을 듣고 에베소 교회 성도들이 크게 염려했기 때문임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자신의 여러 환난이 에베소 교회 성도들의 영광이라고 하면서 그들을 낙심치 않게 하려는 것임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이것이 충분하지 않다고 생각하고 두기고에게 서신을 보내면서 에베소 교회 성도들에게 자신의 사정을 소상히 알려 주고 바울의 개인적인 당부와 위로의 말을 전해서 그들을 위로하고자 한 것임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5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422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26" name="Rectangle 3425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13" name="Picture 3412" descr="브라질 풍경">
            <a:extLst>
              <a:ext uri="{FF2B5EF4-FFF2-40B4-BE49-F238E27FC236}">
                <a16:creationId xmlns:a16="http://schemas.microsoft.com/office/drawing/2014/main" id="{84573CE2-5DA2-1A2C-5970-D6C9062C5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5111" r="1" b="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23-24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평화의 간구와 은혜의 축도</a:t>
            </a:r>
            <a:b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b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ko-KR" sz="5600" dirty="0"/>
          </a:p>
        </p:txBody>
      </p:sp>
      <p:sp>
        <p:nvSpPr>
          <p:cNvPr id="342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말을 문장의 맨 앞에 써서 강조함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유대인 그리스도인들과 이방인 그리스도인들을 하나되게 하여 새로운 인류를 창조하시고 둘 사이에 평화를 이루셨고 이 둘을 한 몸으로 해서 하나님과 화목하게 하셨음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그리스도는 자기 종들을 통해 유대인 성도들과 이방인 성도들에게 평화를 전하셨고 이를 통해 그분은 우리의 평화가 되심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82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11" name="Rectangle 36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23-24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평화의 간구와 은혜의 축도</a:t>
            </a:r>
            <a:endParaRPr lang="ko-KR" altLang="en-US" sz="5600" dirty="0"/>
          </a:p>
        </p:txBody>
      </p:sp>
      <p:pic>
        <p:nvPicPr>
          <p:cNvPr id="3598" name="Picture 3597" descr="오스트리아 할슈타트 - 호수와 산 사이에 자리잡은 소도시">
            <a:extLst>
              <a:ext uri="{FF2B5EF4-FFF2-40B4-BE49-F238E27FC236}">
                <a16:creationId xmlns:a16="http://schemas.microsoft.com/office/drawing/2014/main" id="{AA37CFA4-164D-27AD-9398-F1391B6C1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52" r="-1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간구와 은혜의 축도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 교회 성도들을 위해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믿음과 더불어 사랑을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베풀어주시기를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간구함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로마서를 제외하고 바울은 모두 은혜의 축도로 마무리함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서신의 마지막 부분에서 수신자들을 위해 평화와 사랑과 믿음을 간구하는 것은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776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09" name="Rectangle 360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23-24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평화의 간구와 은혜의 축도</a:t>
            </a:r>
            <a:endParaRPr lang="ko-KR" altLang="en-US" sz="5600"/>
          </a:p>
        </p:txBody>
      </p:sp>
      <p:pic>
        <p:nvPicPr>
          <p:cNvPr id="3598" name="Picture 3597" descr="스코틀랜드 스털링의 월리스 기념비">
            <a:extLst>
              <a:ext uri="{FF2B5EF4-FFF2-40B4-BE49-F238E27FC236}">
                <a16:creationId xmlns:a16="http://schemas.microsoft.com/office/drawing/2014/main" id="{07EC6E7C-5AC3-DDD4-69D6-926ADF7FD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간구와 은혜의 축도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구하는 사랑은 믿음은 사랑과 관계가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그리스도 안에서 사랑을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베푸셨음을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믿고 그것을 받아들이는 것에서 사랑이 시작됨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믿음을 가진 사람들은 하나님의 사랑을 깨달은 사람들임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사랑에 대한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응답으로서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하나님을 사랑하며 성도를 사랑함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간구는 하나님 아버지와 주 예수 그리스도를 통해 에베소 교회 성도들의 믿음이 깊어지고 믿음이 깊어짐에 따라 그들의 사랑이 함께 깊어지고 온전해지기를 구하는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97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24" name="Rectangle 36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23-24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평화의 간구와 은혜의 축도</a:t>
            </a:r>
            <a:endParaRPr lang="ko-KR" altLang="en-US" sz="5600"/>
          </a:p>
        </p:txBody>
      </p:sp>
      <p:pic>
        <p:nvPicPr>
          <p:cNvPr id="3613" name="Picture 3612" descr="사막으로 뻗은 철로">
            <a:extLst>
              <a:ext uri="{FF2B5EF4-FFF2-40B4-BE49-F238E27FC236}">
                <a16:creationId xmlns:a16="http://schemas.microsoft.com/office/drawing/2014/main" id="{8CE5434A-CEF5-A110-0CCA-ABFBBDE7E5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8" r="2146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간구와 은혜의 축도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평화와 마찬가지로 은혜도 에베소서의 특징을 잘 나타냄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평화는 예수 그리스도의 위대한 업적이고 은혜는 예수 그리스도께서 그 일을 하신 이유이자 방편이기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아들의 죽음을 통해 죄인들을 구원하신 하나님의 희생적인 사랑을 일컫는 말임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하나님의 특별한 은혜는 구원받은 이후에도 여전히 필요함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은혜를 받는 대상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복수가 아니라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주 예수 그리스도를 변함없이 사랑하는 모든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임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4598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32" name="Rectangle 36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23-24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평화의 간구와 은혜의 축도</a:t>
            </a:r>
            <a:endParaRPr lang="ko-KR" altLang="en-US" sz="5600"/>
          </a:p>
        </p:txBody>
      </p:sp>
      <p:pic>
        <p:nvPicPr>
          <p:cNvPr id="3628" name="Picture 3627" descr="통화하는 두 개의 전화기">
            <a:extLst>
              <a:ext uri="{FF2B5EF4-FFF2-40B4-BE49-F238E27FC236}">
                <a16:creationId xmlns:a16="http://schemas.microsoft.com/office/drawing/2014/main" id="{52CA07F7-6684-33C8-614F-4E64F3265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86" r="3269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간구와 은혜의 축도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새로운 인류로서 사람들을 하나로 묶는 것은 예수 그리스도에 대한 사랑임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그리스도를 사랑하는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사람들만이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사랑 가운데 행하면서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5:2)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진리를 말할 수 있고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4:15)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범사에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자랄 수 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4:16):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인자하게 하며 불쌍히 여기며 서로 용서할 수 있고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4:32)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용납하면서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성령께서 하나되게 하신 것을 지킬 수 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4:3)</a:t>
            </a:r>
          </a:p>
        </p:txBody>
      </p:sp>
    </p:spTree>
    <p:extLst>
      <p:ext uri="{BB962C8B-B14F-4D97-AF65-F5344CB8AC3E}">
        <p14:creationId xmlns:p14="http://schemas.microsoft.com/office/powerpoint/2010/main" val="26298207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49" name="Rectangle 36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23-24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평화의 간구와 은혜의 축도</a:t>
            </a:r>
            <a:endParaRPr lang="ko-KR" altLang="en-US" sz="5600"/>
          </a:p>
        </p:txBody>
      </p:sp>
      <p:pic>
        <p:nvPicPr>
          <p:cNvPr id="3636" name="Picture 3635" descr="건물 위의 조각상">
            <a:extLst>
              <a:ext uri="{FF2B5EF4-FFF2-40B4-BE49-F238E27FC236}">
                <a16:creationId xmlns:a16="http://schemas.microsoft.com/office/drawing/2014/main" id="{58A3BDB7-EB5C-5EE9-3F3C-B067B5983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44" r="2201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간구와 은혜의 축도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라나님의 은혜가 없이는 아무도 예수 그리스도를 영원히 사랑할 수 없고 형제자매를 온전히 사랑하거나 용납할 수도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그래서 바울은 서신의 앞머리에서도 하나님의 은혜를 구하고 마지막 부분에서도 하나님의 은혜를 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 개개인이나 교회 공동체는 하나님의 은혜로 시작하여 마치는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440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71" name="Rectangle 367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3" name="Rectangle 367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서신의 결말</a:t>
            </a:r>
            <a:endParaRPr lang="ko-KR" altLang="en-US" sz="6100"/>
          </a:p>
        </p:txBody>
      </p:sp>
      <p:sp>
        <p:nvSpPr>
          <p:cNvPr id="367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바울과 두기고의 헌신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자신을 위한 위로를 구하기보다 에베소 교회 성도들을 위로함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두기고는 로마에서 소아시의 에베소까지 멀고 험한 길을 마다하지 않고 달려가서 바울의 서신을 전달하고 옥에 갇힌 바울을 대신해서 에베소 교회 성도들의 마음을 위로하였음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교회 공동체에도 이러한 헌신이 필요함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교회를 위해 산다고 하면서도 실상은 자신을 위해서 살고 주의 이름을 빙자해서 자기 영광과 이익을 추구하는 사람이 너무 많음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660" name="Picture 3659" descr="러시아의 성당과 모스크바 강">
            <a:extLst>
              <a:ext uri="{FF2B5EF4-FFF2-40B4-BE49-F238E27FC236}">
                <a16:creationId xmlns:a16="http://schemas.microsoft.com/office/drawing/2014/main" id="{16D635B1-EEDD-A071-F4AC-43D84F2963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23" r="15422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3452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8" name="Rectangle 368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0" name="Rectangle 368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서신의 결말</a:t>
            </a:r>
            <a:endParaRPr lang="ko-KR" altLang="en-US" sz="6100"/>
          </a:p>
        </p:txBody>
      </p:sp>
      <p:sp>
        <p:nvSpPr>
          <p:cNvPr id="369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평화와 사랑과 은혜를 구하는 바울의 간구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평화와 사랑과 은혜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새로운 인류의 구성원 모두에게 반드시 있어야 할 필수적인 것들임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개인뿐만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교회 공동체를 위해 반드시 필요함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새로운 인류의 구성원들이 예수 그리스도를 믿고 사랑하고 서로 화목하고 평화의 교제를 나누는 것은 매우 중요함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이렇게 해야만 하나님의 새로운 인류인 교회가 하나됨과 평화의 공동체로서 세상 사람들과 하늘에 있는 정사와 권세를 향해 하나님의 지혜와 권능과 영광을 제대로 보여줄 수 있기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오직 하나님의 은혜로만 가능함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677" name="Picture 3676" descr="황혼의 성당 첨탑">
            <a:extLst>
              <a:ext uri="{FF2B5EF4-FFF2-40B4-BE49-F238E27FC236}">
                <a16:creationId xmlns:a16="http://schemas.microsoft.com/office/drawing/2014/main" id="{247A9C35-F48B-4F77-DC32-61755B2E90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6" r="55000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8280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05" name="Rectangle 370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7" name="Rectangle 370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21-24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서신의 결말</a:t>
            </a:r>
            <a:endParaRPr lang="ko-KR" altLang="en-US" sz="6100"/>
          </a:p>
        </p:txBody>
      </p:sp>
      <p:sp>
        <p:nvSpPr>
          <p:cNvPr id="37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평화와 사랑과 은혜를 구하는 바울의 간구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자신들이 하나님과 더불어 누리는 평화를 더 온전히 깨닫고 풍성히 체험할 수 있도록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그리고 모든 성도들이 서로 온전한 평화의 교제를 나눌 수 있도록 하나님께 겸손히 간구해야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거룩함과 사랑이 넘치는 삶은 오직 하나님의 은혜로만 가능하다는 것을 인정하고 겸손히 하나님의 은혜를 구해야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모든 성도들이 하나님의 새로운 인류의 구성원들임을 인식하고 거룩하고 사랑이 넘치는 삶을 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694" name="Picture 3693" descr="하늘에서 폭발하는 파란색 폭죽">
            <a:extLst>
              <a:ext uri="{FF2B5EF4-FFF2-40B4-BE49-F238E27FC236}">
                <a16:creationId xmlns:a16="http://schemas.microsoft.com/office/drawing/2014/main" id="{C90491BE-706C-278A-D748-EEF3E036C5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92" r="26854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45806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24992</TotalTime>
  <Words>4805</Words>
  <Application>Microsoft Office PowerPoint</Application>
  <PresentationFormat>Widescreen</PresentationFormat>
  <Paragraphs>326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1" baseType="lpstr">
      <vt:lpstr>Chilgok Kim Yeongbun</vt:lpstr>
      <vt:lpstr>Nanum Pen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에베소서 6장 단락</vt:lpstr>
      <vt:lpstr>1-4절: 부모와 자녀</vt:lpstr>
      <vt:lpstr>5-9절: 주인과 종</vt:lpstr>
      <vt:lpstr>10-20절: 영적 전투</vt:lpstr>
      <vt:lpstr>21-24절: 서신의 결말</vt:lpstr>
      <vt:lpstr>1-4절: 부모와 자녀</vt:lpstr>
      <vt:lpstr>1-3절: 자녀들을 위한 권면</vt:lpstr>
      <vt:lpstr>1-3절: 자녀들을 위한 권면</vt:lpstr>
      <vt:lpstr>1-3절: 자녀들을 위한 권면</vt:lpstr>
      <vt:lpstr>1-3절: 자녀들을 위한 권면</vt:lpstr>
      <vt:lpstr>4절: 부모들을 위한 권면</vt:lpstr>
      <vt:lpstr>4절: 부모들을 위한 권면</vt:lpstr>
      <vt:lpstr>4절: 부모들을 위한 권면</vt:lpstr>
      <vt:lpstr>4절: 부모들을 위한 권면</vt:lpstr>
      <vt:lpstr>4절: 부모들을 위한 권면</vt:lpstr>
      <vt:lpstr>1-4절: 부모와 자녀</vt:lpstr>
      <vt:lpstr>1-4절: 부모와 자녀</vt:lpstr>
      <vt:lpstr>1-4절: 부모와 자녀</vt:lpstr>
      <vt:lpstr>5-9절: 주인과 종</vt:lpstr>
      <vt:lpstr>5-8절: 종들을 위한 권면</vt:lpstr>
      <vt:lpstr>5-8절: 종들을 위한 권면</vt:lpstr>
      <vt:lpstr>5-8절: 종들을 위한 권면</vt:lpstr>
      <vt:lpstr>5-8절: 종들을 위한 권면</vt:lpstr>
      <vt:lpstr>5-8절: 종들을 위한 권면</vt:lpstr>
      <vt:lpstr>9절: 주인들을 위한 권면 </vt:lpstr>
      <vt:lpstr>9절: 주인들을 위한 권면</vt:lpstr>
      <vt:lpstr>9절: 주인들을 위한 권면</vt:lpstr>
      <vt:lpstr>5-9절: 주인과 종</vt:lpstr>
      <vt:lpstr>5-9절: 주인과 종</vt:lpstr>
      <vt:lpstr>5-9절: 주인과 종</vt:lpstr>
      <vt:lpstr>5-9절: 주인과 종</vt:lpstr>
      <vt:lpstr>10-20절: 영적 전투</vt:lpstr>
      <vt:lpstr>10-13절: 영적 싸움과 그 대상 </vt:lpstr>
      <vt:lpstr>10-13절: 영적 싸움과 그 대상</vt:lpstr>
      <vt:lpstr>10-13절: 영적 싸움과 그 대상</vt:lpstr>
      <vt:lpstr>10-13절: 영적 싸움과 그 대상</vt:lpstr>
      <vt:lpstr>10-13절: 영적 싸움과 그 대상</vt:lpstr>
      <vt:lpstr>10-13절: 영적 싸움과 그 대상</vt:lpstr>
      <vt:lpstr>10-13절: 영적 싸움과 그 대상</vt:lpstr>
      <vt:lpstr>14-17절: 영적 싸움을 위한 하나님의 전신갑주  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14-17절: 영적 싸움을 위한 하나님의 전신갑주</vt:lpstr>
      <vt:lpstr>18-20절: 영적 싸움을 위한 기도  </vt:lpstr>
      <vt:lpstr>18-20절: 영적 싸움을 위한 기도</vt:lpstr>
      <vt:lpstr>18-20절: 영적 싸움을 위한 기도</vt:lpstr>
      <vt:lpstr>18-20절: 영적 싸움을 위한 기도</vt:lpstr>
      <vt:lpstr>18-20절: 영적 싸움을 위한 기도</vt:lpstr>
      <vt:lpstr>18-20절: 영적 싸움을 위한 기도</vt:lpstr>
      <vt:lpstr>10-20절: 영적 전투</vt:lpstr>
      <vt:lpstr>10-20절: 영적 전투</vt:lpstr>
      <vt:lpstr>10-20절: 영적 전투</vt:lpstr>
      <vt:lpstr>21-24절: 서신의 결말</vt:lpstr>
      <vt:lpstr>21-22절: 두기고의 파송  </vt:lpstr>
      <vt:lpstr>21-22절: 두기고의 파송</vt:lpstr>
      <vt:lpstr>21-22절: 두기고의 파송</vt:lpstr>
      <vt:lpstr>23-24절: 평화의 간구와 은혜의 축도  </vt:lpstr>
      <vt:lpstr>23-24절: 평화의 간구와 은혜의 축도</vt:lpstr>
      <vt:lpstr>23-24절: 평화의 간구와 은혜의 축도</vt:lpstr>
      <vt:lpstr>23-24절: 평화의 간구와 은혜의 축도</vt:lpstr>
      <vt:lpstr>23-24절: 평화의 간구와 은혜의 축도</vt:lpstr>
      <vt:lpstr>23-24절: 평화의 간구와 은혜의 축도</vt:lpstr>
      <vt:lpstr>21-24절: 서신의 결말</vt:lpstr>
      <vt:lpstr>21-24절: 서신의 결말</vt:lpstr>
      <vt:lpstr>21-24절: 서신의 결말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91</cp:revision>
  <dcterms:created xsi:type="dcterms:W3CDTF">2024-03-11T16:02:12Z</dcterms:created>
  <dcterms:modified xsi:type="dcterms:W3CDTF">2024-07-09T20:59:58Z</dcterms:modified>
</cp:coreProperties>
</file>