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954" y="2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ng Jin Kim" userId="d69278118bf7dba8" providerId="LiveId" clId="{65211278-12A1-4583-880C-D98003B1F668}"/>
    <pc:docChg chg="custSel modSld">
      <pc:chgData name="Sang Jin Kim" userId="d69278118bf7dba8" providerId="LiveId" clId="{65211278-12A1-4583-880C-D98003B1F668}" dt="2026-04-07T15:24:35.243" v="1374" actId="20577"/>
      <pc:docMkLst>
        <pc:docMk/>
      </pc:docMkLst>
      <pc:sldChg chg="modSp mod">
        <pc:chgData name="Sang Jin Kim" userId="d69278118bf7dba8" providerId="LiveId" clId="{65211278-12A1-4583-880C-D98003B1F668}" dt="2026-04-05T01:16:50.869" v="97" actId="20577"/>
        <pc:sldMkLst>
          <pc:docMk/>
          <pc:sldMk cId="791305484" sldId="257"/>
        </pc:sldMkLst>
        <pc:spChg chg="mod">
          <ac:chgData name="Sang Jin Kim" userId="d69278118bf7dba8" providerId="LiveId" clId="{65211278-12A1-4583-880C-D98003B1F668}" dt="2026-04-05T01:16:50.869" v="97" actId="20577"/>
          <ac:spMkLst>
            <pc:docMk/>
            <pc:sldMk cId="791305484" sldId="257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05T01:19:18.317" v="195" actId="20577"/>
        <pc:sldMkLst>
          <pc:docMk/>
          <pc:sldMk cId="4218201517" sldId="258"/>
        </pc:sldMkLst>
        <pc:spChg chg="mod">
          <ac:chgData name="Sang Jin Kim" userId="d69278118bf7dba8" providerId="LiveId" clId="{65211278-12A1-4583-880C-D98003B1F668}" dt="2026-04-05T01:19:18.317" v="195" actId="20577"/>
          <ac:spMkLst>
            <pc:docMk/>
            <pc:sldMk cId="4218201517" sldId="258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05T01:20:54.357" v="222" actId="255"/>
        <pc:sldMkLst>
          <pc:docMk/>
          <pc:sldMk cId="3484593409" sldId="259"/>
        </pc:sldMkLst>
        <pc:spChg chg="mod">
          <ac:chgData name="Sang Jin Kim" userId="d69278118bf7dba8" providerId="LiveId" clId="{65211278-12A1-4583-880C-D98003B1F668}" dt="2026-04-05T01:20:54.357" v="222" actId="255"/>
          <ac:spMkLst>
            <pc:docMk/>
            <pc:sldMk cId="3484593409" sldId="259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05T01:23:22.833" v="439" actId="207"/>
        <pc:sldMkLst>
          <pc:docMk/>
          <pc:sldMk cId="363358251" sldId="260"/>
        </pc:sldMkLst>
        <pc:spChg chg="mod">
          <ac:chgData name="Sang Jin Kim" userId="d69278118bf7dba8" providerId="LiveId" clId="{65211278-12A1-4583-880C-D98003B1F668}" dt="2026-04-05T01:23:22.833" v="439" actId="207"/>
          <ac:spMkLst>
            <pc:docMk/>
            <pc:sldMk cId="363358251" sldId="260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05T01:25:29.136" v="525" actId="207"/>
        <pc:sldMkLst>
          <pc:docMk/>
          <pc:sldMk cId="390481904" sldId="261"/>
        </pc:sldMkLst>
        <pc:spChg chg="mod">
          <ac:chgData name="Sang Jin Kim" userId="d69278118bf7dba8" providerId="LiveId" clId="{65211278-12A1-4583-880C-D98003B1F668}" dt="2026-04-05T01:25:29.136" v="525" actId="207"/>
          <ac:spMkLst>
            <pc:docMk/>
            <pc:sldMk cId="390481904" sldId="261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05T01:30:50.520" v="794" actId="207"/>
        <pc:sldMkLst>
          <pc:docMk/>
          <pc:sldMk cId="2309488840" sldId="262"/>
        </pc:sldMkLst>
        <pc:spChg chg="mod">
          <ac:chgData name="Sang Jin Kim" userId="d69278118bf7dba8" providerId="LiveId" clId="{65211278-12A1-4583-880C-D98003B1F668}" dt="2026-04-05T01:30:50.520" v="794" actId="207"/>
          <ac:spMkLst>
            <pc:docMk/>
            <pc:sldMk cId="2309488840" sldId="262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05T01:57:13.522" v="817" actId="20577"/>
        <pc:sldMkLst>
          <pc:docMk/>
          <pc:sldMk cId="4049090123" sldId="263"/>
        </pc:sldMkLst>
        <pc:spChg chg="mod">
          <ac:chgData name="Sang Jin Kim" userId="d69278118bf7dba8" providerId="LiveId" clId="{65211278-12A1-4583-880C-D98003B1F668}" dt="2026-04-05T01:00:57.169" v="10" actId="14100"/>
          <ac:spMkLst>
            <pc:docMk/>
            <pc:sldMk cId="4049090123" sldId="263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05T01:57:13.522" v="817" actId="20577"/>
          <ac:spMkLst>
            <pc:docMk/>
            <pc:sldMk cId="4049090123" sldId="263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07T15:24:35.243" v="1374" actId="20577"/>
        <pc:sldMkLst>
          <pc:docMk/>
          <pc:sldMk cId="2972071825" sldId="264"/>
        </pc:sldMkLst>
        <pc:spChg chg="mod">
          <ac:chgData name="Sang Jin Kim" userId="d69278118bf7dba8" providerId="LiveId" clId="{65211278-12A1-4583-880C-D98003B1F668}" dt="2026-04-05T01:58:06.712" v="850" actId="207"/>
          <ac:spMkLst>
            <pc:docMk/>
            <pc:sldMk cId="2972071825" sldId="264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07T15:24:35.243" v="1374" actId="20577"/>
          <ac:spMkLst>
            <pc:docMk/>
            <pc:sldMk cId="2972071825" sldId="264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05T02:03:46.077" v="1196" actId="207"/>
        <pc:sldMkLst>
          <pc:docMk/>
          <pc:sldMk cId="3877897452" sldId="265"/>
        </pc:sldMkLst>
        <pc:spChg chg="mod">
          <ac:chgData name="Sang Jin Kim" userId="d69278118bf7dba8" providerId="LiveId" clId="{65211278-12A1-4583-880C-D98003B1F668}" dt="2026-04-05T01:01:37.133" v="13" actId="207"/>
          <ac:spMkLst>
            <pc:docMk/>
            <pc:sldMk cId="3877897452" sldId="265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05T02:03:46.077" v="1196" actId="207"/>
          <ac:spMkLst>
            <pc:docMk/>
            <pc:sldMk cId="3877897452" sldId="265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05T02:06:42.999" v="1362" actId="207"/>
        <pc:sldMkLst>
          <pc:docMk/>
          <pc:sldMk cId="1560990326" sldId="266"/>
        </pc:sldMkLst>
        <pc:spChg chg="mod">
          <ac:chgData name="Sang Jin Kim" userId="d69278118bf7dba8" providerId="LiveId" clId="{65211278-12A1-4583-880C-D98003B1F668}" dt="2026-04-05T02:06:42.999" v="1362" actId="207"/>
          <ac:spMkLst>
            <pc:docMk/>
            <pc:sldMk cId="1560990326" sldId="266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D4F57-3B3B-47A8-9294-D165E56A58C9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B873A-64DA-4363-8B56-C14A98378B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760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D4F57-3B3B-47A8-9294-D165E56A58C9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B873A-64DA-4363-8B56-C14A98378B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530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D4F57-3B3B-47A8-9294-D165E56A58C9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B873A-64DA-4363-8B56-C14A98378B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518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D4F57-3B3B-47A8-9294-D165E56A58C9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B873A-64DA-4363-8B56-C14A98378B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858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D4F57-3B3B-47A8-9294-D165E56A58C9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B873A-64DA-4363-8B56-C14A98378B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613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D4F57-3B3B-47A8-9294-D165E56A58C9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B873A-64DA-4363-8B56-C14A98378B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810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D4F57-3B3B-47A8-9294-D165E56A58C9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B873A-64DA-4363-8B56-C14A98378B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748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D4F57-3B3B-47A8-9294-D165E56A58C9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B873A-64DA-4363-8B56-C14A98378B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018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D4F57-3B3B-47A8-9294-D165E56A58C9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B873A-64DA-4363-8B56-C14A98378B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985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D4F57-3B3B-47A8-9294-D165E56A58C9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B873A-64DA-4363-8B56-C14A98378B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75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D4F57-3B3B-47A8-9294-D165E56A58C9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B873A-64DA-4363-8B56-C14A98378B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808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6D4F57-3B3B-47A8-9294-D165E56A58C9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3B873A-64DA-4363-8B56-C14A98378B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88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</a:rPr>
              <a:t>신명기 신학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언약의 갱신</a:t>
            </a:r>
            <a:endParaRPr lang="en-US" altLang="ko-KR" dirty="0">
              <a:solidFill>
                <a:srgbClr val="002060"/>
              </a:solidFill>
            </a:endParaRPr>
          </a:p>
          <a:p>
            <a:r>
              <a:rPr lang="ko-KR" altLang="en-US" dirty="0">
                <a:solidFill>
                  <a:srgbClr val="00B0F0"/>
                </a:solidFill>
              </a:rPr>
              <a:t>모압 광야에서 새 세대에게</a:t>
            </a:r>
            <a:endParaRPr lang="en-US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2274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</a:rPr>
              <a:t>하나님의 계시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 fontScale="92500" lnSpcReduction="10000"/>
          </a:bodyPr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역사적 개입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열 재앙과 출애굽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/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홍해사건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/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만나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/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므리바 사건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하나님의 부르심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선택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이스라엘 열조를 부르심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창조 행위</a:t>
            </a:r>
            <a:endParaRPr lang="en-US" altLang="ko-KR" dirty="0">
              <a:solidFill>
                <a:srgbClr val="00B0F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애굽에서의 구원</a:t>
            </a:r>
            <a:endParaRPr lang="en-US" altLang="ko-KR" dirty="0">
              <a:solidFill>
                <a:srgbClr val="FF000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하나님께서 나타나심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신현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</a:t>
            </a:r>
          </a:p>
          <a:p>
            <a:pPr lvl="1"/>
            <a:r>
              <a:rPr lang="ko-KR" altLang="en-US" dirty="0">
                <a:solidFill>
                  <a:srgbClr val="00B0F0"/>
                </a:solidFill>
                <a:latin typeface="+mn-ea"/>
              </a:rPr>
              <a:t>어두움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초월성과 신비성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비접근성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FF0000"/>
                </a:solidFill>
                <a:latin typeface="+mn-ea"/>
              </a:rPr>
              <a:t>불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내재성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7030A0"/>
                </a:solidFill>
                <a:latin typeface="+mn-ea"/>
              </a:rPr>
              <a:t>말씀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신명기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권능의 말씀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주권적 말씀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1305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</a:rPr>
              <a:t>신적 계시 내용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여호와 이름</a:t>
            </a:r>
            <a:endParaRPr lang="en-US" altLang="ko-KR" dirty="0"/>
          </a:p>
          <a:p>
            <a:pPr lvl="1"/>
            <a:r>
              <a:rPr lang="ko-KR" altLang="en-US" dirty="0">
                <a:solidFill>
                  <a:srgbClr val="FF0000"/>
                </a:solidFill>
              </a:rPr>
              <a:t>여호와</a:t>
            </a:r>
            <a:r>
              <a:rPr lang="en-US" altLang="ko-KR" dirty="0">
                <a:solidFill>
                  <a:srgbClr val="002060"/>
                </a:solidFill>
              </a:rPr>
              <a:t>(Yahweh): </a:t>
            </a:r>
            <a:r>
              <a:rPr lang="ko-KR" altLang="en-US" dirty="0">
                <a:solidFill>
                  <a:srgbClr val="002060"/>
                </a:solidFill>
              </a:rPr>
              <a:t>언약적 관계</a:t>
            </a:r>
            <a:endParaRPr lang="en-US" altLang="ko-KR" dirty="0">
              <a:solidFill>
                <a:srgbClr val="002060"/>
              </a:solidFill>
            </a:endParaRPr>
          </a:p>
          <a:p>
            <a:pPr lvl="1"/>
            <a:r>
              <a:rPr lang="ko-KR" altLang="en-US" dirty="0">
                <a:solidFill>
                  <a:srgbClr val="002060"/>
                </a:solidFill>
              </a:rPr>
              <a:t>엘로힘</a:t>
            </a:r>
            <a:r>
              <a:rPr lang="en-US" altLang="ko-KR" dirty="0">
                <a:solidFill>
                  <a:srgbClr val="002060"/>
                </a:solidFill>
              </a:rPr>
              <a:t>(Elohim): </a:t>
            </a:r>
            <a:r>
              <a:rPr lang="ko-KR" altLang="en-US" dirty="0">
                <a:solidFill>
                  <a:srgbClr val="002060"/>
                </a:solidFill>
              </a:rPr>
              <a:t>신적 관계</a:t>
            </a:r>
            <a:endParaRPr lang="en-US" altLang="ko-KR" dirty="0">
              <a:solidFill>
                <a:srgbClr val="002060"/>
              </a:solidFill>
            </a:endParaRPr>
          </a:p>
          <a:p>
            <a:pPr lvl="1"/>
            <a:r>
              <a:rPr lang="ko-KR" altLang="en-US" dirty="0">
                <a:solidFill>
                  <a:srgbClr val="FF0000"/>
                </a:solidFill>
              </a:rPr>
              <a:t>엘</a:t>
            </a:r>
            <a:r>
              <a:rPr lang="en-US" altLang="ko-KR" dirty="0">
                <a:solidFill>
                  <a:srgbClr val="002060"/>
                </a:solidFill>
              </a:rPr>
              <a:t>(</a:t>
            </a:r>
            <a:r>
              <a:rPr lang="en-US" altLang="ko-KR" i="1" dirty="0">
                <a:solidFill>
                  <a:srgbClr val="002060"/>
                </a:solidFill>
              </a:rPr>
              <a:t>El</a:t>
            </a:r>
            <a:r>
              <a:rPr lang="en-US" altLang="ko-KR" dirty="0">
                <a:solidFill>
                  <a:srgbClr val="002060"/>
                </a:solidFill>
              </a:rPr>
              <a:t>), </a:t>
            </a:r>
            <a:r>
              <a:rPr lang="ko-KR" altLang="en-US" dirty="0">
                <a:solidFill>
                  <a:srgbClr val="0070C0"/>
                </a:solidFill>
              </a:rPr>
              <a:t>엘리온</a:t>
            </a:r>
            <a:r>
              <a:rPr lang="en-US" altLang="ko-KR" dirty="0">
                <a:solidFill>
                  <a:srgbClr val="002060"/>
                </a:solidFill>
              </a:rPr>
              <a:t>(</a:t>
            </a:r>
            <a:r>
              <a:rPr lang="en-US" altLang="ko-KR" i="1" dirty="0" err="1">
                <a:solidFill>
                  <a:srgbClr val="002060"/>
                </a:solidFill>
              </a:rPr>
              <a:t>Elyon</a:t>
            </a:r>
            <a:r>
              <a:rPr lang="en-US" altLang="ko-KR" dirty="0">
                <a:solidFill>
                  <a:srgbClr val="002060"/>
                </a:solidFill>
              </a:rPr>
              <a:t>), </a:t>
            </a:r>
            <a:r>
              <a:rPr lang="ko-KR" altLang="en-US" dirty="0">
                <a:solidFill>
                  <a:srgbClr val="0070C0"/>
                </a:solidFill>
              </a:rPr>
              <a:t>엘로아</a:t>
            </a:r>
            <a:r>
              <a:rPr lang="en-US" altLang="ko-KR" dirty="0">
                <a:solidFill>
                  <a:srgbClr val="002060"/>
                </a:solidFill>
              </a:rPr>
              <a:t>(</a:t>
            </a:r>
            <a:r>
              <a:rPr lang="en-US" altLang="ko-KR" i="1" dirty="0">
                <a:solidFill>
                  <a:srgbClr val="002060"/>
                </a:solidFill>
              </a:rPr>
              <a:t>Eloah</a:t>
            </a:r>
            <a:r>
              <a:rPr lang="en-US" altLang="ko-KR" dirty="0">
                <a:solidFill>
                  <a:srgbClr val="002060"/>
                </a:solidFill>
              </a:rPr>
              <a:t>): </a:t>
            </a:r>
            <a:r>
              <a:rPr lang="ko-KR" altLang="en-US" dirty="0">
                <a:solidFill>
                  <a:srgbClr val="002060"/>
                </a:solidFill>
              </a:rPr>
              <a:t>이 </a:t>
            </a:r>
            <a:r>
              <a:rPr lang="en-US" altLang="ko-KR" dirty="0">
                <a:solidFill>
                  <a:srgbClr val="002060"/>
                </a:solidFill>
              </a:rPr>
              <a:t>	</a:t>
            </a:r>
            <a:r>
              <a:rPr lang="ko-KR" altLang="en-US" dirty="0">
                <a:solidFill>
                  <a:srgbClr val="002060"/>
                </a:solidFill>
              </a:rPr>
              <a:t>이름들은 사용 빈도수가 적으며 주로 시에서 </a:t>
            </a:r>
            <a:r>
              <a:rPr lang="en-US" altLang="ko-KR" dirty="0">
                <a:solidFill>
                  <a:srgbClr val="002060"/>
                </a:solidFill>
              </a:rPr>
              <a:t>	</a:t>
            </a:r>
            <a:r>
              <a:rPr lang="ko-KR" altLang="en-US" dirty="0">
                <a:solidFill>
                  <a:srgbClr val="002060"/>
                </a:solidFill>
              </a:rPr>
              <a:t>사용된다</a:t>
            </a:r>
            <a:r>
              <a:rPr lang="en-US" altLang="ko-KR" dirty="0">
                <a:solidFill>
                  <a:srgbClr val="002060"/>
                </a:solidFill>
              </a:rPr>
              <a:t>. 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82015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</a:rPr>
              <a:t>여호와의 인격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신인동형동성론적 계시</a:t>
            </a:r>
            <a:r>
              <a:rPr lang="en-US" altLang="ko-KR" sz="2800" dirty="0">
                <a:latin typeface="+mn-ea"/>
              </a:rPr>
              <a:t>(</a:t>
            </a:r>
            <a:r>
              <a:rPr lang="ko-KR" altLang="en-US" sz="2800" dirty="0">
                <a:latin typeface="+mn-ea"/>
              </a:rPr>
              <a:t>사람과 같이</a:t>
            </a:r>
            <a:r>
              <a:rPr lang="en-US" altLang="ko-KR" sz="2800" dirty="0">
                <a:latin typeface="+mn-ea"/>
              </a:rPr>
              <a:t>)</a:t>
            </a:r>
          </a:p>
          <a:p>
            <a:pPr lvl="1"/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하나님의 손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신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4:34)</a:t>
            </a:r>
          </a:p>
          <a:p>
            <a:pPr lvl="1"/>
            <a:r>
              <a:rPr lang="ko-KR" altLang="en-US" dirty="0">
                <a:solidFill>
                  <a:srgbClr val="00B0F0"/>
                </a:solidFill>
                <a:latin typeface="+mn-ea"/>
              </a:rPr>
              <a:t>눈</a:t>
            </a:r>
            <a:endParaRPr lang="en-US" altLang="ko-KR" dirty="0">
              <a:solidFill>
                <a:srgbClr val="00B0F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002060"/>
                </a:solidFill>
                <a:latin typeface="+mn-ea"/>
              </a:rPr>
              <a:t>얼굴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00B0F0"/>
                </a:solidFill>
                <a:latin typeface="+mn-ea"/>
              </a:rPr>
              <a:t>입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말씀의 환유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845934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</a:rPr>
              <a:t>여호와의 속성 및 성품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70C0"/>
                </a:solidFill>
              </a:rPr>
              <a:t>언약적 신실성</a:t>
            </a:r>
            <a:r>
              <a:rPr lang="en-US" altLang="ko-KR" dirty="0">
                <a:solidFill>
                  <a:srgbClr val="0070C0"/>
                </a:solidFill>
              </a:rPr>
              <a:t>/</a:t>
            </a:r>
            <a:r>
              <a:rPr lang="ko-KR" altLang="en-US" dirty="0">
                <a:solidFill>
                  <a:srgbClr val="0070C0"/>
                </a:solidFill>
              </a:rPr>
              <a:t>사랑</a:t>
            </a:r>
            <a:r>
              <a:rPr lang="en-US" altLang="ko-KR" dirty="0"/>
              <a:t>(</a:t>
            </a:r>
            <a:r>
              <a:rPr lang="ko-KR" altLang="en-US" i="1" dirty="0">
                <a:solidFill>
                  <a:srgbClr val="FF0000"/>
                </a:solidFill>
              </a:rPr>
              <a:t>헤세드</a:t>
            </a:r>
            <a:r>
              <a:rPr lang="en-US" altLang="ko-KR" dirty="0"/>
              <a:t>)</a:t>
            </a:r>
          </a:p>
          <a:p>
            <a:endParaRPr lang="en-US" dirty="0"/>
          </a:p>
          <a:p>
            <a:r>
              <a:rPr lang="ko-KR" altLang="en-US" dirty="0">
                <a:solidFill>
                  <a:srgbClr val="0070C0"/>
                </a:solidFill>
              </a:rPr>
              <a:t>사랑</a:t>
            </a:r>
            <a:r>
              <a:rPr lang="en-US" altLang="ko-KR" dirty="0"/>
              <a:t>(</a:t>
            </a:r>
            <a:r>
              <a:rPr lang="ko-KR" altLang="en-US" i="1" dirty="0">
                <a:solidFill>
                  <a:srgbClr val="FF0000"/>
                </a:solidFill>
              </a:rPr>
              <a:t>아하브</a:t>
            </a:r>
            <a:r>
              <a:rPr lang="en-US" altLang="ko-KR" dirty="0"/>
              <a:t>): </a:t>
            </a:r>
            <a:r>
              <a:rPr lang="ko-KR" altLang="en-US" dirty="0">
                <a:solidFill>
                  <a:srgbClr val="0070C0"/>
                </a:solidFill>
              </a:rPr>
              <a:t>사랑과 선택은 같은 말이다</a:t>
            </a:r>
            <a:r>
              <a:rPr lang="en-US" altLang="ko-KR" dirty="0">
                <a:solidFill>
                  <a:srgbClr val="0070C0"/>
                </a:solidFill>
              </a:rPr>
              <a:t>.</a:t>
            </a:r>
          </a:p>
          <a:p>
            <a:pPr lvl="1"/>
            <a:r>
              <a:rPr lang="ko-KR" altLang="en-US" dirty="0">
                <a:solidFill>
                  <a:srgbClr val="FF0000"/>
                </a:solidFill>
              </a:rPr>
              <a:t>언약의 제정자로서 </a:t>
            </a:r>
            <a:r>
              <a:rPr lang="ko-KR" altLang="en-US" dirty="0">
                <a:solidFill>
                  <a:srgbClr val="0070C0"/>
                </a:solidFill>
              </a:rPr>
              <a:t>하나님은 자신의 언약을 신실하게 이행하신다</a:t>
            </a:r>
            <a:r>
              <a:rPr lang="en-US" altLang="ko-KR" dirty="0">
                <a:solidFill>
                  <a:srgbClr val="0070C0"/>
                </a:solidFill>
              </a:rPr>
              <a:t>. </a:t>
            </a:r>
            <a:r>
              <a:rPr lang="ko-KR" altLang="en-US" dirty="0">
                <a:solidFill>
                  <a:srgbClr val="0070C0"/>
                </a:solidFill>
              </a:rPr>
              <a:t>그는 거룩하시고</a:t>
            </a:r>
            <a:r>
              <a:rPr lang="en-US" altLang="ko-KR" dirty="0">
                <a:solidFill>
                  <a:srgbClr val="0070C0"/>
                </a:solidFill>
              </a:rPr>
              <a:t>, </a:t>
            </a:r>
            <a:r>
              <a:rPr lang="ko-KR" altLang="en-US" dirty="0">
                <a:solidFill>
                  <a:srgbClr val="0070C0"/>
                </a:solidFill>
              </a:rPr>
              <a:t>의로우시고 모든 길이 공평하시다</a:t>
            </a:r>
            <a:r>
              <a:rPr lang="en-US" altLang="ko-KR" dirty="0">
                <a:solidFill>
                  <a:srgbClr val="0070C0"/>
                </a:solidFill>
              </a:rPr>
              <a:t>.  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3582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</a:rPr>
              <a:t>여호와의 역할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 fontScale="92500" lnSpcReduction="20000"/>
          </a:bodyPr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창조자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신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4:32):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이스라엘을 선택하여 창조주 하나님을 증거하도록 언약을 맺으심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구속자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신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5:6):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구속 사역은 여호와의 주권을 입증한 사건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용사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가나안 정복에 여호와께서 친히 지휘하심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재판장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백성들이 언약을 이행하지 않을 때 심판하신다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904819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</a:rPr>
              <a:t>인간에 관한 계시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>
                <a:solidFill>
                  <a:srgbClr val="002060"/>
                </a:solidFill>
              </a:rPr>
              <a:t>사람에 대한 계시</a:t>
            </a:r>
            <a:endParaRPr lang="en-US" altLang="ko-KR" dirty="0">
              <a:solidFill>
                <a:srgbClr val="002060"/>
              </a:solidFill>
            </a:endParaRPr>
          </a:p>
          <a:p>
            <a:r>
              <a:rPr lang="ko-KR" altLang="en-US" dirty="0">
                <a:solidFill>
                  <a:srgbClr val="FF0000"/>
                </a:solidFill>
              </a:rPr>
              <a:t>민족에 대한 관심</a:t>
            </a:r>
            <a:r>
              <a:rPr lang="en-US" altLang="ko-KR" dirty="0">
                <a:solidFill>
                  <a:srgbClr val="002060"/>
                </a:solidFill>
              </a:rPr>
              <a:t>: (1) </a:t>
            </a:r>
            <a:r>
              <a:rPr lang="en-US" altLang="ko-KR" i="1" dirty="0">
                <a:solidFill>
                  <a:srgbClr val="FF0000"/>
                </a:solidFill>
              </a:rPr>
              <a:t>goy</a:t>
            </a:r>
            <a:r>
              <a:rPr lang="en-US" altLang="ko-KR" i="1" dirty="0">
                <a:solidFill>
                  <a:srgbClr val="002060"/>
                </a:solidFill>
              </a:rPr>
              <a:t>(</a:t>
            </a:r>
            <a:r>
              <a:rPr lang="ko-KR" altLang="en-US" i="1" dirty="0">
                <a:solidFill>
                  <a:srgbClr val="002060"/>
                </a:solidFill>
              </a:rPr>
              <a:t>국가</a:t>
            </a:r>
            <a:r>
              <a:rPr lang="en-US" altLang="ko-KR" i="1" dirty="0">
                <a:solidFill>
                  <a:srgbClr val="002060"/>
                </a:solidFill>
              </a:rPr>
              <a:t>)</a:t>
            </a:r>
            <a:r>
              <a:rPr lang="en-US" altLang="ko-KR" dirty="0">
                <a:solidFill>
                  <a:srgbClr val="002060"/>
                </a:solidFill>
              </a:rPr>
              <a:t>; (2) </a:t>
            </a:r>
            <a:r>
              <a:rPr lang="en-US" altLang="ko-KR" i="1" dirty="0">
                <a:solidFill>
                  <a:srgbClr val="FF0000"/>
                </a:solidFill>
              </a:rPr>
              <a:t>am</a:t>
            </a:r>
            <a:r>
              <a:rPr lang="en-US" altLang="ko-KR" i="1" dirty="0">
                <a:solidFill>
                  <a:srgbClr val="002060"/>
                </a:solidFill>
              </a:rPr>
              <a:t>(</a:t>
            </a:r>
            <a:r>
              <a:rPr lang="ko-KR" altLang="en-US" i="1" dirty="0">
                <a:solidFill>
                  <a:srgbClr val="002060"/>
                </a:solidFill>
              </a:rPr>
              <a:t>백성</a:t>
            </a:r>
            <a:r>
              <a:rPr lang="en-US" altLang="ko-KR" i="1" dirty="0">
                <a:solidFill>
                  <a:srgbClr val="002060"/>
                </a:solidFill>
              </a:rPr>
              <a:t>)</a:t>
            </a:r>
          </a:p>
          <a:p>
            <a:r>
              <a:rPr lang="ko-KR" altLang="en-US" dirty="0">
                <a:solidFill>
                  <a:srgbClr val="002060"/>
                </a:solidFill>
              </a:rPr>
              <a:t>이스라엘에 대한 계시</a:t>
            </a:r>
            <a:r>
              <a:rPr lang="en-US" altLang="ko-KR" dirty="0">
                <a:solidFill>
                  <a:srgbClr val="002060"/>
                </a:solidFill>
              </a:rPr>
              <a:t>: </a:t>
            </a:r>
            <a:r>
              <a:rPr lang="ko-KR" altLang="en-US" dirty="0">
                <a:solidFill>
                  <a:srgbClr val="002060"/>
                </a:solidFill>
              </a:rPr>
              <a:t>내 백성</a:t>
            </a:r>
            <a:r>
              <a:rPr lang="en-US" altLang="ko-KR" dirty="0">
                <a:solidFill>
                  <a:srgbClr val="002060"/>
                </a:solidFill>
              </a:rPr>
              <a:t>/ </a:t>
            </a:r>
            <a:r>
              <a:rPr lang="ko-KR" altLang="en-US" dirty="0">
                <a:solidFill>
                  <a:srgbClr val="002060"/>
                </a:solidFill>
              </a:rPr>
              <a:t>모세의 백성</a:t>
            </a:r>
            <a:endParaRPr lang="en-US" altLang="ko-KR" dirty="0">
              <a:solidFill>
                <a:srgbClr val="002060"/>
              </a:solidFill>
            </a:endParaRPr>
          </a:p>
          <a:p>
            <a:r>
              <a:rPr lang="ko-KR" altLang="en-US" dirty="0">
                <a:solidFill>
                  <a:srgbClr val="002060"/>
                </a:solidFill>
              </a:rPr>
              <a:t>개인에 대한 계시</a:t>
            </a:r>
            <a:r>
              <a:rPr lang="en-US" altLang="ko-KR" dirty="0">
                <a:solidFill>
                  <a:srgbClr val="002060"/>
                </a:solidFill>
              </a:rPr>
              <a:t>: </a:t>
            </a:r>
            <a:r>
              <a:rPr lang="ko-KR" altLang="en-US" i="1" dirty="0">
                <a:solidFill>
                  <a:srgbClr val="FF0000"/>
                </a:solidFill>
              </a:rPr>
              <a:t>이쉬</a:t>
            </a:r>
            <a:r>
              <a:rPr lang="en-US" altLang="ko-KR" sz="2400" i="1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sz="2400" i="1" dirty="0">
                <a:solidFill>
                  <a:srgbClr val="002060"/>
                </a:solidFill>
                <a:latin typeface="+mn-ea"/>
              </a:rPr>
              <a:t>국가에 대비되는 한 개인</a:t>
            </a:r>
            <a:r>
              <a:rPr lang="en-US" altLang="ko-KR" sz="2400" i="1" dirty="0">
                <a:solidFill>
                  <a:srgbClr val="002060"/>
                </a:solidFill>
                <a:latin typeface="+mn-ea"/>
              </a:rPr>
              <a:t>)</a:t>
            </a:r>
            <a:r>
              <a:rPr lang="en-US" altLang="ko-KR" sz="2400" dirty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i="1" dirty="0">
                <a:solidFill>
                  <a:srgbClr val="FF0000"/>
                </a:solidFill>
              </a:rPr>
              <a:t>네페쉬</a:t>
            </a:r>
            <a:r>
              <a:rPr lang="en-US" altLang="ko-KR" sz="2800" i="1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sz="2800" i="1" dirty="0">
                <a:solidFill>
                  <a:srgbClr val="002060"/>
                </a:solidFill>
                <a:latin typeface="+mn-ea"/>
              </a:rPr>
              <a:t>사람</a:t>
            </a:r>
            <a:r>
              <a:rPr lang="en-US" altLang="ko-KR" sz="2800" i="1" dirty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sz="2800" i="1" dirty="0">
                <a:solidFill>
                  <a:srgbClr val="002060"/>
                </a:solidFill>
                <a:latin typeface="+mn-ea"/>
              </a:rPr>
              <a:t>영혼</a:t>
            </a:r>
            <a:r>
              <a:rPr lang="en-US" altLang="ko-KR" sz="2800" i="1" dirty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sz="2800" i="1" dirty="0">
                <a:solidFill>
                  <a:srgbClr val="002060"/>
                </a:solidFill>
                <a:latin typeface="+mn-ea"/>
              </a:rPr>
              <a:t>인격의 본질</a:t>
            </a:r>
            <a:r>
              <a:rPr lang="en-US" altLang="ko-KR" sz="2800" i="1" dirty="0">
                <a:solidFill>
                  <a:srgbClr val="002060"/>
                </a:solidFill>
                <a:latin typeface="+mn-ea"/>
              </a:rPr>
              <a:t>)</a:t>
            </a:r>
            <a:r>
              <a:rPr lang="en-US" altLang="ko-KR" i="1" dirty="0">
                <a:solidFill>
                  <a:srgbClr val="FF0000"/>
                </a:solidFill>
              </a:rPr>
              <a:t>; </a:t>
            </a:r>
            <a:r>
              <a:rPr lang="ko-KR" altLang="en-US" i="1" dirty="0">
                <a:solidFill>
                  <a:srgbClr val="FF0000"/>
                </a:solidFill>
              </a:rPr>
              <a:t>레브</a:t>
            </a:r>
            <a:r>
              <a:rPr lang="en-US" altLang="ko-KR" sz="2800" i="1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sz="2800" i="1" dirty="0">
                <a:solidFill>
                  <a:srgbClr val="002060"/>
                </a:solidFill>
                <a:latin typeface="+mn-ea"/>
              </a:rPr>
              <a:t>마음</a:t>
            </a:r>
            <a:r>
              <a:rPr lang="en-US" altLang="ko-KR" sz="2800" i="1" dirty="0">
                <a:solidFill>
                  <a:srgbClr val="002060"/>
                </a:solidFill>
                <a:latin typeface="+mn-ea"/>
              </a:rPr>
              <a:t>; </a:t>
            </a:r>
            <a:r>
              <a:rPr lang="ko-KR" altLang="en-US" sz="2800" i="1" dirty="0">
                <a:solidFill>
                  <a:srgbClr val="002060"/>
                </a:solidFill>
                <a:latin typeface="+mn-ea"/>
              </a:rPr>
              <a:t>지적 정서적인 면을 지칭하며 인격을 가리킨다</a:t>
            </a:r>
            <a:r>
              <a:rPr lang="en-US" altLang="ko-KR" sz="2800" i="1" dirty="0">
                <a:solidFill>
                  <a:srgbClr val="002060"/>
                </a:solidFill>
                <a:latin typeface="+mn-ea"/>
              </a:rPr>
              <a:t>). </a:t>
            </a:r>
            <a:r>
              <a:rPr lang="ko-KR" altLang="en-US" i="1" dirty="0">
                <a:solidFill>
                  <a:srgbClr val="FF0000"/>
                </a:solidFill>
              </a:rPr>
              <a:t>루아흐</a:t>
            </a:r>
            <a:r>
              <a:rPr lang="en-US" altLang="ko-KR" i="1" dirty="0">
                <a:solidFill>
                  <a:srgbClr val="002060"/>
                </a:solidFill>
              </a:rPr>
              <a:t>(</a:t>
            </a:r>
            <a:r>
              <a:rPr lang="en-US" altLang="ko-KR" i="1" dirty="0">
                <a:solidFill>
                  <a:srgbClr val="FF0000"/>
                </a:solidFill>
              </a:rPr>
              <a:t>2:30</a:t>
            </a:r>
            <a:r>
              <a:rPr lang="en-US" altLang="ko-KR" sz="2800" i="1" dirty="0">
                <a:solidFill>
                  <a:srgbClr val="002060"/>
                </a:solidFill>
                <a:latin typeface="+mn-ea"/>
              </a:rPr>
              <a:t>): (</a:t>
            </a:r>
            <a:r>
              <a:rPr lang="ko-KR" altLang="en-US" sz="2800" i="1" dirty="0">
                <a:solidFill>
                  <a:srgbClr val="002060"/>
                </a:solidFill>
                <a:latin typeface="+mn-ea"/>
              </a:rPr>
              <a:t>사람의 본질적 내면을 가리킨다</a:t>
            </a:r>
            <a:r>
              <a:rPr lang="en-US" altLang="ko-KR" sz="2800" i="1" dirty="0">
                <a:solidFill>
                  <a:srgbClr val="002060"/>
                </a:solidFill>
                <a:latin typeface="+mn-ea"/>
              </a:rPr>
              <a:t>).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4888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</a:rPr>
              <a:t>언약에 대한 계시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638800"/>
          </a:xfrm>
        </p:spPr>
        <p:txBody>
          <a:bodyPr>
            <a:noAutofit/>
          </a:bodyPr>
          <a:lstStyle/>
          <a:p>
            <a:r>
              <a:rPr lang="ko-KR" altLang="en-US" sz="2400" dirty="0">
                <a:solidFill>
                  <a:srgbClr val="002060"/>
                </a:solidFill>
                <a:latin typeface="+mn-ea"/>
              </a:rPr>
              <a:t>신명기적 언약 형식</a:t>
            </a:r>
            <a:r>
              <a:rPr lang="en-US" altLang="ko-KR" sz="2400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sz="2400" dirty="0">
                <a:solidFill>
                  <a:srgbClr val="002060"/>
                </a:solidFill>
                <a:latin typeface="+mn-ea"/>
              </a:rPr>
              <a:t>십계명 참조</a:t>
            </a:r>
            <a:r>
              <a:rPr lang="en-US" altLang="ko-KR" sz="2400" dirty="0">
                <a:solidFill>
                  <a:srgbClr val="002060"/>
                </a:solidFill>
                <a:latin typeface="+mn-ea"/>
              </a:rPr>
              <a:t>)</a:t>
            </a:r>
          </a:p>
          <a:p>
            <a:pPr lvl="1"/>
            <a:r>
              <a:rPr lang="ko-KR" altLang="en-US" sz="2400" dirty="0">
                <a:solidFill>
                  <a:srgbClr val="002060"/>
                </a:solidFill>
                <a:latin typeface="+mn-ea"/>
              </a:rPr>
              <a:t>머리말</a:t>
            </a:r>
            <a:r>
              <a:rPr lang="en-US" altLang="ko-KR" sz="2400" dirty="0">
                <a:solidFill>
                  <a:srgbClr val="002060"/>
                </a:solidFill>
                <a:latin typeface="+mn-ea"/>
              </a:rPr>
              <a:t>(1:1-5)</a:t>
            </a:r>
          </a:p>
          <a:p>
            <a:pPr lvl="1"/>
            <a:r>
              <a:rPr lang="ko-KR" altLang="en-US" sz="2400" dirty="0">
                <a:solidFill>
                  <a:srgbClr val="002060"/>
                </a:solidFill>
                <a:latin typeface="+mn-ea"/>
              </a:rPr>
              <a:t>역사적 서문</a:t>
            </a:r>
            <a:r>
              <a:rPr lang="en-US" altLang="ko-KR" sz="2400" dirty="0">
                <a:solidFill>
                  <a:srgbClr val="002060"/>
                </a:solidFill>
                <a:latin typeface="+mn-ea"/>
              </a:rPr>
              <a:t>(1:6–</a:t>
            </a:r>
            <a:r>
              <a:rPr lang="en-US" altLang="ko-KR" sz="2400" dirty="0">
                <a:solidFill>
                  <a:srgbClr val="FF0000"/>
                </a:solidFill>
                <a:latin typeface="+mn-ea"/>
              </a:rPr>
              <a:t>4:40</a:t>
            </a:r>
            <a:r>
              <a:rPr lang="en-US" altLang="ko-KR" sz="2400" dirty="0">
                <a:solidFill>
                  <a:srgbClr val="002060"/>
                </a:solidFill>
                <a:latin typeface="+mn-ea"/>
              </a:rPr>
              <a:t>)</a:t>
            </a:r>
          </a:p>
          <a:p>
            <a:pPr lvl="1"/>
            <a:r>
              <a:rPr lang="ko-KR" altLang="en-US" sz="2400" b="1" dirty="0">
                <a:solidFill>
                  <a:srgbClr val="002060"/>
                </a:solidFill>
                <a:latin typeface="+mn-ea"/>
              </a:rPr>
              <a:t>규정</a:t>
            </a:r>
            <a:r>
              <a:rPr lang="en-US" altLang="ko-KR" sz="2400" b="1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sz="2400" b="1" dirty="0">
                <a:solidFill>
                  <a:srgbClr val="002060"/>
                </a:solidFill>
                <a:latin typeface="+mn-ea"/>
              </a:rPr>
              <a:t>이행 사항</a:t>
            </a:r>
            <a:r>
              <a:rPr lang="en-US" altLang="ko-KR" sz="2400" b="1" dirty="0">
                <a:solidFill>
                  <a:srgbClr val="002060"/>
                </a:solidFill>
                <a:latin typeface="+mn-ea"/>
              </a:rPr>
              <a:t>) </a:t>
            </a:r>
            <a:r>
              <a:rPr lang="ko-KR" altLang="en-US" sz="2400" b="1" dirty="0">
                <a:solidFill>
                  <a:srgbClr val="002060"/>
                </a:solidFill>
                <a:latin typeface="+mn-ea"/>
              </a:rPr>
              <a:t>서문 </a:t>
            </a:r>
            <a:r>
              <a:rPr lang="en-US" altLang="ko-KR" sz="2400" b="1" dirty="0">
                <a:solidFill>
                  <a:srgbClr val="002060"/>
                </a:solidFill>
                <a:latin typeface="+mn-ea"/>
              </a:rPr>
              <a:t>(4:41-49)</a:t>
            </a:r>
          </a:p>
          <a:p>
            <a:pPr lvl="2"/>
            <a:r>
              <a:rPr lang="ko-KR" altLang="en-US" b="1" dirty="0">
                <a:solidFill>
                  <a:srgbClr val="FF0000"/>
                </a:solidFill>
                <a:latin typeface="+mn-ea"/>
              </a:rPr>
              <a:t>일반적 규정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(5–11)</a:t>
            </a:r>
          </a:p>
          <a:p>
            <a:pPr lvl="2"/>
            <a:r>
              <a:rPr lang="ko-KR" altLang="en-US" b="1" dirty="0">
                <a:solidFill>
                  <a:srgbClr val="FF0000"/>
                </a:solidFill>
                <a:latin typeface="+mn-ea"/>
              </a:rPr>
              <a:t>특별 규정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(12:1–26:15)</a:t>
            </a:r>
          </a:p>
          <a:p>
            <a:pPr lvl="1"/>
            <a:r>
              <a:rPr lang="ko-KR" altLang="en-US" sz="2400" b="1" dirty="0">
                <a:solidFill>
                  <a:srgbClr val="002060"/>
                </a:solidFill>
                <a:latin typeface="+mn-ea"/>
              </a:rPr>
              <a:t>권면</a:t>
            </a:r>
            <a:r>
              <a:rPr lang="en-US" altLang="ko-KR" sz="2400" b="1" dirty="0">
                <a:solidFill>
                  <a:srgbClr val="002060"/>
                </a:solidFill>
                <a:latin typeface="+mn-ea"/>
              </a:rPr>
              <a:t>/</a:t>
            </a:r>
            <a:r>
              <a:rPr lang="ko-KR" altLang="en-US" sz="2400" b="1" dirty="0">
                <a:solidFill>
                  <a:srgbClr val="002060"/>
                </a:solidFill>
                <a:latin typeface="+mn-ea"/>
              </a:rPr>
              <a:t>전이</a:t>
            </a:r>
            <a:r>
              <a:rPr lang="en-US" altLang="ko-KR" sz="2400" b="1" dirty="0">
                <a:solidFill>
                  <a:srgbClr val="002060"/>
                </a:solidFill>
                <a:latin typeface="+mn-ea"/>
              </a:rPr>
              <a:t>(26:16–27:10)</a:t>
            </a:r>
          </a:p>
          <a:p>
            <a:pPr lvl="1"/>
            <a:r>
              <a:rPr lang="ko-KR" altLang="en-US" sz="2400" dirty="0">
                <a:solidFill>
                  <a:srgbClr val="002060"/>
                </a:solidFill>
                <a:latin typeface="+mn-ea"/>
              </a:rPr>
              <a:t>축복과 저주</a:t>
            </a:r>
            <a:r>
              <a:rPr lang="en-US" altLang="ko-KR" sz="2400" dirty="0">
                <a:solidFill>
                  <a:srgbClr val="002060"/>
                </a:solidFill>
                <a:latin typeface="+mn-ea"/>
              </a:rPr>
              <a:t>(27:11–28:68)</a:t>
            </a:r>
          </a:p>
          <a:p>
            <a:pPr lvl="1"/>
            <a:r>
              <a:rPr lang="ko-KR" altLang="en-US" sz="2400" dirty="0">
                <a:solidFill>
                  <a:srgbClr val="002060"/>
                </a:solidFill>
                <a:latin typeface="+mn-ea"/>
              </a:rPr>
              <a:t>결론적 권면</a:t>
            </a:r>
            <a:r>
              <a:rPr lang="en-US" altLang="ko-KR" sz="2400" dirty="0">
                <a:solidFill>
                  <a:srgbClr val="002060"/>
                </a:solidFill>
                <a:latin typeface="+mn-ea"/>
              </a:rPr>
              <a:t>(29–30)</a:t>
            </a:r>
          </a:p>
          <a:p>
            <a:pPr lvl="1"/>
            <a:r>
              <a:rPr lang="ko-KR" altLang="en-US" sz="2400" dirty="0">
                <a:solidFill>
                  <a:srgbClr val="002060"/>
                </a:solidFill>
                <a:latin typeface="+mn-ea"/>
              </a:rPr>
              <a:t>언약서 보관 및 보존 </a:t>
            </a:r>
            <a:r>
              <a:rPr lang="en-US" altLang="ko-KR" sz="2400" dirty="0">
                <a:solidFill>
                  <a:srgbClr val="002060"/>
                </a:solidFill>
                <a:latin typeface="+mn-ea"/>
              </a:rPr>
              <a:t>(31)</a:t>
            </a:r>
          </a:p>
          <a:p>
            <a:pPr lvl="1"/>
            <a:r>
              <a:rPr lang="ko-KR" altLang="en-US" sz="2400" dirty="0">
                <a:solidFill>
                  <a:srgbClr val="002060"/>
                </a:solidFill>
                <a:latin typeface="+mn-ea"/>
              </a:rPr>
              <a:t>언약의 증인</a:t>
            </a:r>
            <a:r>
              <a:rPr lang="en-US" altLang="ko-KR" sz="2400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sz="2400" dirty="0">
                <a:solidFill>
                  <a:srgbClr val="002060"/>
                </a:solidFill>
                <a:latin typeface="+mn-ea"/>
              </a:rPr>
              <a:t>모세의 노래</a:t>
            </a:r>
            <a:r>
              <a:rPr lang="en-US" altLang="ko-KR" sz="2400" dirty="0">
                <a:solidFill>
                  <a:srgbClr val="002060"/>
                </a:solidFill>
                <a:latin typeface="+mn-ea"/>
              </a:rPr>
              <a:t>(32)</a:t>
            </a:r>
          </a:p>
          <a:p>
            <a:pPr lvl="1"/>
            <a:r>
              <a:rPr lang="ko-KR" altLang="en-US" sz="2400" b="1" i="1" dirty="0">
                <a:solidFill>
                  <a:srgbClr val="FF0000"/>
                </a:solidFill>
                <a:latin typeface="+mn-ea"/>
              </a:rPr>
              <a:t>모세의 축복</a:t>
            </a:r>
            <a:r>
              <a:rPr lang="en-US" altLang="ko-KR" sz="2400" b="1" i="1" dirty="0">
                <a:solidFill>
                  <a:srgbClr val="FF0000"/>
                </a:solidFill>
                <a:latin typeface="+mn-ea"/>
              </a:rPr>
              <a:t>(33)</a:t>
            </a:r>
          </a:p>
          <a:p>
            <a:pPr lvl="1"/>
            <a:r>
              <a:rPr lang="ko-KR" altLang="en-US" sz="2400" b="1" i="1" dirty="0">
                <a:solidFill>
                  <a:srgbClr val="FF0000"/>
                </a:solidFill>
                <a:latin typeface="+mn-ea"/>
              </a:rPr>
              <a:t>종언</a:t>
            </a:r>
            <a:r>
              <a:rPr lang="en-US" altLang="ko-KR" sz="2400" b="1" i="1" dirty="0">
                <a:solidFill>
                  <a:srgbClr val="FF0000"/>
                </a:solidFill>
                <a:latin typeface="+mn-ea"/>
              </a:rPr>
              <a:t>(34)</a:t>
            </a:r>
            <a:endParaRPr lang="en-US" sz="2400" b="1" i="1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0490901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신명기 언약의 내용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신명기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=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언약 갱신 문서</a:t>
            </a:r>
            <a:r>
              <a:rPr lang="en-US" altLang="ko-KR" dirty="0">
                <a:latin typeface="+mn-ea"/>
              </a:rPr>
              <a:t>: </a:t>
            </a:r>
            <a:r>
              <a:rPr lang="ko-KR" altLang="en-US" dirty="0">
                <a:solidFill>
                  <a:srgbClr val="0070C0"/>
                </a:solidFill>
                <a:latin typeface="+mn-ea"/>
              </a:rPr>
              <a:t>언약 자체는 호렙산</a:t>
            </a:r>
            <a:r>
              <a:rPr lang="en-US" altLang="ko-KR" dirty="0">
                <a:solidFill>
                  <a:srgbClr val="0070C0"/>
                </a:solidFill>
                <a:latin typeface="+mn-ea"/>
              </a:rPr>
              <a:t>/</a:t>
            </a:r>
            <a:r>
              <a:rPr lang="ko-KR" altLang="en-US">
                <a:solidFill>
                  <a:srgbClr val="0070C0"/>
                </a:solidFill>
                <a:latin typeface="+mn-ea"/>
              </a:rPr>
              <a:t>시내산에서 </a:t>
            </a:r>
            <a:r>
              <a:rPr lang="ko-KR" altLang="en-US" dirty="0">
                <a:solidFill>
                  <a:srgbClr val="0070C0"/>
                </a:solidFill>
                <a:latin typeface="+mn-ea"/>
              </a:rPr>
              <a:t>이루어 졌으므로 신명기는 언약서라기 보다 언약갱신 문서이다</a:t>
            </a:r>
            <a:r>
              <a:rPr lang="en-US" altLang="ko-KR" dirty="0">
                <a:latin typeface="+mn-ea"/>
              </a:rPr>
              <a:t>. </a:t>
            </a: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언약 갱신의 배경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(1)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여호와께 개인적으로 헌신을 다짐하지 않은 새로운 세대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 (2)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새로운 역사적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사회정치적 세력이 등장하였기 때문이다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일종의 전환기 였다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720718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</a:rPr>
              <a:t>결론</a:t>
            </a:r>
            <a:r>
              <a:rPr lang="ko-KR" altLang="en-US" dirty="0"/>
              <a:t> </a:t>
            </a:r>
            <a:r>
              <a:rPr lang="en-US" altLang="ko-KR" dirty="0">
                <a:solidFill>
                  <a:srgbClr val="002060"/>
                </a:solidFill>
                <a:latin typeface="+mn-ea"/>
                <a:ea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  <a:ea typeface="+mn-ea"/>
              </a:rPr>
              <a:t>신명기</a:t>
            </a:r>
            <a:r>
              <a:rPr lang="en-US" altLang="ko-KR" dirty="0">
                <a:solidFill>
                  <a:srgbClr val="002060"/>
                </a:solidFill>
                <a:latin typeface="+mn-ea"/>
                <a:ea typeface="+mn-ea"/>
              </a:rPr>
              <a:t>/</a:t>
            </a:r>
            <a:r>
              <a:rPr lang="ko-KR" altLang="en-US" dirty="0">
                <a:solidFill>
                  <a:srgbClr val="002060"/>
                </a:solidFill>
                <a:latin typeface="+mn-ea"/>
                <a:ea typeface="+mn-ea"/>
              </a:rPr>
              <a:t>모세오경</a:t>
            </a:r>
            <a:r>
              <a:rPr lang="en-US" altLang="ko-KR" dirty="0">
                <a:solidFill>
                  <a:srgbClr val="002060"/>
                </a:solidFill>
                <a:latin typeface="+mn-ea"/>
                <a:ea typeface="+mn-ea"/>
              </a:rPr>
              <a:t>)</a:t>
            </a:r>
            <a:endParaRPr lang="en-US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ko-KR" altLang="en-US" dirty="0">
                <a:solidFill>
                  <a:srgbClr val="00B0F0"/>
                </a:solidFill>
                <a:latin typeface="+mn-ea"/>
              </a:rPr>
              <a:t>오경의 중심과 통일성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창 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1:26-28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):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창조의 근본 목적과 신정국가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이스라엘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</a:t>
            </a:r>
          </a:p>
          <a:p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언약과 선민의 사명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하나님의 메세지를 전달하는 통로인 선민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endParaRPr lang="en-US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제후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-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봉신 조약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종의 사명 서술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출애굽기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-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신명기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조건적 언약이지만 하나님이 주도 하신다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결국 은혜에 근거한다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778974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</a:rPr>
              <a:t>결론</a:t>
            </a:r>
            <a:r>
              <a:rPr lang="ko-KR" altLang="en-US" dirty="0"/>
              <a:t> </a:t>
            </a:r>
            <a:r>
              <a:rPr lang="en-US" altLang="ko-KR" dirty="0"/>
              <a:t>(</a:t>
            </a:r>
            <a:r>
              <a:rPr lang="ko-KR" altLang="en-US" dirty="0"/>
              <a:t>신명기</a:t>
            </a:r>
            <a:r>
              <a:rPr lang="en-US" altLang="ko-KR" dirty="0"/>
              <a:t>/</a:t>
            </a:r>
            <a:r>
              <a:rPr lang="ko-KR" altLang="en-US" dirty="0"/>
              <a:t>모세오경</a:t>
            </a:r>
            <a:r>
              <a:rPr lang="en-US" altLang="ko-KR" dirty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70C0"/>
                </a:solidFill>
              </a:rPr>
              <a:t>비록 이스라엘의 실패에도 불구하고 하나님의 목적은 손상되지 않을 것이다</a:t>
            </a:r>
            <a:r>
              <a:rPr lang="en-US" altLang="ko-KR" dirty="0">
                <a:solidFill>
                  <a:srgbClr val="0070C0"/>
                </a:solidFill>
              </a:rPr>
              <a:t>. </a:t>
            </a:r>
          </a:p>
          <a:p>
            <a:endParaRPr lang="en-US" altLang="ko-KR" dirty="0">
              <a:solidFill>
                <a:srgbClr val="0070C0"/>
              </a:solidFill>
            </a:endParaRPr>
          </a:p>
          <a:p>
            <a:r>
              <a:rPr lang="ko-KR" altLang="en-US" dirty="0">
                <a:solidFill>
                  <a:srgbClr val="002060"/>
                </a:solidFill>
              </a:rPr>
              <a:t>고난 받는 궁극적 성취의 종</a:t>
            </a:r>
            <a:r>
              <a:rPr lang="en-US" altLang="ko-KR" dirty="0"/>
              <a:t>, </a:t>
            </a:r>
            <a:r>
              <a:rPr lang="ko-KR" altLang="en-US" dirty="0">
                <a:solidFill>
                  <a:srgbClr val="FF0000"/>
                </a:solidFill>
              </a:rPr>
              <a:t>예수 그리스도</a:t>
            </a:r>
            <a:endParaRPr lang="en-US" altLang="ko-KR" dirty="0">
              <a:solidFill>
                <a:srgbClr val="FF0000"/>
              </a:solidFill>
            </a:endParaRPr>
          </a:p>
          <a:p>
            <a:r>
              <a:rPr lang="ko-KR" altLang="en-US" dirty="0">
                <a:solidFill>
                  <a:srgbClr val="0070C0"/>
                </a:solidFill>
              </a:rPr>
              <a:t>새 이스라엘 </a:t>
            </a:r>
            <a:r>
              <a:rPr lang="en-US" altLang="ko-KR" dirty="0">
                <a:solidFill>
                  <a:srgbClr val="0070C0"/>
                </a:solidFill>
              </a:rPr>
              <a:t>= </a:t>
            </a:r>
            <a:r>
              <a:rPr lang="ko-KR" altLang="en-US" dirty="0">
                <a:solidFill>
                  <a:srgbClr val="FF0000"/>
                </a:solidFill>
              </a:rPr>
              <a:t>교회</a:t>
            </a:r>
            <a:r>
              <a:rPr lang="en-US" altLang="ko-KR" dirty="0">
                <a:solidFill>
                  <a:srgbClr val="7030A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7030A0"/>
                </a:solidFill>
                <a:latin typeface="+mn-ea"/>
              </a:rPr>
              <a:t>동일한 사명</a:t>
            </a:r>
            <a:r>
              <a:rPr lang="en-US" altLang="ko-KR" dirty="0">
                <a:solidFill>
                  <a:srgbClr val="7030A0"/>
                </a:solidFill>
                <a:latin typeface="+mn-ea"/>
              </a:rPr>
              <a:t>)</a:t>
            </a:r>
          </a:p>
          <a:p>
            <a:r>
              <a:rPr lang="ko-KR" altLang="en-US" dirty="0">
                <a:solidFill>
                  <a:srgbClr val="002060"/>
                </a:solidFill>
              </a:rPr>
              <a:t>교회의 사명</a:t>
            </a:r>
            <a:r>
              <a:rPr lang="en-US" altLang="ko-KR" dirty="0"/>
              <a:t>: </a:t>
            </a:r>
            <a:r>
              <a:rPr lang="ko-KR" altLang="en-US" dirty="0">
                <a:solidFill>
                  <a:srgbClr val="FF0000"/>
                </a:solidFill>
              </a:rPr>
              <a:t>구원의 메세지 전파</a:t>
            </a:r>
            <a:endParaRPr lang="en-US" altLang="ko-KR" dirty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9903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</a:rPr>
              <a:t>결론</a:t>
            </a:r>
            <a:r>
              <a:rPr lang="ko-KR" altLang="en-US" dirty="0"/>
              <a:t> </a:t>
            </a:r>
            <a:r>
              <a:rPr lang="en-US" altLang="ko-KR" dirty="0"/>
              <a:t>(</a:t>
            </a:r>
            <a:r>
              <a:rPr lang="ko-KR" altLang="en-US" dirty="0">
                <a:solidFill>
                  <a:srgbClr val="00B0F0"/>
                </a:solidFill>
              </a:rPr>
              <a:t>신명기</a:t>
            </a:r>
            <a:r>
              <a:rPr lang="en-US" altLang="ko-KR" dirty="0">
                <a:solidFill>
                  <a:srgbClr val="00B0F0"/>
                </a:solidFill>
              </a:rPr>
              <a:t>/</a:t>
            </a:r>
            <a:r>
              <a:rPr lang="ko-KR" altLang="en-US" dirty="0">
                <a:solidFill>
                  <a:srgbClr val="00B0F0"/>
                </a:solidFill>
              </a:rPr>
              <a:t>모세오경</a:t>
            </a:r>
            <a:r>
              <a:rPr lang="en-US" altLang="ko-KR" dirty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70C0"/>
                </a:solidFill>
              </a:rPr>
              <a:t>오경의 신학</a:t>
            </a:r>
            <a:r>
              <a:rPr lang="en-US" altLang="ko-KR" dirty="0">
                <a:solidFill>
                  <a:srgbClr val="002060"/>
                </a:solidFill>
              </a:rPr>
              <a:t>(1): </a:t>
            </a:r>
            <a:r>
              <a:rPr lang="ko-KR" altLang="en-US" dirty="0">
                <a:solidFill>
                  <a:srgbClr val="002060"/>
                </a:solidFill>
              </a:rPr>
              <a:t>하나님의 변함 없으신 뜻은 이스라엘과 교회의 실패에도 불구하고 무효하되지 않고 반드시 성취된다</a:t>
            </a:r>
            <a:r>
              <a:rPr lang="en-US" altLang="ko-KR" dirty="0">
                <a:solidFill>
                  <a:srgbClr val="002060"/>
                </a:solidFill>
              </a:rPr>
              <a:t>. </a:t>
            </a:r>
          </a:p>
          <a:p>
            <a:endParaRPr lang="en-US" dirty="0">
              <a:solidFill>
                <a:srgbClr val="002060"/>
              </a:solidFill>
            </a:endParaRPr>
          </a:p>
          <a:p>
            <a:r>
              <a:rPr lang="ko-KR" altLang="en-US" dirty="0">
                <a:solidFill>
                  <a:srgbClr val="0070C0"/>
                </a:solidFill>
              </a:rPr>
              <a:t>오경의 신학</a:t>
            </a:r>
            <a:r>
              <a:rPr lang="en-US" altLang="ko-KR" dirty="0">
                <a:solidFill>
                  <a:srgbClr val="002060"/>
                </a:solidFill>
              </a:rPr>
              <a:t>(2): </a:t>
            </a:r>
            <a:r>
              <a:rPr lang="ko-KR" altLang="en-US" dirty="0">
                <a:solidFill>
                  <a:srgbClr val="002060"/>
                </a:solidFill>
              </a:rPr>
              <a:t>하나님은 </a:t>
            </a:r>
            <a:r>
              <a:rPr lang="ko-KR" altLang="en-US" dirty="0">
                <a:solidFill>
                  <a:srgbClr val="00B0F0"/>
                </a:solidFill>
              </a:rPr>
              <a:t>옛 백성을 </a:t>
            </a:r>
            <a:r>
              <a:rPr lang="ko-KR" altLang="en-US" dirty="0">
                <a:solidFill>
                  <a:srgbClr val="002060"/>
                </a:solidFill>
              </a:rPr>
              <a:t>새롭게 하시고 자격을 부여하심으로</a:t>
            </a:r>
            <a:r>
              <a:rPr lang="en-US" altLang="ko-KR" dirty="0">
                <a:solidFill>
                  <a:srgbClr val="002060"/>
                </a:solidFill>
              </a:rPr>
              <a:t>, </a:t>
            </a:r>
            <a:r>
              <a:rPr lang="ko-KR" altLang="en-US" dirty="0">
                <a:solidFill>
                  <a:srgbClr val="002060"/>
                </a:solidFill>
              </a:rPr>
              <a:t>장차 오는 세대에는 </a:t>
            </a:r>
            <a:r>
              <a:rPr lang="ko-KR" altLang="en-US" dirty="0">
                <a:solidFill>
                  <a:srgbClr val="00B0F0"/>
                </a:solidFill>
              </a:rPr>
              <a:t>그들을 부르시고 택하신 위대하신 목적의 </a:t>
            </a:r>
            <a:r>
              <a:rPr lang="ko-KR" altLang="en-US" dirty="0">
                <a:solidFill>
                  <a:srgbClr val="002060"/>
                </a:solidFill>
              </a:rPr>
              <a:t>궁극적 결실을 맺게 하실 것이다</a:t>
            </a:r>
            <a:r>
              <a:rPr lang="en-US" altLang="ko-KR" dirty="0">
                <a:solidFill>
                  <a:srgbClr val="002060"/>
                </a:solidFill>
              </a:rPr>
              <a:t>. </a:t>
            </a:r>
            <a:endParaRPr lang="en-US" dirty="0">
              <a:solidFill>
                <a:srgbClr val="00206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97522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542</Words>
  <Application>Microsoft Office PowerPoint</Application>
  <PresentationFormat>On-screen Show (4:3)</PresentationFormat>
  <Paragraphs>74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신명기 신학</vt:lpstr>
      <vt:lpstr>하나님의 계시</vt:lpstr>
      <vt:lpstr>신적 계시 내용</vt:lpstr>
      <vt:lpstr>여호와의 인격</vt:lpstr>
      <vt:lpstr>여호와의 속성 및 성품</vt:lpstr>
      <vt:lpstr>여호와의 역할</vt:lpstr>
      <vt:lpstr>인간에 관한 계시</vt:lpstr>
      <vt:lpstr>언약에 대한 계시</vt:lpstr>
      <vt:lpstr>신명기 언약의 내용</vt:lpstr>
      <vt:lpstr>결론 (신명기/모세오경)</vt:lpstr>
      <vt:lpstr>결론 (신명기/모세오경)</vt:lpstr>
      <vt:lpstr>결론 (신명기/모세오경)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신명기 신학</dc:title>
  <dc:creator>Sang Jin Kim</dc:creator>
  <cp:lastModifiedBy>Sang Jin Kim</cp:lastModifiedBy>
  <cp:revision>23</cp:revision>
  <dcterms:created xsi:type="dcterms:W3CDTF">2014-09-30T22:12:05Z</dcterms:created>
  <dcterms:modified xsi:type="dcterms:W3CDTF">2026-04-07T15:24:38Z</dcterms:modified>
</cp:coreProperties>
</file>