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278" r:id="rId7"/>
    <p:sldId id="258" r:id="rId8"/>
    <p:sldId id="281" r:id="rId9"/>
    <p:sldId id="286" r:id="rId10"/>
    <p:sldId id="282" r:id="rId11"/>
    <p:sldId id="266" r:id="rId12"/>
    <p:sldId id="283" r:id="rId13"/>
    <p:sldId id="284" r:id="rId14"/>
    <p:sldId id="285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DB676EE-FBD3-4F89-AF5E-69CAACF92902}">
          <p14:sldIdLst>
            <p14:sldId id="256"/>
            <p14:sldId id="257"/>
            <p14:sldId id="278"/>
            <p14:sldId id="258"/>
            <p14:sldId id="281"/>
          </p14:sldIdLst>
        </p14:section>
        <p14:section name="Untitled Section" id="{15E9ACD4-757A-4956-9628-6AA907B1CB76}">
          <p14:sldIdLst>
            <p14:sldId id="286"/>
            <p14:sldId id="282"/>
            <p14:sldId id="266"/>
            <p14:sldId id="283"/>
            <p14:sldId id="284"/>
            <p14:sldId id="285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011186-1277-47E9-B209-C9A5DC82E389}" v="10" dt="2026-01-31T17:10:21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655" autoAdjust="0"/>
  </p:normalViewPr>
  <p:slideViewPr>
    <p:cSldViewPr snapToGrid="0">
      <p:cViewPr varScale="1">
        <p:scale>
          <a:sx n="70" d="100"/>
          <a:sy n="70" d="100"/>
        </p:scale>
        <p:origin x="1166" y="38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03" y="29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undo custSel addSld delSld modSld addSection">
      <pc:chgData name="Sang Jin Kim" userId="d69278118bf7dba8" providerId="LiveId" clId="{65211278-12A1-4583-880C-D98003B1F668}" dt="2026-01-31T17:20:04.428" v="13120" actId="207"/>
      <pc:docMkLst>
        <pc:docMk/>
      </pc:docMkLst>
      <pc:sldChg chg="modSp mod">
        <pc:chgData name="Sang Jin Kim" userId="d69278118bf7dba8" providerId="LiveId" clId="{65211278-12A1-4583-880C-D98003B1F668}" dt="2026-01-24T17:55:54.399" v="5156" actId="207"/>
        <pc:sldMkLst>
          <pc:docMk/>
          <pc:sldMk cId="3571516367" sldId="258"/>
        </pc:sldMkLst>
        <pc:spChg chg="mod">
          <ac:chgData name="Sang Jin Kim" userId="d69278118bf7dba8" providerId="LiveId" clId="{65211278-12A1-4583-880C-D98003B1F668}" dt="2026-01-18T00:04:16.396" v="1293" actId="255"/>
          <ac:spMkLst>
            <pc:docMk/>
            <pc:sldMk cId="3571516367" sldId="258"/>
            <ac:spMk id="2" creationId="{0A32731C-311B-46F7-A865-6C3AF6B09A47}"/>
          </ac:spMkLst>
        </pc:spChg>
        <pc:spChg chg="mod">
          <ac:chgData name="Sang Jin Kim" userId="d69278118bf7dba8" providerId="LiveId" clId="{65211278-12A1-4583-880C-D98003B1F668}" dt="2026-01-24T17:55:54.399" v="5156" actId="207"/>
          <ac:spMkLst>
            <pc:docMk/>
            <pc:sldMk cId="3571516367" sldId="258"/>
            <ac:spMk id="3" creationId="{9D5232F9-FD00-464A-9F17-619C91AEF8F3}"/>
          </ac:spMkLst>
        </pc:spChg>
      </pc:sldChg>
      <pc:sldChg chg="modSp mod">
        <pc:chgData name="Sang Jin Kim" userId="d69278118bf7dba8" providerId="LiveId" clId="{65211278-12A1-4583-880C-D98003B1F668}" dt="2026-01-31T17:14:35.480" v="13093" actId="207"/>
        <pc:sldMkLst>
          <pc:docMk/>
          <pc:sldMk cId="1742861620" sldId="266"/>
        </pc:sldMkLst>
        <pc:spChg chg="mod">
          <ac:chgData name="Sang Jin Kim" userId="d69278118bf7dba8" providerId="LiveId" clId="{65211278-12A1-4583-880C-D98003B1F668}" dt="2026-01-24T18:00:01.174" v="5172" actId="207"/>
          <ac:spMkLst>
            <pc:docMk/>
            <pc:sldMk cId="1742861620" sldId="266"/>
            <ac:spMk id="2" creationId="{4518FC28-E0BD-4387-B8BE-9965D1A57FF1}"/>
          </ac:spMkLst>
        </pc:spChg>
        <pc:spChg chg="mod">
          <ac:chgData name="Sang Jin Kim" userId="d69278118bf7dba8" providerId="LiveId" clId="{65211278-12A1-4583-880C-D98003B1F668}" dt="2026-01-31T17:14:35.480" v="13093" actId="207"/>
          <ac:spMkLst>
            <pc:docMk/>
            <pc:sldMk cId="1742861620" sldId="266"/>
            <ac:spMk id="3" creationId="{FED19BCA-B61F-4EA6-A1FB-CCA3BD8506FB}"/>
          </ac:spMkLst>
        </pc:spChg>
        <pc:picChg chg="mod">
          <ac:chgData name="Sang Jin Kim" userId="d69278118bf7dba8" providerId="LiveId" clId="{65211278-12A1-4583-880C-D98003B1F668}" dt="2026-01-24T17:59:50.915" v="5171" actId="1076"/>
          <ac:picMkLst>
            <pc:docMk/>
            <pc:sldMk cId="1742861620" sldId="266"/>
            <ac:picMk id="47" creationId="{F55BC7A4-EE4B-7EFC-C325-408D66C3CBA7}"/>
          </ac:picMkLst>
        </pc:picChg>
      </pc:sldChg>
      <pc:sldChg chg="modSp mod">
        <pc:chgData name="Sang Jin Kim" userId="d69278118bf7dba8" providerId="LiveId" clId="{65211278-12A1-4583-880C-D98003B1F668}" dt="2026-01-31T17:20:04.428" v="13120" actId="207"/>
        <pc:sldMkLst>
          <pc:docMk/>
          <pc:sldMk cId="1969787568" sldId="271"/>
        </pc:sldMkLst>
        <pc:spChg chg="mod">
          <ac:chgData name="Sang Jin Kim" userId="d69278118bf7dba8" providerId="LiveId" clId="{65211278-12A1-4583-880C-D98003B1F668}" dt="2026-01-24T21:57:36.353" v="11680" actId="20577"/>
          <ac:spMkLst>
            <pc:docMk/>
            <pc:sldMk cId="1969787568" sldId="271"/>
            <ac:spMk id="2" creationId="{8BDF1EDE-5423-435C-B149-87AB1BC22B83}"/>
          </ac:spMkLst>
        </pc:spChg>
        <pc:spChg chg="mod">
          <ac:chgData name="Sang Jin Kim" userId="d69278118bf7dba8" providerId="LiveId" clId="{65211278-12A1-4583-880C-D98003B1F668}" dt="2026-01-31T17:20:04.428" v="13120" actId="207"/>
          <ac:spMkLst>
            <pc:docMk/>
            <pc:sldMk cId="1969787568" sldId="271"/>
            <ac:spMk id="3" creationId="{AF64C29E-DF30-4DC6-AB95-2016F9A703B6}"/>
          </ac:spMkLst>
        </pc:spChg>
      </pc:sldChg>
      <pc:sldChg chg="modSp mod">
        <pc:chgData name="Sang Jin Kim" userId="d69278118bf7dba8" providerId="LiveId" clId="{65211278-12A1-4583-880C-D98003B1F668}" dt="2026-01-31T17:10:22.350" v="13084" actId="20577"/>
        <pc:sldMkLst>
          <pc:docMk/>
          <pc:sldMk cId="608796113" sldId="278"/>
        </pc:sldMkLst>
        <pc:spChg chg="mod">
          <ac:chgData name="Sang Jin Kim" userId="d69278118bf7dba8" providerId="LiveId" clId="{65211278-12A1-4583-880C-D98003B1F668}" dt="2026-01-31T17:10:22.350" v="13084" actId="20577"/>
          <ac:spMkLst>
            <pc:docMk/>
            <pc:sldMk cId="608796113" sldId="278"/>
            <ac:spMk id="2" creationId="{9528DBD1-DB29-D44F-FD5A-3071BB37EF37}"/>
          </ac:spMkLst>
        </pc:spChg>
      </pc:sldChg>
      <pc:sldChg chg="modSp mod">
        <pc:chgData name="Sang Jin Kim" userId="d69278118bf7dba8" providerId="LiveId" clId="{65211278-12A1-4583-880C-D98003B1F668}" dt="2026-01-31T17:11:58.242" v="13088" actId="207"/>
        <pc:sldMkLst>
          <pc:docMk/>
          <pc:sldMk cId="103458723" sldId="281"/>
        </pc:sldMkLst>
        <pc:spChg chg="mod">
          <ac:chgData name="Sang Jin Kim" userId="d69278118bf7dba8" providerId="LiveId" clId="{65211278-12A1-4583-880C-D98003B1F668}" dt="2026-01-18T00:48:57.842" v="2661" actId="14100"/>
          <ac:spMkLst>
            <pc:docMk/>
            <pc:sldMk cId="103458723" sldId="281"/>
            <ac:spMk id="2" creationId="{A95E2E6A-35EC-1B8E-0FD7-8C67870ACA64}"/>
          </ac:spMkLst>
        </pc:spChg>
        <pc:spChg chg="mod">
          <ac:chgData name="Sang Jin Kim" userId="d69278118bf7dba8" providerId="LiveId" clId="{65211278-12A1-4583-880C-D98003B1F668}" dt="2026-01-18T00:49:10.466" v="2663" actId="14100"/>
          <ac:spMkLst>
            <pc:docMk/>
            <pc:sldMk cId="103458723" sldId="281"/>
            <ac:spMk id="12" creationId="{554B61B9-26F6-B304-92CD-03053DAAF2A8}"/>
          </ac:spMkLst>
        </pc:spChg>
        <pc:spChg chg="mod">
          <ac:chgData name="Sang Jin Kim" userId="d69278118bf7dba8" providerId="LiveId" clId="{65211278-12A1-4583-880C-D98003B1F668}" dt="2026-01-18T00:06:21.109" v="1313" actId="14100"/>
          <ac:spMkLst>
            <pc:docMk/>
            <pc:sldMk cId="103458723" sldId="281"/>
            <ac:spMk id="14" creationId="{CB9F9E8B-42CD-AC26-AFC9-F1F66695693B}"/>
          </ac:spMkLst>
        </pc:spChg>
        <pc:spChg chg="mod">
          <ac:chgData name="Sang Jin Kim" userId="d69278118bf7dba8" providerId="LiveId" clId="{65211278-12A1-4583-880C-D98003B1F668}" dt="2026-01-31T17:11:58.242" v="13088" actId="207"/>
          <ac:spMkLst>
            <pc:docMk/>
            <pc:sldMk cId="103458723" sldId="281"/>
            <ac:spMk id="35" creationId="{EDBE6233-75E9-40D1-968F-58CA9AD0FF50}"/>
          </ac:spMkLst>
        </pc:spChg>
        <pc:spChg chg="mod">
          <ac:chgData name="Sang Jin Kim" userId="d69278118bf7dba8" providerId="LiveId" clId="{65211278-12A1-4583-880C-D98003B1F668}" dt="2026-01-18T00:06:11.013" v="1312" actId="14100"/>
          <ac:spMkLst>
            <pc:docMk/>
            <pc:sldMk cId="103458723" sldId="281"/>
            <ac:spMk id="50" creationId="{8F6B2AE9-DDE4-FD99-A235-3B39EEE21481}"/>
          </ac:spMkLst>
        </pc:spChg>
      </pc:sldChg>
      <pc:sldChg chg="addSp modSp mod">
        <pc:chgData name="Sang Jin Kim" userId="d69278118bf7dba8" providerId="LiveId" clId="{65211278-12A1-4583-880C-D98003B1F668}" dt="2026-01-31T17:13:49.866" v="13091" actId="207"/>
        <pc:sldMkLst>
          <pc:docMk/>
          <pc:sldMk cId="636929804" sldId="282"/>
        </pc:sldMkLst>
        <pc:spChg chg="mod">
          <ac:chgData name="Sang Jin Kim" userId="d69278118bf7dba8" providerId="LiveId" clId="{65211278-12A1-4583-880C-D98003B1F668}" dt="2026-01-18T00:53:17.073" v="2773" actId="14100"/>
          <ac:spMkLst>
            <pc:docMk/>
            <pc:sldMk cId="636929804" sldId="282"/>
            <ac:spMk id="2" creationId="{8B27D9B3-B64F-656A-0D99-161A6C0F518F}"/>
          </ac:spMkLst>
        </pc:spChg>
        <pc:spChg chg="mod">
          <ac:chgData name="Sang Jin Kim" userId="d69278118bf7dba8" providerId="LiveId" clId="{65211278-12A1-4583-880C-D98003B1F668}" dt="2026-01-24T17:59:09.279" v="5169" actId="207"/>
          <ac:spMkLst>
            <pc:docMk/>
            <pc:sldMk cId="636929804" sldId="282"/>
            <ac:spMk id="13" creationId="{7E5B6E40-3A7D-ACF7-AA38-25977D322D81}"/>
          </ac:spMkLst>
        </pc:spChg>
        <pc:spChg chg="mod">
          <ac:chgData name="Sang Jin Kim" userId="d69278118bf7dba8" providerId="LiveId" clId="{65211278-12A1-4583-880C-D98003B1F668}" dt="2026-01-31T17:13:49.866" v="13091" actId="207"/>
          <ac:spMkLst>
            <pc:docMk/>
            <pc:sldMk cId="636929804" sldId="282"/>
            <ac:spMk id="14" creationId="{5112969F-EB84-49D5-7100-1FB28870FB30}"/>
          </ac:spMkLst>
        </pc:spChg>
        <pc:spChg chg="mod">
          <ac:chgData name="Sang Jin Kim" userId="d69278118bf7dba8" providerId="LiveId" clId="{65211278-12A1-4583-880C-D98003B1F668}" dt="2026-01-24T17:59:14.770" v="5170" actId="207"/>
          <ac:spMkLst>
            <pc:docMk/>
            <pc:sldMk cId="636929804" sldId="282"/>
            <ac:spMk id="15" creationId="{A536BD54-EFA1-25A2-9F04-4F22C36E2A5D}"/>
          </ac:spMkLst>
        </pc:spChg>
        <pc:spChg chg="mod">
          <ac:chgData name="Sang Jin Kim" userId="d69278118bf7dba8" providerId="LiveId" clId="{65211278-12A1-4583-880C-D98003B1F668}" dt="2026-01-31T17:13:02.594" v="13090" actId="207"/>
          <ac:spMkLst>
            <pc:docMk/>
            <pc:sldMk cId="636929804" sldId="282"/>
            <ac:spMk id="36" creationId="{E71298F0-74F1-FECA-0F02-495F9A2EBA7B}"/>
          </ac:spMkLst>
        </pc:spChg>
        <pc:picChg chg="add mod">
          <ac:chgData name="Sang Jin Kim" userId="d69278118bf7dba8" providerId="LiveId" clId="{65211278-12A1-4583-880C-D98003B1F668}" dt="2026-01-18T01:09:10.071" v="3839" actId="14100"/>
          <ac:picMkLst>
            <pc:docMk/>
            <pc:sldMk cId="636929804" sldId="282"/>
            <ac:picMk id="4" creationId="{FB77487D-13D1-4E6D-A00D-5E96E591E803}"/>
          </ac:picMkLst>
        </pc:picChg>
      </pc:sldChg>
      <pc:sldChg chg="modSp mod">
        <pc:chgData name="Sang Jin Kim" userId="d69278118bf7dba8" providerId="LiveId" clId="{65211278-12A1-4583-880C-D98003B1F668}" dt="2026-01-24T22:20:09.023" v="13074" actId="207"/>
        <pc:sldMkLst>
          <pc:docMk/>
          <pc:sldMk cId="1658164610" sldId="283"/>
        </pc:sldMkLst>
        <pc:spChg chg="mod">
          <ac:chgData name="Sang Jin Kim" userId="d69278118bf7dba8" providerId="LiveId" clId="{65211278-12A1-4583-880C-D98003B1F668}" dt="2026-01-24T18:51:25.371" v="5541" actId="14100"/>
          <ac:spMkLst>
            <pc:docMk/>
            <pc:sldMk cId="1658164610" sldId="283"/>
            <ac:spMk id="3" creationId="{4321055C-5E33-5D21-2A6E-21827FA88ED3}"/>
          </ac:spMkLst>
        </pc:spChg>
        <pc:spChg chg="mod">
          <ac:chgData name="Sang Jin Kim" userId="d69278118bf7dba8" providerId="LiveId" clId="{65211278-12A1-4583-880C-D98003B1F668}" dt="2026-01-24T18:53:19.747" v="5574" actId="14100"/>
          <ac:spMkLst>
            <pc:docMk/>
            <pc:sldMk cId="1658164610" sldId="283"/>
            <ac:spMk id="6" creationId="{B587B122-1579-FDB8-443B-F05E622163C3}"/>
          </ac:spMkLst>
        </pc:spChg>
        <pc:graphicFrameChg chg="mod modGraphic">
          <ac:chgData name="Sang Jin Kim" userId="d69278118bf7dba8" providerId="LiveId" clId="{65211278-12A1-4583-880C-D98003B1F668}" dt="2026-01-24T22:20:09.023" v="13074" actId="207"/>
          <ac:graphicFrameMkLst>
            <pc:docMk/>
            <pc:sldMk cId="1658164610" sldId="283"/>
            <ac:graphicFrameMk id="10" creationId="{98ED67AF-B48B-F5F8-E2FD-1C98C42C4D54}"/>
          </ac:graphicFrameMkLst>
        </pc:graphicFrameChg>
      </pc:sldChg>
      <pc:sldChg chg="modSp mod">
        <pc:chgData name="Sang Jin Kim" userId="d69278118bf7dba8" providerId="LiveId" clId="{65211278-12A1-4583-880C-D98003B1F668}" dt="2026-01-31T17:16:37.112" v="13103" actId="27636"/>
        <pc:sldMkLst>
          <pc:docMk/>
          <pc:sldMk cId="2403577982" sldId="284"/>
        </pc:sldMkLst>
        <pc:spChg chg="mod">
          <ac:chgData name="Sang Jin Kim" userId="d69278118bf7dba8" providerId="LiveId" clId="{65211278-12A1-4583-880C-D98003B1F668}" dt="2026-01-31T17:15:54.145" v="13099" actId="255"/>
          <ac:spMkLst>
            <pc:docMk/>
            <pc:sldMk cId="2403577982" sldId="284"/>
            <ac:spMk id="6" creationId="{D2E1CF79-4FDC-8CAF-CC16-E309A2C49758}"/>
          </ac:spMkLst>
        </pc:spChg>
        <pc:spChg chg="mod">
          <ac:chgData name="Sang Jin Kim" userId="d69278118bf7dba8" providerId="LiveId" clId="{65211278-12A1-4583-880C-D98003B1F668}" dt="2026-01-24T22:18:31.428" v="13068" actId="207"/>
          <ac:spMkLst>
            <pc:docMk/>
            <pc:sldMk cId="2403577982" sldId="284"/>
            <ac:spMk id="17" creationId="{09140014-73D5-419B-8867-972BB18D52D4}"/>
          </ac:spMkLst>
        </pc:spChg>
        <pc:spChg chg="mod">
          <ac:chgData name="Sang Jin Kim" userId="d69278118bf7dba8" providerId="LiveId" clId="{65211278-12A1-4583-880C-D98003B1F668}" dt="2026-01-31T17:15:42.424" v="13097" actId="14100"/>
          <ac:spMkLst>
            <pc:docMk/>
            <pc:sldMk cId="2403577982" sldId="284"/>
            <ac:spMk id="20" creationId="{33D8731E-4977-402E-8BFD-895B4D0544CC}"/>
          </ac:spMkLst>
        </pc:spChg>
        <pc:spChg chg="mod">
          <ac:chgData name="Sang Jin Kim" userId="d69278118bf7dba8" providerId="LiveId" clId="{65211278-12A1-4583-880C-D98003B1F668}" dt="2026-01-31T17:16:07.799" v="13100" actId="255"/>
          <ac:spMkLst>
            <pc:docMk/>
            <pc:sldMk cId="2403577982" sldId="284"/>
            <ac:spMk id="34" creationId="{AE07A905-8B37-D13F-25D3-1D3BCDB86B0B}"/>
          </ac:spMkLst>
        </pc:spChg>
        <pc:spChg chg="mod">
          <ac:chgData name="Sang Jin Kim" userId="d69278118bf7dba8" providerId="LiveId" clId="{65211278-12A1-4583-880C-D98003B1F668}" dt="2026-01-31T17:16:37.112" v="13103" actId="27636"/>
          <ac:spMkLst>
            <pc:docMk/>
            <pc:sldMk cId="2403577982" sldId="284"/>
            <ac:spMk id="35" creationId="{4E9A764F-6B65-050E-E561-82F77339D164}"/>
          </ac:spMkLst>
        </pc:spChg>
      </pc:sldChg>
      <pc:sldChg chg="modSp mod">
        <pc:chgData name="Sang Jin Kim" userId="d69278118bf7dba8" providerId="LiveId" clId="{65211278-12A1-4583-880C-D98003B1F668}" dt="2026-01-31T17:19:23.501" v="13116" actId="20577"/>
        <pc:sldMkLst>
          <pc:docMk/>
          <pc:sldMk cId="2791821786" sldId="285"/>
        </pc:sldMkLst>
        <pc:spChg chg="mod">
          <ac:chgData name="Sang Jin Kim" userId="d69278118bf7dba8" providerId="LiveId" clId="{65211278-12A1-4583-880C-D98003B1F668}" dt="2026-01-31T17:17:04.593" v="13104" actId="207"/>
          <ac:spMkLst>
            <pc:docMk/>
            <pc:sldMk cId="2791821786" sldId="285"/>
            <ac:spMk id="8" creationId="{3E5FEE2D-79E5-4C1D-8BF7-EE619CA7039A}"/>
          </ac:spMkLst>
        </pc:spChg>
        <pc:graphicFrameChg chg="mod modGraphic">
          <ac:chgData name="Sang Jin Kim" userId="d69278118bf7dba8" providerId="LiveId" clId="{65211278-12A1-4583-880C-D98003B1F668}" dt="2026-01-31T17:19:23.501" v="13116" actId="20577"/>
          <ac:graphicFrameMkLst>
            <pc:docMk/>
            <pc:sldMk cId="2791821786" sldId="285"/>
            <ac:graphicFrameMk id="13" creationId="{4A94C7BE-6E60-66F0-EFD4-2F452B0D743A}"/>
          </ac:graphicFrameMkLst>
        </pc:graphicFrameChg>
      </pc:sldChg>
      <pc:sldChg chg="modSp new mod">
        <pc:chgData name="Sang Jin Kim" userId="d69278118bf7dba8" providerId="LiveId" clId="{65211278-12A1-4583-880C-D98003B1F668}" dt="2026-01-31T17:12:27.115" v="13089" actId="207"/>
        <pc:sldMkLst>
          <pc:docMk/>
          <pc:sldMk cId="1755032985" sldId="286"/>
        </pc:sldMkLst>
        <pc:spChg chg="mod">
          <ac:chgData name="Sang Jin Kim" userId="d69278118bf7dba8" providerId="LiveId" clId="{65211278-12A1-4583-880C-D98003B1F668}" dt="2026-01-31T17:12:27.115" v="13089" actId="207"/>
          <ac:spMkLst>
            <pc:docMk/>
            <pc:sldMk cId="1755032985" sldId="286"/>
            <ac:spMk id="2" creationId="{74F76139-A37C-1D9E-3510-78A95EBAE3E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3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522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54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326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59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83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986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65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683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anchor="ctr">
            <a:noAutofit/>
          </a:bodyPr>
          <a:lstStyle>
            <a:lvl1pPr algn="l">
              <a:defRPr sz="3600" spc="150"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>
            <a:normAutofit/>
          </a:bodyPr>
          <a:lstStyle>
            <a:lvl1pPr algn="l">
              <a:defRPr lang="en-US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18" y="3329790"/>
            <a:ext cx="4941771" cy="3200400"/>
          </a:xfrm>
        </p:spPr>
        <p:txBody>
          <a:bodyPr anchor="ctr"/>
          <a:lstStyle/>
          <a:p>
            <a:r>
              <a:rPr lang="ko-KR" alt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구약신학 시작</a:t>
            </a:r>
            <a:b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o-KR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구약신학의 태동과 학자들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5859-10C9-4588-9727-B9362E26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631371"/>
            <a:ext cx="2895600" cy="968829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</a:rPr>
              <a:t>강의 내용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1D7E5-EF66-4BCD-8DAA-E9061157F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1850571"/>
            <a:ext cx="7086600" cy="4093031"/>
          </a:xfrm>
        </p:spPr>
        <p:txBody>
          <a:bodyPr>
            <a:normAutofit/>
          </a:bodyPr>
          <a:lstStyle/>
          <a:p>
            <a:r>
              <a:rPr lang="ko-KR" altLang="en-US" sz="3200" dirty="0">
                <a:solidFill>
                  <a:srgbClr val="FF0000"/>
                </a:solidFill>
              </a:rPr>
              <a:t>구약 성경 신학의 역사</a:t>
            </a:r>
            <a:endParaRPr lang="en-US" altLang="ko-KR" sz="3200" dirty="0">
              <a:solidFill>
                <a:srgbClr val="FF0000"/>
              </a:solidFill>
            </a:endParaRPr>
          </a:p>
          <a:p>
            <a:r>
              <a:rPr lang="en-US" sz="3200" dirty="0"/>
              <a:t>From Gabler to Wellhausen</a:t>
            </a:r>
          </a:p>
          <a:p>
            <a:r>
              <a:rPr lang="en-US" sz="3200" dirty="0"/>
              <a:t>(AD 1787—1878)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02A8827-B1A1-2D2F-D6DD-E886B886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19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8DBD1-DB29-D44F-FD5A-3071BB37EF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2229" y="482994"/>
            <a:ext cx="9601200" cy="5892011"/>
          </a:xfrm>
        </p:spPr>
        <p:txBody>
          <a:bodyPr/>
          <a:lstStyle/>
          <a:p>
            <a:r>
              <a:rPr lang="ko-KR" altLang="en-US" sz="4400" b="1" dirty="0">
                <a:solidFill>
                  <a:srgbClr val="FF0000"/>
                </a:solidFill>
              </a:rPr>
              <a:t>구약신학의 시작</a:t>
            </a:r>
            <a:br>
              <a:rPr lang="en-US" altLang="ko-KR" dirty="0"/>
            </a:br>
            <a:r>
              <a:rPr lang="ko-KR" altLang="en-US" dirty="0">
                <a:solidFill>
                  <a:srgbClr val="002060"/>
                </a:solidFill>
              </a:rPr>
              <a:t>요한 개블러</a:t>
            </a:r>
            <a:r>
              <a:rPr lang="en-US" altLang="ko-KR" dirty="0">
                <a:solidFill>
                  <a:srgbClr val="002060"/>
                </a:solidFill>
              </a:rPr>
              <a:t>(Johann P. </a:t>
            </a:r>
            <a:r>
              <a:rPr lang="en-US" altLang="ko-KR" dirty="0" err="1">
                <a:solidFill>
                  <a:srgbClr val="002060"/>
                </a:solidFill>
              </a:rPr>
              <a:t>GaBLER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en-US" altLang="ko-KR" dirty="0">
                <a:solidFill>
                  <a:srgbClr val="002060"/>
                </a:solidFill>
              </a:rPr>
              <a:t>	</a:t>
            </a:r>
            <a:r>
              <a:rPr lang="ko-KR" altLang="en-US" sz="3200" dirty="0">
                <a:solidFill>
                  <a:srgbClr val="002060"/>
                </a:solidFill>
              </a:rPr>
              <a:t>개블러는 </a:t>
            </a:r>
            <a:r>
              <a:rPr lang="en-US" altLang="ko-KR" sz="3200" dirty="0">
                <a:solidFill>
                  <a:srgbClr val="002060"/>
                </a:solidFill>
              </a:rPr>
              <a:t>1787</a:t>
            </a:r>
            <a:r>
              <a:rPr lang="ko-KR" altLang="en-US" sz="3200" dirty="0">
                <a:solidFill>
                  <a:srgbClr val="002060"/>
                </a:solidFill>
              </a:rPr>
              <a:t>년  </a:t>
            </a:r>
            <a:r>
              <a:rPr lang="en-US" altLang="ko-KR" sz="3200" dirty="0" err="1">
                <a:solidFill>
                  <a:srgbClr val="002060"/>
                </a:solidFill>
              </a:rPr>
              <a:t>altdorf</a:t>
            </a:r>
            <a:r>
              <a:rPr lang="ko-KR" altLang="en-US" sz="3200" dirty="0">
                <a:solidFill>
                  <a:srgbClr val="002060"/>
                </a:solidFill>
              </a:rPr>
              <a:t>대학 취임 강연을 라틴어로 했다</a:t>
            </a:r>
            <a:r>
              <a:rPr lang="en-US" altLang="ko-KR" sz="3200" dirty="0">
                <a:solidFill>
                  <a:srgbClr val="002060"/>
                </a:solidFill>
              </a:rPr>
              <a:t>. </a:t>
            </a:r>
            <a:r>
              <a:rPr lang="ko-KR" altLang="en-US" sz="3200" dirty="0">
                <a:solidFill>
                  <a:srgbClr val="002060"/>
                </a:solidFill>
              </a:rPr>
              <a:t>이것이 근대 성경신학의 시작이라고 하는데 대부분의 학자들이 동의한다</a:t>
            </a:r>
            <a:r>
              <a:rPr lang="en-US" altLang="ko-KR" sz="3200" dirty="0">
                <a:solidFill>
                  <a:srgbClr val="002060"/>
                </a:solidFill>
              </a:rPr>
              <a:t>. </a:t>
            </a:r>
            <a:r>
              <a:rPr lang="ko-KR" altLang="en-US" sz="3200" dirty="0">
                <a:solidFill>
                  <a:srgbClr val="002060"/>
                </a:solidFill>
              </a:rPr>
              <a:t>그는 취임 연설에서 </a:t>
            </a:r>
            <a:r>
              <a:rPr lang="en-US" altLang="ko-KR" sz="3200" dirty="0">
                <a:solidFill>
                  <a:srgbClr val="002060"/>
                </a:solidFill>
              </a:rPr>
              <a:t>“</a:t>
            </a:r>
            <a:r>
              <a:rPr lang="ko-KR" altLang="en-US" sz="3200" dirty="0">
                <a:solidFill>
                  <a:srgbClr val="FF0000"/>
                </a:solidFill>
              </a:rPr>
              <a:t>성서신학과 조직신학의 적절한 구별</a:t>
            </a:r>
            <a:r>
              <a:rPr lang="en-US" altLang="ko-KR" sz="3200" dirty="0">
                <a:solidFill>
                  <a:srgbClr val="FF0000"/>
                </a:solidFill>
              </a:rPr>
              <a:t>, </a:t>
            </a:r>
            <a:r>
              <a:rPr lang="ko-KR" altLang="en-US" sz="3200" dirty="0">
                <a:solidFill>
                  <a:srgbClr val="FF0000"/>
                </a:solidFill>
              </a:rPr>
              <a:t>그리고 그 구체적인 목표에 대한 논고</a:t>
            </a:r>
            <a:r>
              <a:rPr lang="en-US" altLang="ko-KR" sz="3200" dirty="0">
                <a:solidFill>
                  <a:srgbClr val="002060"/>
                </a:solidFill>
              </a:rPr>
              <a:t>”</a:t>
            </a:r>
            <a:r>
              <a:rPr lang="ko-KR" altLang="en-US" sz="3200" dirty="0">
                <a:solidFill>
                  <a:srgbClr val="002060"/>
                </a:solidFill>
              </a:rPr>
              <a:t>에 대하여 발표하였다</a:t>
            </a:r>
            <a:r>
              <a:rPr lang="en-US" altLang="ko-KR" sz="3200" dirty="0">
                <a:solidFill>
                  <a:srgbClr val="002060"/>
                </a:solidFill>
              </a:rPr>
              <a:t>. </a:t>
            </a:r>
            <a:r>
              <a:rPr lang="ko-KR" altLang="en-US" sz="3200" dirty="0">
                <a:solidFill>
                  <a:srgbClr val="002060"/>
                </a:solidFill>
              </a:rPr>
              <a:t>그는 성서신학이 그 기원과 목적에 있어서 교의학으로부터 분리되어야 한다고 선언했다</a:t>
            </a:r>
            <a:r>
              <a:rPr lang="en-US" altLang="ko-KR" sz="3200" dirty="0">
                <a:solidFill>
                  <a:srgbClr val="002060"/>
                </a:solidFill>
              </a:rPr>
              <a:t>. 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796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1440697"/>
          </a:xfrm>
        </p:spPr>
        <p:txBody>
          <a:bodyPr>
            <a:normAutofit/>
          </a:bodyPr>
          <a:lstStyle/>
          <a:p>
            <a:r>
              <a:rPr lang="ko-KR" altLang="en-US" sz="4000" b="1" dirty="0">
                <a:solidFill>
                  <a:srgbClr val="002060"/>
                </a:solidFill>
              </a:rPr>
              <a:t>개블러 취임 연설의 강조점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7" y="1959430"/>
            <a:ext cx="9454469" cy="42107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“</a:t>
            </a:r>
            <a:r>
              <a:rPr lang="ko-KR" altLang="en-US" sz="3200" dirty="0">
                <a:solidFill>
                  <a:srgbClr val="FF0000"/>
                </a:solidFill>
              </a:rPr>
              <a:t>성경신학은 성격상 역사적이다</a:t>
            </a:r>
            <a:r>
              <a:rPr lang="en-US" altLang="ko-KR" sz="3200" dirty="0">
                <a:solidFill>
                  <a:srgbClr val="002060"/>
                </a:solidFill>
              </a:rPr>
              <a:t>. </a:t>
            </a:r>
            <a:r>
              <a:rPr lang="ko-KR" altLang="en-US" sz="3200" dirty="0">
                <a:solidFill>
                  <a:srgbClr val="002060"/>
                </a:solidFill>
              </a:rPr>
              <a:t>그것은 거룩한 필자들이 신성한 자료들에 관하여 생각했던 것을 설명한다</a:t>
            </a:r>
            <a:r>
              <a:rPr lang="en-US" altLang="ko-KR" sz="3200" dirty="0">
                <a:solidFill>
                  <a:srgbClr val="002060"/>
                </a:solidFill>
              </a:rPr>
              <a:t>. </a:t>
            </a:r>
            <a:r>
              <a:rPr lang="ko-KR" altLang="en-US" sz="3200" dirty="0">
                <a:solidFill>
                  <a:srgbClr val="002060"/>
                </a:solidFill>
              </a:rPr>
              <a:t>이와 반대로 </a:t>
            </a:r>
            <a:r>
              <a:rPr lang="ko-KR" altLang="en-US" sz="3200" dirty="0">
                <a:solidFill>
                  <a:srgbClr val="FF0000"/>
                </a:solidFill>
              </a:rPr>
              <a:t>조직신학은 성격상 교훈적이며</a:t>
            </a:r>
            <a:r>
              <a:rPr lang="ko-KR" altLang="en-US" sz="3200" dirty="0">
                <a:solidFill>
                  <a:srgbClr val="002060"/>
                </a:solidFill>
              </a:rPr>
              <a:t> 따라서 어떤 특별한 학자가 그의 인격</a:t>
            </a:r>
            <a:r>
              <a:rPr lang="en-US" altLang="ko-KR" sz="3200" dirty="0">
                <a:solidFill>
                  <a:srgbClr val="002060"/>
                </a:solidFill>
              </a:rPr>
              <a:t>, </a:t>
            </a:r>
            <a:r>
              <a:rPr lang="ko-KR" altLang="en-US" sz="3200" dirty="0">
                <a:solidFill>
                  <a:srgbClr val="002060"/>
                </a:solidFill>
              </a:rPr>
              <a:t>시간</a:t>
            </a:r>
            <a:r>
              <a:rPr lang="en-US" altLang="ko-KR" sz="3200" dirty="0">
                <a:solidFill>
                  <a:srgbClr val="002060"/>
                </a:solidFill>
              </a:rPr>
              <a:t>, </a:t>
            </a:r>
            <a:r>
              <a:rPr lang="ko-KR" altLang="en-US" sz="3200" dirty="0">
                <a:solidFill>
                  <a:srgbClr val="002060"/>
                </a:solidFill>
              </a:rPr>
              <a:t>시대</a:t>
            </a:r>
            <a:r>
              <a:rPr lang="en-US" altLang="ko-KR" sz="3200" dirty="0">
                <a:solidFill>
                  <a:srgbClr val="002060"/>
                </a:solidFill>
              </a:rPr>
              <a:t>, </a:t>
            </a:r>
            <a:r>
              <a:rPr lang="ko-KR" altLang="en-US" sz="3200" dirty="0">
                <a:solidFill>
                  <a:srgbClr val="002060"/>
                </a:solidFill>
              </a:rPr>
              <a:t>장소</a:t>
            </a:r>
            <a:r>
              <a:rPr lang="en-US" altLang="ko-KR" sz="3200" dirty="0">
                <a:solidFill>
                  <a:srgbClr val="002060"/>
                </a:solidFill>
              </a:rPr>
              <a:t>, </a:t>
            </a:r>
            <a:r>
              <a:rPr lang="ko-KR" altLang="en-US" sz="3200" dirty="0">
                <a:solidFill>
                  <a:srgbClr val="002060"/>
                </a:solidFill>
              </a:rPr>
              <a:t>혹은 학파나 기타 다른 비슷한 영향들과 조화시키면서 </a:t>
            </a:r>
            <a:r>
              <a:rPr lang="ko-KR" altLang="en-US" sz="3200" dirty="0">
                <a:solidFill>
                  <a:srgbClr val="FF0000"/>
                </a:solidFill>
              </a:rPr>
              <a:t>신성한 자료</a:t>
            </a:r>
            <a:r>
              <a:rPr lang="en-US" altLang="ko-KR" sz="3200" dirty="0">
                <a:solidFill>
                  <a:srgbClr val="002060"/>
                </a:solidFill>
              </a:rPr>
              <a:t>(</a:t>
            </a:r>
            <a:r>
              <a:rPr lang="ko-KR" altLang="en-US" sz="3200" dirty="0">
                <a:solidFill>
                  <a:srgbClr val="002060"/>
                </a:solidFill>
              </a:rPr>
              <a:t>성경</a:t>
            </a:r>
            <a:r>
              <a:rPr lang="en-US" altLang="ko-KR" sz="3200" dirty="0">
                <a:solidFill>
                  <a:srgbClr val="002060"/>
                </a:solidFill>
              </a:rPr>
              <a:t>)</a:t>
            </a:r>
            <a:r>
              <a:rPr lang="ko-KR" altLang="en-US" sz="3200" dirty="0">
                <a:solidFill>
                  <a:srgbClr val="002060"/>
                </a:solidFill>
              </a:rPr>
              <a:t>에 대해 철학적</a:t>
            </a:r>
            <a:r>
              <a:rPr lang="en-US" altLang="ko-KR" sz="3200" dirty="0">
                <a:solidFill>
                  <a:srgbClr val="002060"/>
                </a:solidFill>
              </a:rPr>
              <a:t>, </a:t>
            </a:r>
            <a:r>
              <a:rPr lang="ko-KR" altLang="en-US" sz="3200" dirty="0">
                <a:solidFill>
                  <a:srgbClr val="002060"/>
                </a:solidFill>
              </a:rPr>
              <a:t>합리적 결정을 내린 것을 가르친다</a:t>
            </a:r>
            <a:r>
              <a:rPr lang="en-US" altLang="ko-KR" sz="3200" dirty="0">
                <a:solidFill>
                  <a:srgbClr val="002060"/>
                </a:solidFill>
              </a:rPr>
              <a:t>.</a:t>
            </a:r>
            <a:r>
              <a:rPr lang="en-US" sz="3200" dirty="0">
                <a:solidFill>
                  <a:srgbClr val="002060"/>
                </a:solidFill>
              </a:rPr>
              <a:t>”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E2E6A-35EC-1B8E-0FD7-8C67870A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136527"/>
            <a:ext cx="8420100" cy="854074"/>
          </a:xfrm>
        </p:spPr>
        <p:txBody>
          <a:bodyPr>
            <a:normAutofit/>
          </a:bodyPr>
          <a:lstStyle/>
          <a:p>
            <a:r>
              <a:rPr lang="ko-KR" altLang="en-US" sz="3600" b="1" dirty="0">
                <a:solidFill>
                  <a:srgbClr val="002060"/>
                </a:solidFill>
              </a:rPr>
              <a:t>개블러 취임 연설의 해설</a:t>
            </a:r>
            <a:endParaRPr lang="en-US" sz="36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54B61B9-26F6-B304-92CD-03053DAAF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3700" y="1219200"/>
            <a:ext cx="5513614" cy="478971"/>
          </a:xfrm>
        </p:spPr>
        <p:txBody>
          <a:bodyPr>
            <a:normAutofit/>
          </a:bodyPr>
          <a:lstStyle/>
          <a:p>
            <a:r>
              <a:rPr lang="ko-KR" altLang="en-US" sz="2800" dirty="0">
                <a:solidFill>
                  <a:srgbClr val="FF0000"/>
                </a:solidFill>
              </a:rPr>
              <a:t>개블러 강의의 시대적 의미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EDBE6233-75E9-40D1-968F-58CA9AD0FF5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06829" y="1589315"/>
            <a:ext cx="10450285" cy="4896546"/>
          </a:xfrm>
        </p:spPr>
        <p:txBody>
          <a:bodyPr>
            <a:normAutofit/>
          </a:bodyPr>
          <a:lstStyle/>
          <a:p>
            <a:r>
              <a:rPr lang="en-US" sz="3200" dirty="0"/>
              <a:t>       </a:t>
            </a:r>
            <a:r>
              <a:rPr lang="ko-KR" altLang="en-US" sz="2800" dirty="0">
                <a:solidFill>
                  <a:srgbClr val="00B0F0"/>
                </a:solidFill>
              </a:rPr>
              <a:t>개블러는</a:t>
            </a:r>
            <a:r>
              <a:rPr lang="ko-KR" altLang="en-US" sz="2800" dirty="0">
                <a:solidFill>
                  <a:srgbClr val="002060"/>
                </a:solidFill>
              </a:rPr>
              <a:t> 성경신학은 </a:t>
            </a:r>
            <a:r>
              <a:rPr lang="ko-KR" altLang="en-US" sz="2800" dirty="0">
                <a:solidFill>
                  <a:srgbClr val="FF0000"/>
                </a:solidFill>
              </a:rPr>
              <a:t>성경 그 자체에 </a:t>
            </a:r>
            <a:r>
              <a:rPr lang="ko-KR" altLang="en-US" sz="2800" dirty="0">
                <a:solidFill>
                  <a:srgbClr val="002060"/>
                </a:solidFill>
              </a:rPr>
              <a:t>근거해야 한다고 주장한다</a:t>
            </a:r>
            <a:r>
              <a:rPr lang="en-US" altLang="ko-KR" sz="2800" dirty="0">
                <a:solidFill>
                  <a:srgbClr val="002060"/>
                </a:solidFill>
              </a:rPr>
              <a:t>. </a:t>
            </a:r>
            <a:r>
              <a:rPr lang="ko-KR" altLang="en-US" sz="2800" dirty="0">
                <a:solidFill>
                  <a:srgbClr val="002060"/>
                </a:solidFill>
              </a:rPr>
              <a:t>이와는 달리 교의신학은 </a:t>
            </a:r>
            <a:r>
              <a:rPr lang="ko-KR" altLang="en-US" sz="2800" dirty="0">
                <a:solidFill>
                  <a:srgbClr val="FF0000"/>
                </a:solidFill>
              </a:rPr>
              <a:t>철학적</a:t>
            </a:r>
            <a:r>
              <a:rPr lang="en-US" altLang="ko-KR" sz="2800" dirty="0">
                <a:solidFill>
                  <a:srgbClr val="FF0000"/>
                </a:solidFill>
              </a:rPr>
              <a:t>, </a:t>
            </a:r>
            <a:r>
              <a:rPr lang="ko-KR" altLang="en-US" sz="2800" dirty="0">
                <a:solidFill>
                  <a:srgbClr val="FF0000"/>
                </a:solidFill>
              </a:rPr>
              <a:t>교회론적 선 이해를 지니고 있던 개별적 신학자들의 영향을 </a:t>
            </a:r>
            <a:r>
              <a:rPr lang="ko-KR" altLang="en-US" sz="2800" dirty="0">
                <a:solidFill>
                  <a:srgbClr val="002060"/>
                </a:solidFill>
              </a:rPr>
              <a:t>입어 파생된다</a:t>
            </a:r>
            <a:r>
              <a:rPr lang="en-US" altLang="ko-KR" sz="2800" dirty="0">
                <a:solidFill>
                  <a:srgbClr val="002060"/>
                </a:solidFill>
              </a:rPr>
              <a:t>. </a:t>
            </a:r>
            <a:r>
              <a:rPr lang="ko-KR" altLang="en-US" sz="2800" dirty="0">
                <a:solidFill>
                  <a:srgbClr val="002060"/>
                </a:solidFill>
              </a:rPr>
              <a:t>성경신학은 성경기자들이 실제로 믿었던 것을 설명해내는 것이다</a:t>
            </a:r>
            <a:r>
              <a:rPr lang="en-US" altLang="ko-KR" sz="2800" dirty="0">
                <a:solidFill>
                  <a:srgbClr val="002060"/>
                </a:solidFill>
              </a:rPr>
              <a:t>. </a:t>
            </a:r>
            <a:r>
              <a:rPr lang="ko-KR" altLang="en-US" sz="2800" dirty="0">
                <a:solidFill>
                  <a:srgbClr val="002060"/>
                </a:solidFill>
              </a:rPr>
              <a:t>다른 한편</a:t>
            </a:r>
            <a:r>
              <a:rPr lang="en-US" altLang="ko-KR" sz="2800" dirty="0">
                <a:solidFill>
                  <a:srgbClr val="002060"/>
                </a:solidFill>
              </a:rPr>
              <a:t>, </a:t>
            </a:r>
            <a:r>
              <a:rPr lang="ko-KR" altLang="en-US" sz="2800" dirty="0">
                <a:solidFill>
                  <a:srgbClr val="002060"/>
                </a:solidFill>
              </a:rPr>
              <a:t>교의신학의 목적은 이전부터 존재해 오던 사상들을 계속 전달하고 유지해가는 것이다</a:t>
            </a:r>
            <a:r>
              <a:rPr lang="en-US" altLang="ko-KR" sz="2800" dirty="0">
                <a:solidFill>
                  <a:srgbClr val="002060"/>
                </a:solidFill>
              </a:rPr>
              <a:t>. </a:t>
            </a:r>
            <a:r>
              <a:rPr lang="ko-KR" altLang="en-US" sz="2800" dirty="0">
                <a:solidFill>
                  <a:srgbClr val="002060"/>
                </a:solidFill>
              </a:rPr>
              <a:t>합리주의자였던 개블러는 </a:t>
            </a:r>
            <a:r>
              <a:rPr lang="ko-KR" altLang="en-US" sz="2800" dirty="0">
                <a:solidFill>
                  <a:srgbClr val="00B0F0"/>
                </a:solidFill>
              </a:rPr>
              <a:t>특히 모든 </a:t>
            </a:r>
            <a:r>
              <a:rPr lang="ko-KR" altLang="en-US" sz="2800" dirty="0">
                <a:solidFill>
                  <a:srgbClr val="FF0000"/>
                </a:solidFill>
              </a:rPr>
              <a:t>선 이해적인 신학방식을 </a:t>
            </a:r>
            <a:r>
              <a:rPr lang="ko-KR" altLang="en-US" sz="2800" dirty="0">
                <a:solidFill>
                  <a:srgbClr val="00B0F0"/>
                </a:solidFill>
              </a:rPr>
              <a:t>제거하려고 했다</a:t>
            </a:r>
            <a:r>
              <a:rPr lang="en-US" altLang="ko-KR" sz="2800" dirty="0">
                <a:solidFill>
                  <a:srgbClr val="002060"/>
                </a:solidFill>
              </a:rPr>
              <a:t>. </a:t>
            </a:r>
            <a:r>
              <a:rPr lang="ko-KR" altLang="en-US" sz="2800" dirty="0">
                <a:solidFill>
                  <a:srgbClr val="002060"/>
                </a:solidFill>
              </a:rPr>
              <a:t>개블러는 방법론의 장단점을 지니고 있지만 성경신학의 구분과 가치를 강조한 면이 성경신학을 새롭게 여는 역할을 하였다</a:t>
            </a:r>
            <a:r>
              <a:rPr lang="en-US" altLang="ko-KR" sz="2800" dirty="0">
                <a:solidFill>
                  <a:srgbClr val="002060"/>
                </a:solidFill>
              </a:rPr>
              <a:t>.</a:t>
            </a:r>
          </a:p>
          <a:p>
            <a:r>
              <a:rPr lang="en-US" altLang="ko-KR" sz="2800" dirty="0">
                <a:solidFill>
                  <a:srgbClr val="002060"/>
                </a:solidFill>
              </a:rPr>
              <a:t>	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B9F9E8B-42CD-AC26-AFC9-F1F6669569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765971" y="2797255"/>
            <a:ext cx="587829" cy="4644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0" name="Content Placeholder 49">
            <a:extLst>
              <a:ext uri="{FF2B5EF4-FFF2-40B4-BE49-F238E27FC236}">
                <a16:creationId xmlns:a16="http://schemas.microsoft.com/office/drawing/2014/main" id="{8F6B2AE9-DDE4-FD99-A235-3B39EEE2148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0765971" y="3251595"/>
            <a:ext cx="587829" cy="323426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44A959-C2BB-9170-C99C-1A2EDB71B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8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76139-A37C-1D9E-3510-78A95EBA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657" y="568961"/>
            <a:ext cx="9035143" cy="2228294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개블러는 계몽주의 영향을 받은 합리주의자였으며 신학을 전개하고 사고하는 </a:t>
            </a:r>
            <a:r>
              <a:rPr lang="ko-KR" altLang="en-US" dirty="0">
                <a:solidFill>
                  <a:srgbClr val="00B0F0"/>
                </a:solidFill>
              </a:rPr>
              <a:t>전통적 방식을 신랄하게 비판하였다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r>
              <a:rPr lang="ko-KR" altLang="en-US" dirty="0">
                <a:solidFill>
                  <a:srgbClr val="002060"/>
                </a:solidFill>
              </a:rPr>
              <a:t>계몽주의 이전 시대에는 </a:t>
            </a:r>
            <a:r>
              <a:rPr lang="ko-KR" altLang="en-US" dirty="0">
                <a:solidFill>
                  <a:srgbClr val="FF0000"/>
                </a:solidFill>
              </a:rPr>
              <a:t>교의신학</a:t>
            </a:r>
            <a:r>
              <a:rPr lang="ko-KR" altLang="en-US" dirty="0">
                <a:solidFill>
                  <a:srgbClr val="002060"/>
                </a:solidFill>
              </a:rPr>
              <a:t> 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조직신학</a:t>
            </a:r>
            <a:r>
              <a:rPr lang="en-US" altLang="ko-KR" dirty="0">
                <a:solidFill>
                  <a:srgbClr val="00206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이</a:t>
            </a:r>
            <a:r>
              <a:rPr lang="ko-KR" altLang="en-US" dirty="0">
                <a:solidFill>
                  <a:srgbClr val="002060"/>
                </a:solidFill>
              </a:rPr>
              <a:t> 군림하고 있었다 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메릴 </a:t>
            </a:r>
            <a:r>
              <a:rPr lang="en-US" altLang="ko-KR" dirty="0">
                <a:solidFill>
                  <a:srgbClr val="002060"/>
                </a:solidFill>
              </a:rPr>
              <a:t>33).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8F70C-963C-968D-D438-B95FE9B961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/>
              <a:t>성경신학의 시작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A36AB7-CE6B-6F2D-08DD-1FF6C6D3531F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/>
              <a:t>교회의 전통에 얽매이지 않는 새로운 신학방법 중의 하나가 되었다</a:t>
            </a:r>
            <a:r>
              <a:rPr lang="en-US" altLang="ko-KR" sz="2400" dirty="0"/>
              <a:t>. </a:t>
            </a: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AD5DFA-E3DD-0D3B-10FD-8518C9BF9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/>
              <a:t>개블러의 신학적 환경</a:t>
            </a:r>
            <a:endParaRPr lang="en-US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C8D129-E982-2E31-099B-BBD4333FF547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>
                <a:solidFill>
                  <a:srgbClr val="FF0000"/>
                </a:solidFill>
              </a:rPr>
              <a:t>쟌 아스트룩</a:t>
            </a:r>
            <a:r>
              <a:rPr lang="en-US" altLang="ko-KR" sz="2000" dirty="0"/>
              <a:t>: </a:t>
            </a:r>
            <a:r>
              <a:rPr lang="ko-KR" altLang="en-US" sz="2000" dirty="0"/>
              <a:t>프랑스 의사로 모세오경을 모세가 썼지만 여러 가지 문서들을 사용하여 집필하고 그렇게 참고한 문서들은 항상 서로 일치하지 않는다고 주장함</a:t>
            </a:r>
            <a:r>
              <a:rPr lang="en-US" altLang="ko-KR" sz="2000" dirty="0"/>
              <a:t>(A, B, </a:t>
            </a:r>
            <a:r>
              <a:rPr lang="ko-KR" altLang="en-US" sz="2000" dirty="0"/>
              <a:t>문서설</a:t>
            </a:r>
            <a:r>
              <a:rPr lang="en-US" altLang="ko-KR" sz="2000" dirty="0"/>
              <a:t>); </a:t>
            </a:r>
          </a:p>
          <a:p>
            <a:r>
              <a:rPr lang="ko-KR" altLang="en-US" sz="2000" dirty="0">
                <a:solidFill>
                  <a:srgbClr val="FF0000"/>
                </a:solidFill>
              </a:rPr>
              <a:t>아이크혼</a:t>
            </a:r>
            <a:r>
              <a:rPr lang="en-US" altLang="ko-KR" sz="2000" dirty="0"/>
              <a:t>(E.J. Eichhorn)</a:t>
            </a:r>
            <a:r>
              <a:rPr lang="ko-KR" altLang="en-US" sz="2000" dirty="0"/>
              <a:t>은 이 문서설에 동조했고 약 </a:t>
            </a:r>
            <a:r>
              <a:rPr lang="en-US" altLang="ko-KR" sz="2000" dirty="0"/>
              <a:t>1</a:t>
            </a:r>
            <a:r>
              <a:rPr lang="ko-KR" altLang="en-US" sz="2000" dirty="0"/>
              <a:t>세기 후 </a:t>
            </a:r>
            <a:r>
              <a:rPr lang="ko-KR" altLang="en-US" sz="2000" dirty="0">
                <a:solidFill>
                  <a:srgbClr val="FF0000"/>
                </a:solidFill>
              </a:rPr>
              <a:t>벨하우젠이</a:t>
            </a:r>
            <a:r>
              <a:rPr lang="ko-KR" altLang="en-US" sz="2000" dirty="0"/>
              <a:t> 이 가설을 완성하여 구약학계에 큰 영향을 남겼다</a:t>
            </a:r>
            <a:r>
              <a:rPr lang="en-US" altLang="ko-KR" sz="2000" dirty="0"/>
              <a:t>. </a:t>
            </a:r>
            <a:endParaRPr lang="en-US" sz="2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87EB8A-FD49-9B87-F783-27B6EBD87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032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7D9B3-B64F-656A-0D99-161A6C0F5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558801"/>
            <a:ext cx="9953308" cy="986970"/>
          </a:xfrm>
        </p:spPr>
        <p:txBody>
          <a:bodyPr>
            <a:normAutofit/>
          </a:bodyPr>
          <a:lstStyle/>
          <a:p>
            <a:r>
              <a:rPr lang="ko-KR" altLang="en-US" sz="3600" b="1" dirty="0">
                <a:solidFill>
                  <a:srgbClr val="FF0000"/>
                </a:solidFill>
              </a:rPr>
              <a:t>개블러에게 영향을 준 학자들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E5B6E40-3A7D-ACF7-AA38-25977D322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1120" y="1785257"/>
            <a:ext cx="2722880" cy="511629"/>
          </a:xfrm>
        </p:spPr>
        <p:txBody>
          <a:bodyPr>
            <a:noAutofit/>
          </a:bodyPr>
          <a:lstStyle/>
          <a:p>
            <a:r>
              <a:rPr lang="ko-KR" altLang="en-US" sz="3200" dirty="0">
                <a:solidFill>
                  <a:srgbClr val="00B0F0"/>
                </a:solidFill>
              </a:rPr>
              <a:t>모리스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E71298F0-74F1-FECA-0F02-495F9A2EBA7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07571" y="2220686"/>
            <a:ext cx="4822371" cy="4078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S. F. N. Morus (1736—1792)</a:t>
            </a:r>
          </a:p>
          <a:p>
            <a:pPr marL="0" indent="0">
              <a:buNone/>
            </a:pPr>
            <a:r>
              <a:rPr lang="en-US" altLang="ko-KR" sz="2400" dirty="0"/>
              <a:t>	</a:t>
            </a:r>
            <a:r>
              <a:rPr lang="ko-KR" altLang="en-US" sz="2800" dirty="0">
                <a:solidFill>
                  <a:srgbClr val="002060"/>
                </a:solidFill>
              </a:rPr>
              <a:t>개블러가 그의 글을 인용한 멘토였다</a:t>
            </a:r>
            <a:r>
              <a:rPr lang="en-US" altLang="ko-KR" sz="2800" dirty="0">
                <a:solidFill>
                  <a:srgbClr val="002060"/>
                </a:solidFill>
              </a:rPr>
              <a:t>. </a:t>
            </a:r>
            <a:r>
              <a:rPr lang="ko-KR" altLang="en-US" sz="2800" dirty="0">
                <a:solidFill>
                  <a:srgbClr val="002060"/>
                </a:solidFill>
              </a:rPr>
              <a:t>그가 성경신학적인 방법에 기여한 점은 </a:t>
            </a:r>
            <a:r>
              <a:rPr lang="ko-KR" altLang="en-US" sz="2800" dirty="0">
                <a:solidFill>
                  <a:srgbClr val="00B0F0"/>
                </a:solidFill>
              </a:rPr>
              <a:t>성경의 각권을 </a:t>
            </a:r>
            <a:r>
              <a:rPr lang="ko-KR" altLang="en-US" sz="2800" dirty="0">
                <a:solidFill>
                  <a:srgbClr val="FF0000"/>
                </a:solidFill>
              </a:rPr>
              <a:t>시대적</a:t>
            </a:r>
            <a:r>
              <a:rPr lang="en-US" altLang="ko-KR" sz="2800" dirty="0">
                <a:solidFill>
                  <a:srgbClr val="FF0000"/>
                </a:solidFill>
              </a:rPr>
              <a:t>, </a:t>
            </a:r>
            <a:r>
              <a:rPr lang="ko-KR" altLang="en-US" sz="2800" dirty="0">
                <a:solidFill>
                  <a:srgbClr val="FF0000"/>
                </a:solidFill>
              </a:rPr>
              <a:t>역사적 환경의 배경에서 </a:t>
            </a:r>
            <a:r>
              <a:rPr lang="ko-KR" altLang="en-US" sz="2800" dirty="0">
                <a:solidFill>
                  <a:srgbClr val="00B0F0"/>
                </a:solidFill>
              </a:rPr>
              <a:t>읽어야 하며 </a:t>
            </a:r>
            <a:r>
              <a:rPr lang="ko-KR" altLang="en-US" sz="2800" dirty="0">
                <a:solidFill>
                  <a:srgbClr val="002060"/>
                </a:solidFill>
              </a:rPr>
              <a:t>보편적 이해를 해야 한다는 점이다</a:t>
            </a:r>
            <a:r>
              <a:rPr lang="en-US" altLang="ko-KR" sz="2800" dirty="0">
                <a:solidFill>
                  <a:srgbClr val="002060"/>
                </a:solidFill>
              </a:rPr>
              <a:t>. 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536BD54-EFA1-25A2-9F04-4F22C36E2A5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747657" y="1785257"/>
            <a:ext cx="4524104" cy="435429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/>
              <a:t>       </a:t>
            </a:r>
            <a:r>
              <a:rPr lang="ko-KR" altLang="en-US" sz="3200" dirty="0">
                <a:solidFill>
                  <a:srgbClr val="00B0F0"/>
                </a:solidFill>
              </a:rPr>
              <a:t>자카리애</a:t>
            </a:r>
            <a:endParaRPr lang="en-US" sz="3200" dirty="0">
              <a:solidFill>
                <a:srgbClr val="00B0F0"/>
              </a:solidFill>
            </a:endParaRPr>
          </a:p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112969F-EB84-49D5-7100-1FB28870FB3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747657" y="2220687"/>
            <a:ext cx="6041572" cy="4135662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G. T. Zacharia (1729—1777)</a:t>
            </a:r>
          </a:p>
          <a:p>
            <a:r>
              <a:rPr lang="en-US" sz="2800" dirty="0"/>
              <a:t>	</a:t>
            </a:r>
            <a:r>
              <a:rPr lang="ko-KR" altLang="en-US" sz="2800" dirty="0">
                <a:solidFill>
                  <a:srgbClr val="FF0000"/>
                </a:solidFill>
              </a:rPr>
              <a:t>성경의 영감성을 고수했으며 </a:t>
            </a:r>
            <a:r>
              <a:rPr lang="ko-KR" altLang="en-US" sz="2800" dirty="0">
                <a:solidFill>
                  <a:srgbClr val="002060"/>
                </a:solidFill>
              </a:rPr>
              <a:t>성경의 진리를 해석하는데 주의 깊은 </a:t>
            </a:r>
            <a:r>
              <a:rPr lang="ko-KR" altLang="en-US" sz="2800" dirty="0">
                <a:solidFill>
                  <a:srgbClr val="FF0000"/>
                </a:solidFill>
              </a:rPr>
              <a:t>석의 </a:t>
            </a:r>
            <a:r>
              <a:rPr lang="en-US" altLang="ko-KR" sz="2800" dirty="0">
                <a:solidFill>
                  <a:srgbClr val="FF0000"/>
                </a:solidFill>
              </a:rPr>
              <a:t>/</a:t>
            </a:r>
            <a:r>
              <a:rPr lang="ko-KR" altLang="en-US" sz="2800" dirty="0">
                <a:solidFill>
                  <a:srgbClr val="0070C0"/>
                </a:solidFill>
              </a:rPr>
              <a:t>주해 </a:t>
            </a:r>
            <a:r>
              <a:rPr lang="ko-KR" altLang="en-US" sz="2800" dirty="0">
                <a:solidFill>
                  <a:srgbClr val="FF0000"/>
                </a:solidFill>
              </a:rPr>
              <a:t>방법을</a:t>
            </a:r>
            <a:r>
              <a:rPr lang="ko-KR" altLang="en-US" sz="2800" dirty="0">
                <a:solidFill>
                  <a:srgbClr val="002060"/>
                </a:solidFill>
              </a:rPr>
              <a:t> 사용했다</a:t>
            </a:r>
            <a:r>
              <a:rPr lang="en-US" altLang="ko-KR" sz="2800" dirty="0">
                <a:solidFill>
                  <a:srgbClr val="002060"/>
                </a:solidFill>
              </a:rPr>
              <a:t>. </a:t>
            </a:r>
            <a:r>
              <a:rPr lang="ko-KR" altLang="en-US" sz="2800" dirty="0">
                <a:solidFill>
                  <a:srgbClr val="002060"/>
                </a:solidFill>
              </a:rPr>
              <a:t>개블러가 전개한 성경신학의 방법론은 자카리에의 영향을 받았음을 쉽게 알 수 있다</a:t>
            </a:r>
            <a:r>
              <a:rPr lang="en-US" altLang="ko-KR" sz="2800" dirty="0">
                <a:solidFill>
                  <a:srgbClr val="002060"/>
                </a:solidFill>
              </a:rPr>
              <a:t>: (1) </a:t>
            </a:r>
            <a:r>
              <a:rPr lang="ko-KR" altLang="en-US" sz="2800" dirty="0">
                <a:solidFill>
                  <a:srgbClr val="00B0F0"/>
                </a:solidFill>
              </a:rPr>
              <a:t>성경에서 신적인 것과 인간적인 것의 구별이 있어야 한다</a:t>
            </a:r>
            <a:r>
              <a:rPr lang="en-US" altLang="ko-KR" sz="2800" dirty="0">
                <a:solidFill>
                  <a:srgbClr val="002060"/>
                </a:solidFill>
              </a:rPr>
              <a:t>; (2) </a:t>
            </a:r>
            <a:r>
              <a:rPr lang="ko-KR" altLang="en-US" sz="2800" dirty="0">
                <a:solidFill>
                  <a:srgbClr val="002060"/>
                </a:solidFill>
              </a:rPr>
              <a:t>성경신학과 교의신학은 명확히 구별되어야 한다</a:t>
            </a:r>
            <a:r>
              <a:rPr lang="en-US" altLang="ko-KR" sz="2800" dirty="0">
                <a:solidFill>
                  <a:srgbClr val="002060"/>
                </a:solidFill>
              </a:rPr>
              <a:t>; (3) “</a:t>
            </a:r>
            <a:r>
              <a:rPr lang="ko-KR" altLang="en-US" sz="2800" dirty="0">
                <a:solidFill>
                  <a:srgbClr val="FF0000"/>
                </a:solidFill>
              </a:rPr>
              <a:t>철학</a:t>
            </a:r>
            <a:r>
              <a:rPr lang="en-US" altLang="ko-KR" sz="2800" dirty="0">
                <a:solidFill>
                  <a:srgbClr val="002060"/>
                </a:solidFill>
              </a:rPr>
              <a:t>”(</a:t>
            </a:r>
            <a:r>
              <a:rPr lang="ko-KR" altLang="en-US" sz="2800" dirty="0">
                <a:solidFill>
                  <a:srgbClr val="002060"/>
                </a:solidFill>
              </a:rPr>
              <a:t>교의신학</a:t>
            </a:r>
            <a:r>
              <a:rPr lang="en-US" altLang="ko-KR" sz="2800" dirty="0">
                <a:solidFill>
                  <a:srgbClr val="002060"/>
                </a:solidFill>
              </a:rPr>
              <a:t>)</a:t>
            </a:r>
            <a:r>
              <a:rPr lang="ko-KR" altLang="en-US" sz="2800" dirty="0">
                <a:solidFill>
                  <a:srgbClr val="002060"/>
                </a:solidFill>
              </a:rPr>
              <a:t>은 반드시 </a:t>
            </a:r>
            <a:r>
              <a:rPr lang="ko-KR" altLang="en-US" sz="2800" dirty="0">
                <a:solidFill>
                  <a:srgbClr val="FF0000"/>
                </a:solidFill>
              </a:rPr>
              <a:t>종교</a:t>
            </a:r>
            <a:r>
              <a:rPr lang="en-US" altLang="ko-KR" sz="2800" dirty="0">
                <a:solidFill>
                  <a:srgbClr val="002060"/>
                </a:solidFill>
              </a:rPr>
              <a:t>(</a:t>
            </a:r>
            <a:r>
              <a:rPr lang="ko-KR" altLang="en-US" sz="2800" dirty="0">
                <a:solidFill>
                  <a:srgbClr val="002060"/>
                </a:solidFill>
              </a:rPr>
              <a:t>성경신학</a:t>
            </a:r>
            <a:r>
              <a:rPr lang="en-US" altLang="ko-KR" sz="2800" dirty="0">
                <a:solidFill>
                  <a:srgbClr val="002060"/>
                </a:solidFill>
              </a:rPr>
              <a:t>)</a:t>
            </a:r>
            <a:r>
              <a:rPr lang="ko-KR" altLang="en-US" sz="2800" dirty="0">
                <a:solidFill>
                  <a:srgbClr val="002060"/>
                </a:solidFill>
              </a:rPr>
              <a:t>의 기초 위에 세워져야 한다</a:t>
            </a:r>
            <a:r>
              <a:rPr lang="en-US" altLang="ko-KR" sz="2800" dirty="0">
                <a:solidFill>
                  <a:srgbClr val="002060"/>
                </a:solidFill>
              </a:rPr>
              <a:t>.  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68" name="Slide Number Placeholder 67">
            <a:extLst>
              <a:ext uri="{FF2B5EF4-FFF2-40B4-BE49-F238E27FC236}">
                <a16:creationId xmlns:a16="http://schemas.microsoft.com/office/drawing/2014/main" id="{AA0ACADD-CC4E-851C-DA07-C22DB97FA23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77487D-13D1-4E6D-A00D-5E96E591E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3792282" y="6857999"/>
            <a:ext cx="6718374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29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8FC28-E0BD-4387-B8BE-9965D1A5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874" y="555171"/>
            <a:ext cx="5884027" cy="685800"/>
          </a:xfrm>
        </p:spPr>
        <p:txBody>
          <a:bodyPr>
            <a:normAutofit/>
          </a:bodyPr>
          <a:lstStyle/>
          <a:p>
            <a:r>
              <a:rPr lang="ko-KR" altLang="en-US" sz="3200" dirty="0">
                <a:solidFill>
                  <a:srgbClr val="00B0F0"/>
                </a:solidFill>
              </a:rPr>
              <a:t>다른 신학자들</a:t>
            </a:r>
            <a:endParaRPr lang="en-US" sz="3200" dirty="0">
              <a:solidFill>
                <a:srgbClr val="00B0F0"/>
              </a:solidFill>
            </a:endParaRPr>
          </a:p>
        </p:txBody>
      </p:sp>
      <p:pic>
        <p:nvPicPr>
          <p:cNvPr id="47" name="Picture Placeholder 46" descr="A person smiling with a shadow on the wall">
            <a:extLst>
              <a:ext uri="{FF2B5EF4-FFF2-40B4-BE49-F238E27FC236}">
                <a16:creationId xmlns:a16="http://schemas.microsoft.com/office/drawing/2014/main" id="{F55BC7A4-EE4B-7EFC-C325-408D66C3CB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12" r="112"/>
          <a:stretch/>
        </p:blipFill>
        <p:spPr>
          <a:xfrm>
            <a:off x="-1421602" y="99714"/>
            <a:ext cx="5481955" cy="6876288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B8313-9270-4128-8674-3A3E42B80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19BCA-B61F-4EA6-A1FB-CCA3BD8506F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102428" y="1240971"/>
            <a:ext cx="8577943" cy="5203372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Hufnage</a:t>
            </a:r>
            <a:r>
              <a:rPr lang="en-US" sz="2000" dirty="0">
                <a:solidFill>
                  <a:srgbClr val="002060"/>
                </a:solidFill>
              </a:rPr>
              <a:t>l (1729—1830): </a:t>
            </a:r>
            <a:r>
              <a:rPr lang="ko-KR" altLang="en-US" sz="2000" dirty="0">
                <a:solidFill>
                  <a:srgbClr val="002060"/>
                </a:solidFill>
              </a:rPr>
              <a:t>자카리애와 비슷한 견해를 가져서 신학을 교리적으로 접근하는 것을 비판하고 신학은 </a:t>
            </a:r>
            <a:r>
              <a:rPr lang="ko-KR" altLang="en-US" sz="2000" dirty="0">
                <a:solidFill>
                  <a:srgbClr val="FF0000"/>
                </a:solidFill>
              </a:rPr>
              <a:t>본문 주해에</a:t>
            </a:r>
            <a:r>
              <a:rPr lang="ko-KR" altLang="en-US" sz="2000" dirty="0">
                <a:solidFill>
                  <a:srgbClr val="002060"/>
                </a:solidFill>
              </a:rPr>
              <a:t> 근거해야 한다고 주장했다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C. F. von Amon</a:t>
            </a:r>
            <a:r>
              <a:rPr lang="en-US" sz="2000" dirty="0">
                <a:solidFill>
                  <a:srgbClr val="0070C0"/>
                </a:solidFill>
              </a:rPr>
              <a:t>: </a:t>
            </a:r>
            <a:r>
              <a:rPr lang="ko-KR" altLang="en-US" sz="2000" dirty="0">
                <a:solidFill>
                  <a:srgbClr val="0070C0"/>
                </a:solidFill>
              </a:rPr>
              <a:t>계시의 유일한 판단은 합리성에 근거해야 한다</a:t>
            </a:r>
            <a:r>
              <a:rPr lang="en-US" altLang="ko-KR" sz="2000" dirty="0">
                <a:solidFill>
                  <a:srgbClr val="0070C0"/>
                </a:solidFill>
              </a:rPr>
              <a:t>. “</a:t>
            </a:r>
            <a:r>
              <a:rPr lang="ko-KR" altLang="en-US" sz="2000" dirty="0">
                <a:solidFill>
                  <a:srgbClr val="FF0000"/>
                </a:solidFill>
              </a:rPr>
              <a:t>신약이 구약보다 우선한다</a:t>
            </a:r>
            <a:r>
              <a:rPr lang="en-US" altLang="ko-KR" sz="2000" dirty="0">
                <a:solidFill>
                  <a:srgbClr val="0070C0"/>
                </a:solidFill>
              </a:rPr>
              <a:t>”</a:t>
            </a:r>
            <a:r>
              <a:rPr lang="ko-KR" altLang="en-US" sz="2000" dirty="0">
                <a:solidFill>
                  <a:srgbClr val="0070C0"/>
                </a:solidFill>
              </a:rPr>
              <a:t>고 주장했다</a:t>
            </a:r>
            <a:r>
              <a:rPr lang="en-US" altLang="ko-KR" sz="2000" dirty="0">
                <a:solidFill>
                  <a:srgbClr val="0070C0"/>
                </a:solidFill>
              </a:rPr>
              <a:t>. “</a:t>
            </a:r>
            <a:r>
              <a:rPr lang="ko-KR" altLang="en-US" sz="2000" dirty="0">
                <a:solidFill>
                  <a:srgbClr val="002060"/>
                </a:solidFill>
              </a:rPr>
              <a:t>순수 성경신학 개론</a:t>
            </a:r>
            <a:r>
              <a:rPr lang="en-US" altLang="ko-KR" sz="2000" dirty="0">
                <a:solidFill>
                  <a:srgbClr val="0070C0"/>
                </a:solidFill>
              </a:rPr>
              <a:t>“(1792).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G. L. Bauer </a:t>
            </a:r>
            <a:r>
              <a:rPr lang="en-US" sz="2000" dirty="0">
                <a:solidFill>
                  <a:srgbClr val="002060"/>
                </a:solidFill>
              </a:rPr>
              <a:t>(1755—1086): </a:t>
            </a:r>
            <a:r>
              <a:rPr lang="ko-KR" altLang="en-US" sz="2000" dirty="0">
                <a:solidFill>
                  <a:srgbClr val="002060"/>
                </a:solidFill>
              </a:rPr>
              <a:t>아히크혼</a:t>
            </a:r>
            <a:r>
              <a:rPr lang="en-US" altLang="ko-KR" sz="2000" dirty="0">
                <a:solidFill>
                  <a:srgbClr val="002060"/>
                </a:solidFill>
              </a:rPr>
              <a:t>(J. G. Eichorn)</a:t>
            </a:r>
            <a:r>
              <a:rPr lang="ko-KR" altLang="en-US" sz="2000" dirty="0">
                <a:solidFill>
                  <a:srgbClr val="002060"/>
                </a:solidFill>
              </a:rPr>
              <a:t>의 제자로 성경을 비평적으로 접근하였다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002060"/>
                </a:solidFill>
              </a:rPr>
              <a:t>그는 </a:t>
            </a:r>
            <a:r>
              <a:rPr lang="ko-KR" altLang="en-US" sz="2000" dirty="0">
                <a:solidFill>
                  <a:srgbClr val="FF0000"/>
                </a:solidFill>
              </a:rPr>
              <a:t>구약과 신약을 과격하게 분리했으며 </a:t>
            </a:r>
            <a:r>
              <a:rPr lang="ko-KR" altLang="en-US" sz="2000" dirty="0">
                <a:solidFill>
                  <a:srgbClr val="00B0F0"/>
                </a:solidFill>
              </a:rPr>
              <a:t>구약신학과 신약신학을 처음으로 분리했다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002060"/>
                </a:solidFill>
              </a:rPr>
              <a:t>바우어는 </a:t>
            </a:r>
            <a:r>
              <a:rPr lang="ko-KR" altLang="en-US" sz="2000" dirty="0">
                <a:solidFill>
                  <a:srgbClr val="FF0000"/>
                </a:solidFill>
              </a:rPr>
              <a:t>성경신학이 조직신학보다 우선되어야 하며 </a:t>
            </a:r>
            <a:r>
              <a:rPr lang="ko-KR" altLang="en-US" sz="2000" dirty="0">
                <a:solidFill>
                  <a:srgbClr val="002060"/>
                </a:solidFill>
              </a:rPr>
              <a:t>전자가 후자의 틀을 제공해야 한다고 주장하는 개블러의 견해에 공감했다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002060"/>
                </a:solidFill>
              </a:rPr>
              <a:t>바우어는 초자연적 실재를 부인했다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002060"/>
                </a:solidFill>
              </a:rPr>
              <a:t>그는 성경신학과 이스라엘 역사를 명확하게 구분하는 선을 그었는데 나중에 통찰력있는 견해로 판명되었다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W.M.L. </a:t>
            </a:r>
            <a:r>
              <a:rPr lang="en-US" sz="2000" dirty="0" err="1">
                <a:solidFill>
                  <a:srgbClr val="FF0000"/>
                </a:solidFill>
              </a:rPr>
              <a:t>DeWette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(1780-1849): </a:t>
            </a:r>
            <a:r>
              <a:rPr lang="ko-KR" altLang="en-US" sz="2000" dirty="0">
                <a:solidFill>
                  <a:srgbClr val="002060"/>
                </a:solidFill>
              </a:rPr>
              <a:t>신학을 하기 위한 </a:t>
            </a:r>
            <a:r>
              <a:rPr lang="ko-KR" altLang="en-US" sz="2000" dirty="0">
                <a:solidFill>
                  <a:srgbClr val="FF0000"/>
                </a:solidFill>
              </a:rPr>
              <a:t>철학적 방법을 선호하여 </a:t>
            </a:r>
            <a:r>
              <a:rPr lang="ko-KR" altLang="en-US" sz="2000" dirty="0">
                <a:solidFill>
                  <a:srgbClr val="002060"/>
                </a:solidFill>
              </a:rPr>
              <a:t>성경신학에 </a:t>
            </a:r>
            <a:r>
              <a:rPr lang="ko-KR" altLang="en-US" sz="2000" dirty="0">
                <a:solidFill>
                  <a:srgbClr val="00B0F0"/>
                </a:solidFill>
              </a:rPr>
              <a:t>철학체계</a:t>
            </a:r>
            <a:r>
              <a:rPr lang="en-US" altLang="ko-KR" sz="2000" dirty="0">
                <a:solidFill>
                  <a:srgbClr val="002060"/>
                </a:solidFill>
              </a:rPr>
              <a:t>(</a:t>
            </a:r>
            <a:r>
              <a:rPr lang="ko-KR" altLang="en-US" sz="2000" dirty="0">
                <a:solidFill>
                  <a:srgbClr val="002060"/>
                </a:solidFill>
              </a:rPr>
              <a:t>칸트주의</a:t>
            </a:r>
            <a:r>
              <a:rPr lang="en-US" altLang="ko-KR" sz="2000" dirty="0">
                <a:solidFill>
                  <a:srgbClr val="002060"/>
                </a:solidFill>
              </a:rPr>
              <a:t>)</a:t>
            </a:r>
            <a:r>
              <a:rPr lang="ko-KR" altLang="en-US" sz="2000" dirty="0">
                <a:solidFill>
                  <a:srgbClr val="002060"/>
                </a:solidFill>
              </a:rPr>
              <a:t>를 도입한 첫 학자였다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002060"/>
                </a:solidFill>
              </a:rPr>
              <a:t>하나님의 영감은 이성과 감성의 균형을 이루게 하고 두 가지 의미를 제공한다고 주장했다</a:t>
            </a:r>
            <a:r>
              <a:rPr lang="en-US" altLang="ko-KR" sz="2000" dirty="0">
                <a:solidFill>
                  <a:srgbClr val="002060"/>
                </a:solidFill>
              </a:rPr>
              <a:t>.</a:t>
            </a:r>
            <a:endParaRPr lang="en-US" sz="2000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876300"/>
            <a:ext cx="5246255" cy="1709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861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21055C-5E33-5D21-2A6E-21827FA88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895350"/>
            <a:ext cx="1502228" cy="191770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00B0F0"/>
                </a:solidFill>
              </a:rPr>
              <a:t>다른 신학자들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87B122-1579-FDB8-443B-F05E622163C3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38200" y="2307771"/>
            <a:ext cx="348343" cy="374377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10" name="Table Placeholder 2">
            <a:extLst>
              <a:ext uri="{FF2B5EF4-FFF2-40B4-BE49-F238E27FC236}">
                <a16:creationId xmlns:a16="http://schemas.microsoft.com/office/drawing/2014/main" id="{98ED67AF-B48B-F5F8-E2FD-1C98C42C4D54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2046924909"/>
              </p:ext>
            </p:extLst>
          </p:nvPr>
        </p:nvGraphicFramePr>
        <p:xfrm>
          <a:off x="2427514" y="895350"/>
          <a:ext cx="8926289" cy="621586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213814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6712475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</a:tblGrid>
              <a:tr h="810285">
                <a:tc>
                  <a:txBody>
                    <a:bodyPr/>
                    <a:lstStyle/>
                    <a:p>
                      <a:pPr algn="ctr"/>
                      <a:r>
                        <a:rPr lang="ko-KR" altLang="en-US" b="0" dirty="0"/>
                        <a:t>신학자</a:t>
                      </a:r>
                      <a:endParaRPr 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b="0" dirty="0"/>
                        <a:t>주요 사항</a:t>
                      </a:r>
                      <a:endParaRPr 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83954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그램버그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구약신학을 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객과적 이스라엘 종교 발전사를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쓰려고 했다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신학보다는 종교사라고 할 수 있다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진화론에 따라 이스라엘 종교는 </a:t>
                      </a:r>
                      <a:r>
                        <a:rPr lang="ko-KR" altLang="en-US" dirty="0">
                          <a:solidFill>
                            <a:srgbClr val="C00000"/>
                          </a:solidFill>
                        </a:rPr>
                        <a:t>원시종교로부터 유일신교로 진화했다고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주장했다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. 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83954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쾰른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성경신학이 성경에만 근거하여 역사적으로 연구되어야 한다고 주장했다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하지만 그는 당시 </a:t>
                      </a:r>
                      <a:r>
                        <a:rPr lang="ko-KR" altLang="en-US" dirty="0">
                          <a:solidFill>
                            <a:srgbClr val="C00000"/>
                          </a:solidFill>
                        </a:rPr>
                        <a:t>종교 진화론을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수용하여 이스라엘 종교가 계시를 받은 것이 아니라 포로 전후 시기에 진화하여 발전된 모습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유일신교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)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가 되었다고 했다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. 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58764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게오르그 헤겔</a:t>
                      </a:r>
                      <a:endParaRPr lang="en-US" altLang="ko-K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보편적 종교 현상의 맥락에서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이스라엘 종교의 기원과 발전에 대한 이론을 전개하였다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헤겔의 </a:t>
                      </a:r>
                      <a:r>
                        <a:rPr lang="ko-KR" altLang="en-US" dirty="0">
                          <a:solidFill>
                            <a:srgbClr val="C00000"/>
                          </a:solidFill>
                        </a:rPr>
                        <a:t>변증법적 구조는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구약이 신약의 고등종교의 출현에 필수적이라는 의미에서 구약을 복원하였다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. 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83954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B0F0"/>
                          </a:solidFill>
                        </a:rPr>
                        <a:t>헹스텐버그</a:t>
                      </a:r>
                      <a:endParaRPr lang="en-US" altLang="ko-KR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(1802-1869)</a:t>
                      </a:r>
                    </a:p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보수주의 자로 바트케 등 자유주의 해석에 대항하여 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성경의 완전 영감설을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주장하엿다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헤겔 철학에 근거한 진화론적 종교이해를 비판하고 메시아 신학으로 일컬어지는 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구속사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거룩한 역사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)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를 정립했다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구약의 기독론을 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1835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년에 완성했다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. 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1199344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스토이델</a:t>
                      </a:r>
                      <a:endParaRPr lang="en-US" altLang="ko-KR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altLang="ko-KR" dirty="0">
                          <a:solidFill>
                            <a:srgbClr val="FF0000"/>
                          </a:solidFill>
                        </a:rPr>
                        <a:t>(1779-1837)</a:t>
                      </a:r>
                    </a:p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개블러의 성경신학 방법론을 채택하고 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점진적 계시와 성경주해 방법을 융합하였다</a:t>
                      </a:r>
                      <a:r>
                        <a:rPr lang="en-US" altLang="ko-KR" dirty="0">
                          <a:solidFill>
                            <a:srgbClr val="FF0000"/>
                          </a:solidFill>
                        </a:rPr>
                        <a:t>.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ko-KR" altLang="en-US" dirty="0">
                          <a:solidFill>
                            <a:srgbClr val="0070C0"/>
                          </a:solidFill>
                        </a:rPr>
                        <a:t>구약의 유기적 발전을 주장한 해버닉과 관점을 함께 하였다</a:t>
                      </a:r>
                      <a:r>
                        <a:rPr lang="en-US" altLang="ko-KR" dirty="0">
                          <a:solidFill>
                            <a:srgbClr val="0070C0"/>
                          </a:solidFill>
                        </a:rPr>
                        <a:t>.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4B0ADB-527F-A58C-9372-D8502ED6F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164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6307"/>
            <a:ext cx="5655197" cy="1034408"/>
          </a:xfrm>
        </p:spPr>
        <p:txBody>
          <a:bodyPr anchor="b"/>
          <a:lstStyle/>
          <a:p>
            <a:r>
              <a:rPr lang="ko-KR" altLang="en-US" b="1" dirty="0">
                <a:solidFill>
                  <a:srgbClr val="FF0000"/>
                </a:solidFill>
              </a:rPr>
              <a:t>다른 신학자들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E1CF79-4FDC-8CAF-CC16-E309A2C49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80458"/>
            <a:ext cx="5733772" cy="1578427"/>
          </a:xfrm>
        </p:spPr>
        <p:txBody>
          <a:bodyPr/>
          <a:lstStyle/>
          <a:p>
            <a:pPr algn="ctr"/>
            <a:r>
              <a:rPr lang="ko-KR" altLang="en-US" dirty="0">
                <a:solidFill>
                  <a:srgbClr val="FF0000"/>
                </a:solidFill>
              </a:rPr>
              <a:t>욀러</a:t>
            </a:r>
            <a:r>
              <a:rPr lang="en-US" altLang="ko-KR" dirty="0">
                <a:solidFill>
                  <a:srgbClr val="002060"/>
                </a:solidFill>
              </a:rPr>
              <a:t>(G.F. Oehler, 1812-1872): </a:t>
            </a:r>
            <a:r>
              <a:rPr lang="ko-KR" altLang="en-US" sz="2000" dirty="0">
                <a:solidFill>
                  <a:srgbClr val="002060"/>
                </a:solidFill>
              </a:rPr>
              <a:t>스토이델의 제자로 </a:t>
            </a:r>
            <a:r>
              <a:rPr lang="ko-KR" altLang="en-US" sz="2000" dirty="0">
                <a:solidFill>
                  <a:srgbClr val="00B0F0"/>
                </a:solidFill>
              </a:rPr>
              <a:t>구약의 유기적 성장 원리를 주장하였다</a:t>
            </a:r>
            <a:r>
              <a:rPr lang="en-US" altLang="ko-KR" sz="2000" dirty="0">
                <a:solidFill>
                  <a:srgbClr val="002060"/>
                </a:solidFill>
              </a:rPr>
              <a:t>.</a:t>
            </a:r>
            <a:r>
              <a:rPr lang="ko-KR" altLang="en-US" sz="2000" dirty="0">
                <a:solidFill>
                  <a:srgbClr val="002060"/>
                </a:solidFill>
              </a:rPr>
              <a:t> 보수 신학자들이 </a:t>
            </a:r>
            <a:r>
              <a:rPr lang="en-US" altLang="ko-KR" sz="2000" dirty="0">
                <a:solidFill>
                  <a:srgbClr val="FF0000"/>
                </a:solidFill>
              </a:rPr>
              <a:t>19</a:t>
            </a:r>
            <a:r>
              <a:rPr lang="ko-KR" altLang="en-US" sz="2000" dirty="0">
                <a:solidFill>
                  <a:srgbClr val="FF0000"/>
                </a:solidFill>
              </a:rPr>
              <a:t>세기의 가장 위대한 성경신학자로 인정한다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002060"/>
                </a:solidFill>
              </a:rPr>
              <a:t>욀러의 점진적 계시의 원리</a:t>
            </a:r>
            <a:r>
              <a:rPr lang="en-US" altLang="ko-KR" sz="2000" dirty="0">
                <a:solidFill>
                  <a:srgbClr val="002060"/>
                </a:solidFill>
              </a:rPr>
              <a:t>(</a:t>
            </a:r>
            <a:r>
              <a:rPr lang="ko-KR" altLang="en-US" sz="2000" dirty="0">
                <a:solidFill>
                  <a:srgbClr val="002060"/>
                </a:solidFill>
              </a:rPr>
              <a:t>역사를 성경적으로 읽는 것</a:t>
            </a:r>
            <a:r>
              <a:rPr lang="en-US" altLang="ko-KR" sz="2000" dirty="0">
                <a:solidFill>
                  <a:srgbClr val="002060"/>
                </a:solidFill>
              </a:rPr>
              <a:t>)</a:t>
            </a:r>
            <a:r>
              <a:rPr lang="ko-KR" altLang="en-US" sz="2000" dirty="0">
                <a:solidFill>
                  <a:srgbClr val="002060"/>
                </a:solidFill>
              </a:rPr>
              <a:t>와 바른 주해 방법의 융합은 건전한 성경신학의 기초를 튼튼하게 정립하였다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3505200"/>
            <a:ext cx="5733773" cy="2681699"/>
          </a:xfrm>
        </p:spPr>
        <p:txBody>
          <a:bodyPr>
            <a:no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</a:rPr>
              <a:t>아이스펠트</a:t>
            </a:r>
            <a:r>
              <a:rPr lang="en-US" altLang="ko-KR" dirty="0">
                <a:solidFill>
                  <a:srgbClr val="002060"/>
                </a:solidFill>
              </a:rPr>
              <a:t>(Otto Eisfeldt, 1887-1973): </a:t>
            </a:r>
            <a:r>
              <a:rPr lang="ko-KR" altLang="en-US" sz="2000" dirty="0">
                <a:solidFill>
                  <a:srgbClr val="00B0F0"/>
                </a:solidFill>
              </a:rPr>
              <a:t>구약신학과 </a:t>
            </a:r>
            <a:r>
              <a:rPr lang="ko-KR" altLang="en-US" sz="2000" dirty="0">
                <a:solidFill>
                  <a:srgbClr val="FF0000"/>
                </a:solidFill>
              </a:rPr>
              <a:t>이스라엘 종교사를 구분해야 </a:t>
            </a:r>
            <a:r>
              <a:rPr lang="ko-KR" altLang="en-US" sz="2000" dirty="0">
                <a:solidFill>
                  <a:srgbClr val="00B0F0"/>
                </a:solidFill>
              </a:rPr>
              <a:t>한다고 제안했다</a:t>
            </a:r>
            <a:r>
              <a:rPr lang="en-US" altLang="ko-KR" sz="2000" dirty="0">
                <a:solidFill>
                  <a:srgbClr val="002060"/>
                </a:solidFill>
              </a:rPr>
              <a:t>.</a:t>
            </a:r>
            <a:r>
              <a:rPr lang="ko-KR" altLang="en-US" sz="2000" dirty="0">
                <a:solidFill>
                  <a:srgbClr val="002060"/>
                </a:solidFill>
              </a:rPr>
              <a:t>성경신학은 지식의 독특한 매체 </a:t>
            </a:r>
            <a:r>
              <a:rPr lang="en-US" altLang="ko-KR" sz="2000" dirty="0">
                <a:solidFill>
                  <a:srgbClr val="002060"/>
                </a:solidFill>
              </a:rPr>
              <a:t>(organism)</a:t>
            </a:r>
            <a:r>
              <a:rPr lang="ko-KR" altLang="en-US" sz="2000" dirty="0">
                <a:solidFill>
                  <a:srgbClr val="002060"/>
                </a:solidFill>
              </a:rPr>
              <a:t>에 대한 종교적 믿음을 가졌기 때문이다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FF0000"/>
                </a:solidFill>
              </a:rPr>
              <a:t>바르트의</a:t>
            </a:r>
            <a:r>
              <a:rPr lang="ko-KR" altLang="en-US" sz="2000" dirty="0">
                <a:solidFill>
                  <a:srgbClr val="00B0F0"/>
                </a:solidFill>
              </a:rPr>
              <a:t> 신학이 </a:t>
            </a:r>
            <a:r>
              <a:rPr lang="ko-KR" altLang="en-US" sz="2000" dirty="0">
                <a:solidFill>
                  <a:srgbClr val="002060"/>
                </a:solidFill>
              </a:rPr>
              <a:t>아이스펠트의 영향을 받았다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AE07A905-8B37-D13F-25D3-1D3BCDB86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5972" y="1023259"/>
            <a:ext cx="4874764" cy="1578427"/>
          </a:xfrm>
        </p:spPr>
        <p:txBody>
          <a:bodyPr/>
          <a:lstStyle/>
          <a:p>
            <a:r>
              <a:rPr lang="ko-KR" altLang="en-US" sz="2000" dirty="0">
                <a:solidFill>
                  <a:srgbClr val="FF0000"/>
                </a:solidFill>
              </a:rPr>
              <a:t>쾨니히</a:t>
            </a:r>
            <a:r>
              <a:rPr lang="en-US" altLang="ko-KR" dirty="0">
                <a:solidFill>
                  <a:srgbClr val="002060"/>
                </a:solidFill>
              </a:rPr>
              <a:t>(Edward Koenig): </a:t>
            </a:r>
            <a:r>
              <a:rPr lang="ko-KR" altLang="en-US" sz="2000" dirty="0">
                <a:solidFill>
                  <a:srgbClr val="002060"/>
                </a:solidFill>
              </a:rPr>
              <a:t>진회론에 반대하고 객관적 특별계시의 중요성을 주장하였다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4E9A764F-6B65-050E-E561-82F77339D16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955971" y="2601687"/>
            <a:ext cx="4874763" cy="3595914"/>
          </a:xfrm>
        </p:spPr>
        <p:txBody>
          <a:bodyPr>
            <a:normAutofit lnSpcReduction="10000"/>
          </a:bodyPr>
          <a:lstStyle/>
          <a:p>
            <a:r>
              <a:rPr lang="ko-KR" altLang="en-US" sz="2000" b="1" dirty="0">
                <a:solidFill>
                  <a:srgbClr val="FF0000"/>
                </a:solidFill>
              </a:rPr>
              <a:t>아이크로트</a:t>
            </a:r>
            <a:r>
              <a:rPr lang="en-US" altLang="ko-KR" dirty="0">
                <a:solidFill>
                  <a:srgbClr val="002060"/>
                </a:solidFill>
              </a:rPr>
              <a:t>(Walther Eichrodt, 1890-1978): </a:t>
            </a:r>
            <a:r>
              <a:rPr lang="ko-KR" altLang="en-US" sz="2000" dirty="0">
                <a:solidFill>
                  <a:srgbClr val="002060"/>
                </a:solidFill>
              </a:rPr>
              <a:t>구약 사상의 </a:t>
            </a:r>
            <a:r>
              <a:rPr lang="ko-KR" altLang="en-US" sz="2000" dirty="0">
                <a:solidFill>
                  <a:srgbClr val="FF0000"/>
                </a:solidFill>
              </a:rPr>
              <a:t>기본적 통일성을 </a:t>
            </a:r>
            <a:r>
              <a:rPr lang="ko-KR" altLang="en-US" sz="2000" dirty="0">
                <a:solidFill>
                  <a:srgbClr val="002060"/>
                </a:solidFill>
              </a:rPr>
              <a:t>옹호 하였다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002060"/>
                </a:solidFill>
              </a:rPr>
              <a:t>아이스펠트와 반대로 믿음을 역사와 분리시키는 것을 거절했다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FF0000"/>
                </a:solidFill>
              </a:rPr>
              <a:t>구약의 언약개념</a:t>
            </a:r>
            <a:r>
              <a:rPr lang="en-US" altLang="ko-KR" sz="2000" dirty="0">
                <a:solidFill>
                  <a:srgbClr val="00B0F0"/>
                </a:solidFill>
              </a:rPr>
              <a:t>(</a:t>
            </a:r>
            <a:r>
              <a:rPr lang="ko-KR" altLang="en-US" sz="2000" dirty="0">
                <a:solidFill>
                  <a:srgbClr val="00B0F0"/>
                </a:solidFill>
              </a:rPr>
              <a:t>특히 신명기</a:t>
            </a:r>
            <a:r>
              <a:rPr lang="en-US" altLang="ko-KR" sz="2000" dirty="0">
                <a:solidFill>
                  <a:srgbClr val="00B0F0"/>
                </a:solidFill>
              </a:rPr>
              <a:t>)</a:t>
            </a:r>
            <a:r>
              <a:rPr lang="ko-KR" altLang="en-US" sz="2000" dirty="0">
                <a:solidFill>
                  <a:srgbClr val="00B0F0"/>
                </a:solidFill>
              </a:rPr>
              <a:t> 중심으로 신학이 전개된다고 주장했고 구약의 내적 구조를 드러내는 </a:t>
            </a:r>
            <a:r>
              <a:rPr lang="ko-KR" altLang="en-US" sz="2000" dirty="0">
                <a:solidFill>
                  <a:srgbClr val="FF0000"/>
                </a:solidFill>
              </a:rPr>
              <a:t>단면 연결법</a:t>
            </a:r>
            <a:r>
              <a:rPr lang="en-US" altLang="ko-KR" sz="2000" dirty="0">
                <a:solidFill>
                  <a:srgbClr val="002060"/>
                </a:solidFill>
              </a:rPr>
              <a:t>(a cross-section, </a:t>
            </a:r>
            <a:r>
              <a:rPr lang="ko-KR" altLang="en-US" sz="2000" dirty="0">
                <a:solidFill>
                  <a:srgbClr val="FF0000"/>
                </a:solidFill>
              </a:rPr>
              <a:t>공시적 접근법</a:t>
            </a:r>
            <a:r>
              <a:rPr lang="en-US" altLang="ko-KR" sz="2000" dirty="0">
                <a:solidFill>
                  <a:srgbClr val="002060"/>
                </a:solidFill>
              </a:rPr>
              <a:t>) </a:t>
            </a:r>
            <a:r>
              <a:rPr lang="ko-KR" altLang="en-US" sz="2000" dirty="0">
                <a:solidFill>
                  <a:srgbClr val="002060"/>
                </a:solidFill>
              </a:rPr>
              <a:t>을 제안하였다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</a:p>
          <a:p>
            <a:r>
              <a:rPr lang="en-US" sz="2000" dirty="0">
                <a:solidFill>
                  <a:srgbClr val="002060"/>
                </a:solidFill>
              </a:rPr>
              <a:t>20</a:t>
            </a:r>
            <a:r>
              <a:rPr lang="ko-KR" altLang="en-US" sz="2000" dirty="0">
                <a:solidFill>
                  <a:srgbClr val="002060"/>
                </a:solidFill>
              </a:rPr>
              <a:t>세기 가장 위대한 신학자로 추앙받는다</a:t>
            </a:r>
            <a:r>
              <a:rPr lang="en-US" altLang="ko-KR" sz="2000" dirty="0">
                <a:solidFill>
                  <a:srgbClr val="002060"/>
                </a:solidFill>
              </a:rPr>
              <a:t>. </a:t>
            </a:r>
            <a:r>
              <a:rPr lang="ko-KR" altLang="en-US" sz="2000" dirty="0">
                <a:solidFill>
                  <a:srgbClr val="002060"/>
                </a:solidFill>
              </a:rPr>
              <a:t>정경신학을 정립한 예일대 교수 </a:t>
            </a:r>
            <a:r>
              <a:rPr lang="en-US" altLang="ko-KR" sz="2000" dirty="0">
                <a:solidFill>
                  <a:srgbClr val="FF0000"/>
                </a:solidFill>
              </a:rPr>
              <a:t>B. S. Childs</a:t>
            </a:r>
            <a:r>
              <a:rPr lang="ko-KR" altLang="en-US" sz="2000" dirty="0">
                <a:solidFill>
                  <a:srgbClr val="002060"/>
                </a:solidFill>
              </a:rPr>
              <a:t>가 그의 제자이다</a:t>
            </a:r>
            <a:r>
              <a:rPr lang="en-US" altLang="ko-KR" dirty="0">
                <a:solidFill>
                  <a:srgbClr val="002060"/>
                </a:solidFill>
              </a:rPr>
              <a:t>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577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3E5FEE2D-79E5-4C1D-8BF7-EE619CA70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62743"/>
          </a:xfrm>
        </p:spPr>
        <p:txBody>
          <a:bodyPr anchor="b">
            <a:normAutofit/>
          </a:bodyPr>
          <a:lstStyle/>
          <a:p>
            <a:r>
              <a:rPr lang="ko-KR" altLang="en-US" dirty="0">
                <a:solidFill>
                  <a:srgbClr val="002060"/>
                </a:solidFill>
              </a:rPr>
              <a:t>구약신학의 재부흥</a:t>
            </a:r>
            <a:r>
              <a:rPr lang="en-US" altLang="ko-KR" dirty="0">
                <a:solidFill>
                  <a:srgbClr val="002060"/>
                </a:solidFill>
              </a:rPr>
              <a:t>(1920-1960)</a:t>
            </a:r>
            <a:br>
              <a:rPr lang="en-US" altLang="ko-KR" dirty="0">
                <a:solidFill>
                  <a:srgbClr val="002060"/>
                </a:solidFill>
              </a:rPr>
            </a:br>
            <a:r>
              <a:rPr lang="ko-KR" altLang="en-US" sz="2200" dirty="0">
                <a:solidFill>
                  <a:srgbClr val="00B0F0"/>
                </a:solidFill>
              </a:rPr>
              <a:t>세계 </a:t>
            </a:r>
            <a:r>
              <a:rPr lang="en-US" altLang="ko-KR" sz="2200" dirty="0">
                <a:solidFill>
                  <a:srgbClr val="00B0F0"/>
                </a:solidFill>
              </a:rPr>
              <a:t>2</a:t>
            </a:r>
            <a:r>
              <a:rPr lang="ko-KR" altLang="en-US" sz="2200" dirty="0">
                <a:solidFill>
                  <a:srgbClr val="00B0F0"/>
                </a:solidFill>
              </a:rPr>
              <a:t>차 대전 후에는 신학자들이 </a:t>
            </a:r>
            <a:r>
              <a:rPr lang="ko-KR" altLang="en-US" sz="2200" dirty="0">
                <a:solidFill>
                  <a:srgbClr val="FF0000"/>
                </a:solidFill>
              </a:rPr>
              <a:t>계시의 통일성을 </a:t>
            </a:r>
            <a:r>
              <a:rPr lang="ko-KR" altLang="en-US" sz="2200" dirty="0">
                <a:solidFill>
                  <a:srgbClr val="00B0F0"/>
                </a:solidFill>
              </a:rPr>
              <a:t>진지하게 받아들였다</a:t>
            </a:r>
            <a:r>
              <a:rPr lang="en-US" altLang="ko-KR" dirty="0">
                <a:solidFill>
                  <a:srgbClr val="00B0F0"/>
                </a:solidFill>
              </a:rPr>
              <a:t>. </a:t>
            </a:r>
            <a:endParaRPr lang="en-US" dirty="0">
              <a:solidFill>
                <a:srgbClr val="00B0F0"/>
              </a:solidFill>
            </a:endParaRPr>
          </a:p>
        </p:txBody>
      </p:sp>
      <p:graphicFrame>
        <p:nvGraphicFramePr>
          <p:cNvPr id="13" name="Table Placeholder 2">
            <a:extLst>
              <a:ext uri="{FF2B5EF4-FFF2-40B4-BE49-F238E27FC236}">
                <a16:creationId xmlns:a16="http://schemas.microsoft.com/office/drawing/2014/main" id="{4A94C7BE-6E60-66F0-EFD4-2F452B0D743A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3005527919"/>
              </p:ext>
            </p:extLst>
          </p:nvPr>
        </p:nvGraphicFramePr>
        <p:xfrm>
          <a:off x="424544" y="1262743"/>
          <a:ext cx="11582400" cy="604890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782375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7800025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</a:tblGrid>
              <a:tr h="1044775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젤린과 쾰러</a:t>
                      </a:r>
                      <a:endParaRPr lang="en-US" altLang="ko-KR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dirty="0"/>
                        <a:t>Earnest </a:t>
                      </a:r>
                      <a:r>
                        <a:rPr lang="en-US" dirty="0" err="1"/>
                        <a:t>Zellin</a:t>
                      </a:r>
                      <a:r>
                        <a:rPr lang="en-US" dirty="0"/>
                        <a:t>/Ludwig Koehler</a:t>
                      </a:r>
                    </a:p>
                    <a:p>
                      <a:pPr algn="ctr"/>
                      <a:r>
                        <a:rPr lang="en-US" dirty="0"/>
                        <a:t>(1867-1945/1880-1955)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/>
                        <a:t>두번의 세계 대전 사이에 활동했던 두 신학자이다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/>
                        <a:t>젤린은 구스타프 욀러의 방법론을 계승하였고 </a:t>
                      </a:r>
                      <a:r>
                        <a:rPr lang="ko-KR" altLang="en-US" dirty="0">
                          <a:solidFill>
                            <a:srgbClr val="00B0F0"/>
                          </a:solidFill>
                        </a:rPr>
                        <a:t>하나님의 거룩성을 </a:t>
                      </a:r>
                      <a:r>
                        <a:rPr lang="ko-KR" altLang="en-US" dirty="0"/>
                        <a:t>신학의 중심으로 삼았다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/>
                        <a:t>쾰러는 </a:t>
                      </a:r>
                      <a:r>
                        <a:rPr lang="ko-KR" altLang="en-US" dirty="0">
                          <a:solidFill>
                            <a:srgbClr val="00B0F0"/>
                          </a:solidFill>
                        </a:rPr>
                        <a:t>하나님의 주되심</a:t>
                      </a:r>
                      <a:r>
                        <a:rPr lang="en-US" altLang="ko-KR" dirty="0"/>
                        <a:t>(God’s Lordship)</a:t>
                      </a:r>
                      <a:r>
                        <a:rPr lang="ko-KR" altLang="en-US" dirty="0"/>
                        <a:t>을 중심으로 한다</a:t>
                      </a:r>
                      <a:r>
                        <a:rPr lang="en-US" altLang="ko-KR" dirty="0"/>
                        <a:t>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1175911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바압</a:t>
                      </a:r>
                      <a:r>
                        <a:rPr lang="en-US" altLang="ko-KR" dirty="0">
                          <a:solidFill>
                            <a:srgbClr val="00B0F0"/>
                          </a:solidFill>
                        </a:rPr>
                        <a:t>(</a:t>
                      </a:r>
                      <a:r>
                        <a:rPr lang="en-US" altLang="ko-KR" dirty="0"/>
                        <a:t>1896-1958)</a:t>
                      </a:r>
                    </a:p>
                    <a:p>
                      <a:pPr algn="ctr"/>
                      <a:r>
                        <a:rPr lang="en-US" dirty="0"/>
                        <a:t>O. J. Baab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</a:t>
                      </a:r>
                      <a:r>
                        <a:rPr lang="ko-KR" altLang="en-US" dirty="0"/>
                        <a:t>구약신학을 종교사학파적 접근과 완전히 분리하여 재정립하였다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역사의 연속성을 </a:t>
                      </a:r>
                      <a:r>
                        <a:rPr lang="ko-KR" altLang="en-US" dirty="0">
                          <a:solidFill>
                            <a:srgbClr val="00B0F0"/>
                          </a:solidFill>
                        </a:rPr>
                        <a:t>구약의 중심 원리</a:t>
                      </a:r>
                      <a:r>
                        <a:rPr lang="en-US" altLang="ko-KR" dirty="0"/>
                        <a:t>(the unifying principle)</a:t>
                      </a:r>
                      <a:r>
                        <a:rPr lang="ko-KR" altLang="en-US" dirty="0"/>
                        <a:t>로 삼았다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/>
                        <a:t>구약신학을 신약으로부터 독립적인 것으로 보았으나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그리스도인에 의해서만 완성될 수 있다고 주장하였다</a:t>
                      </a:r>
                      <a:r>
                        <a:rPr lang="en-US" altLang="ko-KR" dirty="0"/>
                        <a:t>.  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1044775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프록쉬</a:t>
                      </a:r>
                      <a:r>
                        <a:rPr lang="en-US" altLang="ko-KR" dirty="0"/>
                        <a:t>(1874-1958)</a:t>
                      </a:r>
                    </a:p>
                    <a:p>
                      <a:pPr algn="ctr"/>
                      <a:r>
                        <a:rPr lang="en-US" dirty="0"/>
                        <a:t>Otto Proksch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/>
                        <a:t>구약신학이 궁극적으로 그리스도에서 발견한 </a:t>
                      </a:r>
                      <a:r>
                        <a:rPr lang="en-US" altLang="ko-KR" dirty="0"/>
                        <a:t>“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역사신학</a:t>
                      </a:r>
                      <a:r>
                        <a:rPr lang="en-US" altLang="ko-KR" dirty="0"/>
                        <a:t>＂</a:t>
                      </a:r>
                      <a:r>
                        <a:rPr lang="ko-KR" altLang="en-US" dirty="0"/>
                        <a:t>이라고 보았다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/>
                        <a:t>바압과 같은 신학의 노선을 취했다</a:t>
                      </a:r>
                      <a:r>
                        <a:rPr lang="en-US" altLang="ko-KR" dirty="0"/>
                        <a:t>. “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모든 신학은 기독론이다</a:t>
                      </a:r>
                      <a:r>
                        <a:rPr lang="en-US" altLang="ko-KR" dirty="0"/>
                        <a:t>“ (All theology is Christology)</a:t>
                      </a:r>
                      <a:r>
                        <a:rPr lang="ko-KR" altLang="en-US" dirty="0"/>
                        <a:t>라는 유명한 말을 남겼다</a:t>
                      </a:r>
                      <a:r>
                        <a:rPr lang="en-US" altLang="ko-KR" dirty="0"/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1026449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프리젠</a:t>
                      </a:r>
                      <a:r>
                        <a:rPr lang="en-US" altLang="ko-KR" dirty="0"/>
                        <a:t>(1899-1981)</a:t>
                      </a:r>
                    </a:p>
                    <a:p>
                      <a:pPr algn="ctr"/>
                      <a:r>
                        <a:rPr lang="en-US" dirty="0"/>
                        <a:t>T. C. </a:t>
                      </a:r>
                      <a:r>
                        <a:rPr lang="en-US" dirty="0" err="1"/>
                        <a:t>Vriezen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/>
                        <a:t>종교사학적 방법을 거절했다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/>
                        <a:t>구약신학의 관심은 정경적 구약 자체이지 이스라엘 종교사에 대한 가설이나 상상력을 동원한 재구성이 아니기 때문이다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>
                          <a:solidFill>
                            <a:srgbClr val="00B0F0"/>
                          </a:solidFill>
                        </a:rPr>
                        <a:t>구약신학의 개요</a:t>
                      </a:r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크리스챤 다이제스트</a:t>
                      </a:r>
                      <a:r>
                        <a:rPr lang="en-US" altLang="ko-KR" dirty="0"/>
                        <a:t>, 1995)</a:t>
                      </a:r>
                      <a:r>
                        <a:rPr lang="ko-KR" altLang="en-US" dirty="0"/>
                        <a:t>를 집필했다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/>
                        <a:t>기독교가 나사렛 예수를 메시아로 선포하기 </a:t>
                      </a:r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위해서는 구약성경에 나타난 계시와  무관할 수 없다</a:t>
                      </a: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.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1307594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폰 라트</a:t>
                      </a:r>
                      <a:endParaRPr lang="en-US" altLang="ko-KR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Gerhard von Rad</a:t>
                      </a: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(1901-1971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아이 단면번을 거절하고 </a:t>
                      </a: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“</a:t>
                      </a:r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관통적</a:t>
                      </a: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“ </a:t>
                      </a:r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또는 </a:t>
                      </a: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“</a:t>
                      </a:r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통시적</a:t>
                      </a: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“ </a:t>
                      </a:r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방법론을 옹호하였다</a:t>
                      </a: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폰 라드는 이스라엘 역사를 제의적 고백으로 보고 역사의 이성과 믿음의 두 차원의 이해로 구별하였다</a:t>
                      </a: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. </a:t>
                      </a:r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그는 일반적 의미의 구약신학 보다는  전승사를 도출하여 내었다</a:t>
                      </a: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.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32B776-E386-1CF9-CC8F-2D2FF3EA7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21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1EDE-5423-435C-B149-87AB1BC22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5743" y="239487"/>
            <a:ext cx="6836228" cy="968828"/>
          </a:xfrm>
        </p:spPr>
        <p:txBody>
          <a:bodyPr/>
          <a:lstStyle/>
          <a:p>
            <a:r>
              <a:rPr lang="ko-KR" altLang="en-US" dirty="0"/>
              <a:t>구약신학 다양성의 발전</a:t>
            </a:r>
            <a:br>
              <a:rPr lang="en-US" altLang="ko-KR" dirty="0"/>
            </a:br>
            <a:r>
              <a:rPr lang="en-US" altLang="ko-KR" sz="2800" dirty="0"/>
              <a:t>(1950-1993)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64C29E-DF30-4DC6-AB95-2016F9A70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6485" y="1208315"/>
            <a:ext cx="8447313" cy="5856515"/>
          </a:xfrm>
        </p:spPr>
        <p:txBody>
          <a:bodyPr>
            <a:noAutofit/>
          </a:bodyPr>
          <a:lstStyle/>
          <a:p>
            <a:r>
              <a:rPr lang="ko-KR" altLang="en-US" dirty="0">
                <a:solidFill>
                  <a:srgbClr val="00B0F0"/>
                </a:solidFill>
              </a:rPr>
              <a:t>게할더스 보스</a:t>
            </a:r>
            <a:r>
              <a:rPr lang="en-US" altLang="ko-KR" dirty="0"/>
              <a:t>(Gerhardus Vos)</a:t>
            </a:r>
            <a:r>
              <a:rPr lang="ko-KR" altLang="en-US" dirty="0"/>
              <a:t>는 역사를 통해 하나님의 나라를 드러내시는 하나님 계시의 유기적 성격을 인식하였다</a:t>
            </a:r>
            <a:r>
              <a:rPr lang="en-US" altLang="ko-KR" dirty="0"/>
              <a:t>. </a:t>
            </a:r>
          </a:p>
          <a:p>
            <a:r>
              <a:rPr lang="ko-KR" altLang="en-US" dirty="0">
                <a:solidFill>
                  <a:srgbClr val="00B0F0"/>
                </a:solidFill>
              </a:rPr>
              <a:t>월터 카이저</a:t>
            </a:r>
            <a:r>
              <a:rPr lang="en-US" altLang="ko-KR" dirty="0"/>
              <a:t>(Walter Kaiser Jr.)</a:t>
            </a:r>
            <a:r>
              <a:rPr lang="ko-KR" altLang="en-US" dirty="0"/>
              <a:t>는 </a:t>
            </a:r>
            <a:r>
              <a:rPr lang="en-US" altLang="ko-KR" dirty="0"/>
              <a:t>“</a:t>
            </a:r>
            <a:r>
              <a:rPr lang="ko-KR" altLang="en-US" dirty="0"/>
              <a:t>본문에서 유래된</a:t>
            </a:r>
            <a:r>
              <a:rPr lang="en-US" altLang="ko-KR" dirty="0"/>
              <a:t>“ </a:t>
            </a:r>
            <a:r>
              <a:rPr lang="ko-KR" altLang="en-US" dirty="0"/>
              <a:t>구약신학을 전개하였다</a:t>
            </a:r>
            <a:r>
              <a:rPr lang="en-US" altLang="ko-KR" dirty="0"/>
              <a:t>. </a:t>
            </a:r>
            <a:r>
              <a:rPr lang="ko-KR" altLang="en-US" dirty="0"/>
              <a:t>구약신학이 신약을 고려함이 없이 완성될 수 없지만 </a:t>
            </a:r>
            <a:r>
              <a:rPr lang="ko-KR" altLang="en-US" dirty="0">
                <a:solidFill>
                  <a:srgbClr val="00B0F0"/>
                </a:solidFill>
              </a:rPr>
              <a:t>신약의 계시가 구약 자체의 독특한 메세지를 왜곡하는 방식으로 거슬러 올라가는 것을 </a:t>
            </a:r>
            <a:r>
              <a:rPr lang="ko-KR" altLang="en-US" dirty="0"/>
              <a:t>반대하였다</a:t>
            </a:r>
            <a:r>
              <a:rPr lang="en-US" altLang="ko-KR" dirty="0"/>
              <a:t>. </a:t>
            </a:r>
            <a:r>
              <a:rPr lang="ko-KR" altLang="en-US" dirty="0"/>
              <a:t>그는 </a:t>
            </a:r>
            <a:r>
              <a:rPr lang="en-US" altLang="ko-KR" dirty="0"/>
              <a:t>“</a:t>
            </a:r>
            <a:r>
              <a:rPr lang="ko-KR" altLang="en-US" dirty="0">
                <a:solidFill>
                  <a:srgbClr val="00B0F0"/>
                </a:solidFill>
              </a:rPr>
              <a:t>약속</a:t>
            </a:r>
            <a:r>
              <a:rPr lang="en-US" altLang="ko-KR" dirty="0"/>
              <a:t>“(Promise)</a:t>
            </a:r>
            <a:r>
              <a:rPr lang="ko-KR" altLang="en-US" dirty="0"/>
              <a:t>을 성경신학의 주제로 삼았다</a:t>
            </a:r>
            <a:r>
              <a:rPr lang="en-US" altLang="ko-KR" dirty="0"/>
              <a:t>. </a:t>
            </a:r>
          </a:p>
          <a:p>
            <a:r>
              <a:rPr lang="ko-KR" altLang="en-US" dirty="0">
                <a:solidFill>
                  <a:srgbClr val="00B0F0"/>
                </a:solidFill>
              </a:rPr>
              <a:t>마틴스</a:t>
            </a:r>
            <a:r>
              <a:rPr lang="en-US" altLang="ko-KR" dirty="0"/>
              <a:t>(Elmer A. Martens)</a:t>
            </a:r>
            <a:r>
              <a:rPr lang="ko-KR" altLang="en-US" dirty="0"/>
              <a:t>는 출애굽기 </a:t>
            </a:r>
            <a:r>
              <a:rPr lang="en-US" altLang="ko-KR" dirty="0"/>
              <a:t>5:22—6:8</a:t>
            </a:r>
            <a:r>
              <a:rPr lang="ko-KR" altLang="en-US" dirty="0"/>
              <a:t>에 드러난 구약의 사고체계를 중심으로 성경신학을 정리하였다</a:t>
            </a:r>
            <a:r>
              <a:rPr lang="en-US" altLang="ko-KR" dirty="0"/>
              <a:t>. </a:t>
            </a:r>
            <a:r>
              <a:rPr lang="ko-KR" altLang="en-US" dirty="0"/>
              <a:t>이 신학의 네 가지 중요 요소는</a:t>
            </a:r>
            <a:r>
              <a:rPr lang="en-US" altLang="ko-KR" dirty="0"/>
              <a:t> </a:t>
            </a:r>
            <a:r>
              <a:rPr lang="ko-KR" altLang="en-US" dirty="0"/>
              <a:t>구원</a:t>
            </a:r>
            <a:r>
              <a:rPr lang="en-US" altLang="ko-KR" dirty="0"/>
              <a:t>, </a:t>
            </a:r>
            <a:r>
              <a:rPr lang="ko-KR" altLang="en-US" dirty="0"/>
              <a:t>언약 공동체</a:t>
            </a:r>
            <a:r>
              <a:rPr lang="en-US" altLang="ko-KR" dirty="0"/>
              <a:t>, </a:t>
            </a:r>
            <a:r>
              <a:rPr lang="ko-KR" altLang="en-US" dirty="0"/>
              <a:t>하나님 지식</a:t>
            </a:r>
            <a:r>
              <a:rPr lang="en-US" altLang="ko-KR" dirty="0"/>
              <a:t>, </a:t>
            </a:r>
            <a:r>
              <a:rPr lang="ko-KR" altLang="en-US" dirty="0"/>
              <a:t>그리고 땅이다</a:t>
            </a:r>
            <a:r>
              <a:rPr lang="en-US" altLang="ko-KR" dirty="0"/>
              <a:t>. </a:t>
            </a:r>
          </a:p>
          <a:p>
            <a:r>
              <a:rPr lang="ko-KR" altLang="en-US" dirty="0">
                <a:solidFill>
                  <a:srgbClr val="00B0F0"/>
                </a:solidFill>
              </a:rPr>
              <a:t>차일즈</a:t>
            </a:r>
            <a:r>
              <a:rPr lang="en-US" altLang="ko-KR" dirty="0"/>
              <a:t>(Brevard S. Childs)</a:t>
            </a:r>
            <a:r>
              <a:rPr lang="ko-KR" altLang="en-US" dirty="0"/>
              <a:t>는 예일대에서 강의한 </a:t>
            </a:r>
            <a:r>
              <a:rPr lang="en-US" altLang="ko-KR" dirty="0"/>
              <a:t>20</a:t>
            </a:r>
            <a:r>
              <a:rPr lang="ko-KR" altLang="en-US" dirty="0"/>
              <a:t>세기 가장 영향력있는 신학자 중의 한 사람이다</a:t>
            </a:r>
            <a:r>
              <a:rPr lang="en-US" altLang="ko-KR" dirty="0"/>
              <a:t>. </a:t>
            </a:r>
            <a:r>
              <a:rPr lang="ko-KR" altLang="en-US" dirty="0"/>
              <a:t>성경신학이 구약과 신약을 함께 포함시켜야 된다는 정경신학을 전개하였다</a:t>
            </a:r>
            <a:r>
              <a:rPr lang="en-US" altLang="ko-KR" dirty="0"/>
              <a:t>. </a:t>
            </a:r>
            <a:r>
              <a:rPr lang="ko-KR" altLang="en-US" dirty="0"/>
              <a:t>구약신학은 독립될 수 있으나 신약과 한 권의 책이라는 맥락에서 이해되어야 한다고 했다</a:t>
            </a:r>
            <a:r>
              <a:rPr lang="en-US" altLang="ko-KR" dirty="0"/>
              <a:t>.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27D99-645F-4FCF-9573-FDFE2A34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875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stom" id="{F85C13B5-8B75-4CB8-BA5E-9CAC0747196D}" vid="{617487EE-AB70-4C55-8A81-E6744CC4A2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168DCE-134F-4610-A6AA-88CEBE8D71D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{71F056A1-B07E-4C01-A593-F7FE1818ACDF}TF7521aafa-c748-4c40-a498-ba511be234dc5b1b6097_win32-5039330bb2f3</Template>
  <TotalTime>480</TotalTime>
  <Words>1314</Words>
  <Application>Microsoft Office PowerPoint</Application>
  <PresentationFormat>Widescreen</PresentationFormat>
  <Paragraphs>94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Tenorite</vt:lpstr>
      <vt:lpstr>Times New Roman</vt:lpstr>
      <vt:lpstr>Custom</vt:lpstr>
      <vt:lpstr>구약신학 시작  구약신학의 태동과 학자들</vt:lpstr>
      <vt:lpstr>강의 내용</vt:lpstr>
      <vt:lpstr>구약신학의 시작 요한 개블러(Johann P. GaBLER)  개블러는 1787년  altdorf대학 취임 강연을 라틴어로 했다. 이것이 근대 성경신학의 시작이라고 하는데 대부분의 학자들이 동의한다. 그는 취임 연설에서 “성서신학과 조직신학의 적절한 구별, 그리고 그 구체적인 목표에 대한 논고”에 대하여 발표하였다. 그는 성서신학이 그 기원과 목적에 있어서 교의학으로부터 분리되어야 한다고 선언했다. </vt:lpstr>
      <vt:lpstr>개블러 취임 연설의 강조점</vt:lpstr>
      <vt:lpstr>개블러 취임 연설의 해설</vt:lpstr>
      <vt:lpstr>개블러는 계몽주의 영향을 받은 합리주의자였으며 신학을 전개하고 사고하는 전통적 방식을 신랄하게 비판하였다. 계몽주의 이전 시대에는 교의신학 (조직신학)이 군림하고 있었다 (메릴 33).</vt:lpstr>
      <vt:lpstr>개블러에게 영향을 준 학자들</vt:lpstr>
      <vt:lpstr>다른 신학자들</vt:lpstr>
      <vt:lpstr>다른 신학자들</vt:lpstr>
      <vt:lpstr>다른 신학자들 </vt:lpstr>
      <vt:lpstr>구약신학의 재부흥(1920-1960) 세계 2차 대전 후에는 신학자들이 계시의 통일성을 진지하게 받아들였다. </vt:lpstr>
      <vt:lpstr>구약신학 다양성의 발전 (1950-1993)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Sang Jin Kim</dc:creator>
  <cp:lastModifiedBy>Sang Jin Kim</cp:lastModifiedBy>
  <cp:revision>5</cp:revision>
  <dcterms:created xsi:type="dcterms:W3CDTF">2026-01-17T23:42:40Z</dcterms:created>
  <dcterms:modified xsi:type="dcterms:W3CDTF">2026-02-10T13:47:19Z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