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사용자 제공 강의의 해당 주제를 간략 보고용체로 정리.</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사용자 제공 강의의 해당 주제를 간략 보고용체로 정리.</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사용자 제공 강의의 해당 주제를 간략 보고용체로 정리.</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종교전쟁과 과학의 성취는 셀리가 강조하는 배경. 계몽주의의 모든 원인을 두 요소로 환원하지 않도록 설명. 원문의 마녀사냥 일화는 종교적 불관용의 문제로 통합.</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케플러의 자기력 가설보다 오늘의 학습에 핵심적인 타원 궤도와 행성운동 법칙을 중심으로 설명. 갈릴레이는 망원경의 최초 발명자로 제시하지 않음. 코페르니쿠스의 태양 중심 체계는 당시의 우주 모형이며 태양이 현대 우주론에서 우주의 중심이라는 뜻이 아님. 셀리 일부 판본 발췌의 Johann Kepler 대신 표준 인명 Johannes Kepler 사용.</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r>
              <a:t>https://science.nasa.gov/earth/earth-observatory/planetary-motion/</a:t>
            </a:r>
          </a:p>
          <a:p>
            <a:r>
              <a:t>https://science.nasa.gov/solar-system/orbits-and-keplers-laws/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err="1"/>
              <a:t>강의</a:t>
            </a:r>
            <a:r>
              <a:rPr dirty="0"/>
              <a:t> </a:t>
            </a:r>
            <a:r>
              <a:rPr dirty="0" err="1"/>
              <a:t>해설</a:t>
            </a:r>
            <a:endParaRPr dirty="0"/>
          </a:p>
          <a:p>
            <a:r>
              <a:rPr dirty="0"/>
              <a:t>운동 </a:t>
            </a:r>
            <a:r>
              <a:rPr dirty="0" err="1"/>
              <a:t>법칙을</a:t>
            </a:r>
            <a:r>
              <a:rPr dirty="0"/>
              <a:t> </a:t>
            </a:r>
            <a:r>
              <a:rPr dirty="0" err="1"/>
              <a:t>중력</a:t>
            </a:r>
            <a:r>
              <a:rPr dirty="0"/>
              <a:t> </a:t>
            </a:r>
            <a:r>
              <a:rPr dirty="0" err="1"/>
              <a:t>하나로</a:t>
            </a:r>
            <a:r>
              <a:rPr dirty="0"/>
              <a:t> </a:t>
            </a:r>
            <a:r>
              <a:rPr dirty="0" err="1"/>
              <a:t>환원하지</a:t>
            </a:r>
            <a:r>
              <a:rPr dirty="0"/>
              <a:t> </a:t>
            </a:r>
            <a:r>
              <a:rPr dirty="0" err="1"/>
              <a:t>않고</a:t>
            </a:r>
            <a:r>
              <a:rPr dirty="0"/>
              <a:t> 운동 </a:t>
            </a:r>
            <a:r>
              <a:rPr dirty="0" err="1"/>
              <a:t>법칙과</a:t>
            </a:r>
            <a:r>
              <a:rPr dirty="0"/>
              <a:t> </a:t>
            </a:r>
            <a:r>
              <a:rPr dirty="0" err="1"/>
              <a:t>만유인력의</a:t>
            </a:r>
            <a:r>
              <a:rPr dirty="0"/>
              <a:t> </a:t>
            </a:r>
            <a:r>
              <a:rPr dirty="0" err="1"/>
              <a:t>결합으로</a:t>
            </a:r>
            <a:r>
              <a:rPr dirty="0"/>
              <a:t> </a:t>
            </a:r>
            <a:r>
              <a:rPr dirty="0" err="1"/>
              <a:t>정리</a:t>
            </a:r>
            <a:r>
              <a:rPr dirty="0"/>
              <a:t>. </a:t>
            </a:r>
            <a:r>
              <a:rPr dirty="0" err="1"/>
              <a:t>뉴턴</a:t>
            </a:r>
            <a:r>
              <a:rPr dirty="0"/>
              <a:t> </a:t>
            </a:r>
            <a:r>
              <a:rPr dirty="0" err="1"/>
              <a:t>생년</a:t>
            </a:r>
            <a:r>
              <a:rPr dirty="0"/>
              <a:t> </a:t>
            </a:r>
            <a:r>
              <a:rPr dirty="0" err="1"/>
              <a:t>1642는</a:t>
            </a:r>
            <a:r>
              <a:rPr dirty="0"/>
              <a:t> </a:t>
            </a:r>
            <a:r>
              <a:rPr dirty="0" err="1"/>
              <a:t>당시</a:t>
            </a:r>
            <a:r>
              <a:rPr dirty="0"/>
              <a:t> </a:t>
            </a:r>
            <a:r>
              <a:rPr dirty="0" err="1"/>
              <a:t>잉글랜드</a:t>
            </a:r>
            <a:r>
              <a:rPr dirty="0"/>
              <a:t> </a:t>
            </a:r>
            <a:r>
              <a:rPr dirty="0" err="1"/>
              <a:t>율리우스력</a:t>
            </a:r>
            <a:r>
              <a:rPr dirty="0"/>
              <a:t> </a:t>
            </a:r>
            <a:r>
              <a:rPr dirty="0" err="1"/>
              <a:t>기준</a:t>
            </a:r>
            <a:r>
              <a:rPr dirty="0"/>
              <a:t>, </a:t>
            </a:r>
            <a:r>
              <a:rPr dirty="0" err="1"/>
              <a:t>그레고리력으로</a:t>
            </a:r>
            <a:r>
              <a:rPr dirty="0"/>
              <a:t> 1643. </a:t>
            </a:r>
            <a:r>
              <a:rPr dirty="0" err="1"/>
              <a:t>포프의</a:t>
            </a:r>
            <a:r>
              <a:rPr dirty="0"/>
              <a:t> </a:t>
            </a:r>
            <a:r>
              <a:rPr dirty="0" err="1"/>
              <a:t>찬사는</a:t>
            </a:r>
            <a:r>
              <a:rPr dirty="0"/>
              <a:t> </a:t>
            </a:r>
            <a:r>
              <a:rPr dirty="0" err="1"/>
              <a:t>세계기계에</a:t>
            </a:r>
            <a:r>
              <a:rPr dirty="0"/>
              <a:t> </a:t>
            </a:r>
            <a:r>
              <a:rPr dirty="0" err="1"/>
              <a:t>대한</a:t>
            </a:r>
            <a:r>
              <a:rPr dirty="0"/>
              <a:t> </a:t>
            </a:r>
            <a:r>
              <a:rPr dirty="0" err="1"/>
              <a:t>동시대</a:t>
            </a:r>
            <a:r>
              <a:rPr dirty="0"/>
              <a:t> </a:t>
            </a:r>
            <a:r>
              <a:rPr dirty="0" err="1"/>
              <a:t>반응과</a:t>
            </a:r>
            <a:r>
              <a:rPr dirty="0"/>
              <a:t> </a:t>
            </a:r>
            <a:r>
              <a:rPr dirty="0" err="1"/>
              <a:t>중복되므로</a:t>
            </a:r>
            <a:r>
              <a:rPr dirty="0"/>
              <a:t> </a:t>
            </a:r>
            <a:r>
              <a:rPr dirty="0" err="1"/>
              <a:t>본문에서</a:t>
            </a:r>
            <a:r>
              <a:rPr dirty="0"/>
              <a:t> </a:t>
            </a:r>
            <a:r>
              <a:rPr dirty="0" err="1"/>
              <a:t>삭제</a:t>
            </a:r>
            <a:r>
              <a:rPr dirty="0"/>
              <a:t>.</a:t>
            </a:r>
          </a:p>
          <a:p>
            <a:endParaRPr dirty="0"/>
          </a:p>
          <a:p>
            <a:r>
              <a:rPr dirty="0" err="1"/>
              <a:t>주교재</a:t>
            </a:r>
            <a:endParaRPr dirty="0"/>
          </a:p>
          <a:p>
            <a:r>
              <a:rPr dirty="0"/>
              <a:t>Bruce L. Shelley, Church History in Plain Language, Part 6, “Aiming at the Foundations: The Cult of Reason”. </a:t>
            </a:r>
            <a:r>
              <a:rPr dirty="0" err="1"/>
              <a:t>한국어</a:t>
            </a:r>
            <a:r>
              <a:rPr dirty="0"/>
              <a:t> </a:t>
            </a:r>
            <a:r>
              <a:rPr dirty="0" err="1"/>
              <a:t>주교재</a:t>
            </a:r>
            <a:r>
              <a:rPr dirty="0"/>
              <a:t>: 『</a:t>
            </a:r>
            <a:r>
              <a:rPr dirty="0" err="1"/>
              <a:t>현대인을</a:t>
            </a:r>
            <a:r>
              <a:rPr dirty="0"/>
              <a:t> </a:t>
            </a:r>
            <a:r>
              <a:rPr dirty="0" err="1"/>
              <a:t>위한</a:t>
            </a:r>
            <a:r>
              <a:rPr dirty="0"/>
              <a:t> </a:t>
            </a:r>
            <a:r>
              <a:rPr dirty="0" err="1"/>
              <a:t>교회사』의</a:t>
            </a:r>
            <a:r>
              <a:rPr dirty="0"/>
              <a:t> </a:t>
            </a:r>
            <a:r>
              <a:rPr dirty="0" err="1"/>
              <a:t>해당</a:t>
            </a:r>
            <a:r>
              <a:rPr dirty="0"/>
              <a:t> 장. </a:t>
            </a:r>
            <a:r>
              <a:rPr dirty="0" err="1"/>
              <a:t>판본별</a:t>
            </a:r>
            <a:r>
              <a:rPr dirty="0"/>
              <a:t> 장 </a:t>
            </a:r>
            <a:r>
              <a:rPr dirty="0" err="1"/>
              <a:t>번호·쪽수</a:t>
            </a:r>
            <a:r>
              <a:rPr dirty="0"/>
              <a:t> </a:t>
            </a:r>
            <a:r>
              <a:rPr dirty="0" err="1"/>
              <a:t>차이</a:t>
            </a:r>
            <a:r>
              <a:rPr dirty="0"/>
              <a:t>.</a:t>
            </a:r>
          </a:p>
          <a:p>
            <a:endParaRPr dirty="0"/>
          </a:p>
          <a:p>
            <a:r>
              <a:rPr dirty="0" err="1"/>
              <a:t>원어</a:t>
            </a:r>
            <a:r>
              <a:rPr dirty="0"/>
              <a:t> </a:t>
            </a:r>
            <a:r>
              <a:rPr dirty="0" err="1"/>
              <a:t>대조</a:t>
            </a:r>
            <a:endParaRPr dirty="0"/>
          </a:p>
          <a:p>
            <a:r>
              <a:rPr dirty="0" err="1"/>
              <a:t>셀리</a:t>
            </a:r>
            <a:r>
              <a:rPr dirty="0"/>
              <a:t> </a:t>
            </a:r>
            <a:r>
              <a:rPr dirty="0" err="1"/>
              <a:t>영어</a:t>
            </a:r>
            <a:r>
              <a:rPr dirty="0"/>
              <a:t> </a:t>
            </a:r>
            <a:r>
              <a:rPr dirty="0" err="1"/>
              <a:t>표현</a:t>
            </a:r>
            <a:r>
              <a:rPr dirty="0"/>
              <a:t> </a:t>
            </a:r>
            <a:r>
              <a:rPr dirty="0" err="1"/>
              <a:t>대조</a:t>
            </a:r>
            <a:r>
              <a:rPr dirty="0"/>
              <a:t>: https://purifiedbyfaith.com/ChurchHistory/PDFs/ChurchHistory127.pdf (Shelley 4th ed. </a:t>
            </a:r>
            <a:r>
              <a:rPr dirty="0" err="1"/>
              <a:t>발췌</a:t>
            </a:r>
            <a:r>
              <a:rPr dirty="0"/>
              <a:t> </a:t>
            </a:r>
            <a:r>
              <a:rPr dirty="0" err="1"/>
              <a:t>재인용</a:t>
            </a:r>
            <a:r>
              <a:rPr dirty="0"/>
              <a:t> </a:t>
            </a:r>
            <a:r>
              <a:rPr dirty="0" err="1"/>
              <a:t>자료</a:t>
            </a:r>
            <a:r>
              <a:rPr dirty="0"/>
              <a:t>, pp. 4–18)</a:t>
            </a:r>
          </a:p>
          <a:p>
            <a:r>
              <a:rPr dirty="0"/>
              <a:t>https://purifiedbyfaith.com/ChurchHistory/PDFs/ChurchHistory128.pdf (pp. 2–6). </a:t>
            </a:r>
            <a:r>
              <a:rPr dirty="0" err="1"/>
              <a:t>원서</a:t>
            </a:r>
            <a:r>
              <a:rPr dirty="0"/>
              <a:t> </a:t>
            </a:r>
            <a:r>
              <a:rPr dirty="0" err="1"/>
              <a:t>전체</a:t>
            </a:r>
            <a:r>
              <a:rPr dirty="0"/>
              <a:t> </a:t>
            </a:r>
            <a:r>
              <a:rPr dirty="0" err="1"/>
              <a:t>또는</a:t>
            </a:r>
            <a:r>
              <a:rPr dirty="0"/>
              <a:t> </a:t>
            </a:r>
            <a:r>
              <a:rPr dirty="0" err="1"/>
              <a:t>사용</a:t>
            </a:r>
            <a:r>
              <a:rPr dirty="0"/>
              <a:t> </a:t>
            </a:r>
            <a:r>
              <a:rPr dirty="0" err="1"/>
              <a:t>중인</a:t>
            </a:r>
            <a:r>
              <a:rPr dirty="0"/>
              <a:t> </a:t>
            </a:r>
            <a:r>
              <a:rPr dirty="0" err="1"/>
              <a:t>한국어판의</a:t>
            </a:r>
            <a:r>
              <a:rPr dirty="0"/>
              <a:t> </a:t>
            </a:r>
            <a:r>
              <a:rPr dirty="0" err="1"/>
              <a:t>대면</a:t>
            </a:r>
            <a:r>
              <a:rPr dirty="0"/>
              <a:t> </a:t>
            </a:r>
            <a:r>
              <a:rPr dirty="0" err="1"/>
              <a:t>대조</a:t>
            </a:r>
            <a:r>
              <a:rPr dirty="0"/>
              <a:t> </a:t>
            </a:r>
            <a:r>
              <a:rPr dirty="0" err="1"/>
              <a:t>자료는</a:t>
            </a:r>
            <a:r>
              <a:rPr dirty="0"/>
              <a:t> </a:t>
            </a:r>
            <a:r>
              <a:rPr dirty="0" err="1"/>
              <a:t>아님</a:t>
            </a:r>
            <a:r>
              <a:rPr dirty="0"/>
              <a:t>.</a:t>
            </a:r>
          </a:p>
          <a:p>
            <a:endParaRPr dirty="0"/>
          </a:p>
          <a:p>
            <a:r>
              <a:rPr dirty="0" err="1"/>
              <a:t>추가</a:t>
            </a:r>
            <a:r>
              <a:rPr dirty="0"/>
              <a:t> </a:t>
            </a:r>
            <a:r>
              <a:rPr dirty="0" err="1"/>
              <a:t>참고</a:t>
            </a:r>
            <a:endParaRPr dirty="0"/>
          </a:p>
          <a:p>
            <a:r>
              <a:rPr dirty="0"/>
              <a:t>https://science.nasa.gov/earth/earth-observatory/planetary-motion/</a:t>
            </a:r>
          </a:p>
          <a:p>
            <a:r>
              <a:rPr dirty="0"/>
              <a:t>https://science.nasa.gov/solar-system/orbits-and-keplers-laws/</a:t>
            </a:r>
          </a:p>
          <a:p>
            <a:r>
              <a:rPr dirty="0"/>
              <a:t>https://newtonproject.ox.ac.uk/view/texts/normalized/NATP00056</a:t>
            </a:r>
          </a:p>
          <a:p>
            <a:r>
              <a:rPr dirty="0"/>
              <a:t>https://www.newtonproject.ox.ac.uk/view/contexts/CNTX00001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파스칼의 우주에 관한 성찰은 뉴턴의 1687년 저서보다 앞선 시기. 파스칼이 뉴턴의 출간 이후 반응한 것처럼 설명하지 않도록 구별. 인용문 대신 성찰의 요지 제시. 아우구스티누스(Augustine)의 영향은 인정하되 1200년간 단일한 인간관만 존재했다는 인상 배제.</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r>
              <a:t>https://newtonproject.ox.ac.uk/view/texts/normalized/NATP00056</a:t>
            </a:r>
          </a:p>
          <a:p>
            <a:r>
              <a:t>https://www.newtonproject.ox.ac.uk/view/contexts/CNTX00001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뉴턴의 General Scholium(1713년 추가, 여기서는 1729년 영어판)을 근거로 자연 질서와 하나님의 통치의 양립 설명. 신앙을 가진 과학자라는 사실만으로 정통 삼위일체 신학과 동일시하지 않도록 주의. 섭리(providence)는 신학적 관계 설명을 위한 보충 용어이며 셀리 해당 문장의 직접 인용으로 제시하지 않음.</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참고</a:t>
            </a:r>
          </a:p>
          <a:p>
            <a:r>
              <a:t>https://newtonproject.ox.ac.uk/view/texts/normalized/NATP00056</a:t>
            </a:r>
          </a:p>
          <a:p>
            <a:r>
              <a:t>https://www.newtonproject.ox.ac.uk/view/contexts/CNTX00001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영국과 프랑스의 대비는 셀리의 서술 흐름. 신앙과 계몽주의의 관계를 국가별로 완전히 양분하지 않음. 계몽주의 전체를 무신론 또는 이신론으로 정의하지 않음.</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셀리의 로크 비판은 저자의 해석으로 명시. 로크 자신은 『인간지성론』 IV.18.7에서 죽은 자의 부활을 이성을 넘어서는 계시의 사례로 제시. above reason과 contrary to reason 구별. 따라서 “계시는 이성이 이미 아는 내용의 반복일 뿐”이라는 단정은 부정확. 이 슬라이드의 above reason은 로크 원전의 용어, 셀리 해당 문장의 직접 인용으로 간주하지 않음.</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r>
              <a:t>John Locke, An Essay Concerning Human Understanding, IV.18.7–10. https://englishphilosophy.org/locke/ehu/4/18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18세기의 모든 사상가 또는 모든 다음 세대가 계시를 버렸다는 일반화 방지. philosophes는 프랑스어 명칭. 원본의 겔 18:2 속담 인용은 원래 성경 본문이 세대 간 책임 전가를 비판하는 맥락이므로 강의 전환 설명에서 삭제.</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watchmaker God는 셀리가 사용한 설명적 비유. 역사적 이신론은 단일 신앙고백을 가진 교단이 아니므로 모든 이신론자가 섭리·기도·사후 심판을 같은 방식으로 거부했다는 단정 금물. special revelations는 영어 발췌에서 확인한 복수형 표현.</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자연종교의 모든 형태를 이신론과 동일시하지 않도록 구별. 버틀러는 저서에서 natural and revealed religion 모두를 옹호. 자연을 통한 하나님 인식 인정과 특별계시 부정 사이에는 논리적 차이 존재. 자연신학(natural theology)은 관련 개념이나 이 수업에서 자연종교와 무조건 동의어로 사용하지 않음.</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참고</a:t>
            </a:r>
          </a:p>
          <a:p>
            <a:r>
              <a:t>Joseph Butler, The Analogy of Religion, Natural and Revealed, to the Constitution and Course of Nature (1736), Introduction and Part II, ch. VIII. https://ccel.org/ccel/butler/analogy.iii.html</a:t>
            </a:r>
          </a:p>
          <a:p>
            <a:r>
              <a:t>https://www.ccel.org/ccel/butler/analogy.iv.ii.viii.html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주교재의 대표 인물과 저서 제목을 보존. 허버트의 보편적 종교 이해에는 도덕적 책임과 보상·형벌에 대한 인식도 포함되므로 모든 이신론을 무심한 신 또는 윤리 부재로 설명하지 않음. 톨런드의 후기 사상은 초기 저서와 변화가 존재.</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백과전서 원어는 프랑스어 Encyclopédie, 영어 일반명은 Encyclopedia. 본문 17권과 도판 11권을 구별. 달랑베르는 초기 공동 편집자이며 전 기간의 동일한 편집 참여를 뜻하지 않음. 디드로의 사상과 전체 필진을 볼테르의 이신론에 일괄 포함시키지 않음. 불확실한 서신 수는 삭제.</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r>
              <a:t>https://encyclopedie.uchicago.edu/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도덕적 비판은 교회가 책임 있게 검토해야 할 문제. 제도적 잘못의 인정과 그리스도교의 모든 진리 주장을 거짓으로 판단하는 추론은 구별. 기적의 가능성과 특정 기적의 실제 발생 여부를 각각 검토. 디드로의 긴 인용문은 논점 중심으로 통합.</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err="1"/>
              <a:t>강의</a:t>
            </a:r>
            <a:r>
              <a:rPr dirty="0"/>
              <a:t> </a:t>
            </a:r>
            <a:r>
              <a:rPr dirty="0" err="1"/>
              <a:t>해설</a:t>
            </a:r>
            <a:endParaRPr dirty="0"/>
          </a:p>
          <a:p>
            <a:r>
              <a:rPr dirty="0"/>
              <a:t>버틀러의 </a:t>
            </a:r>
            <a:r>
              <a:rPr dirty="0" err="1"/>
              <a:t>논증은</a:t>
            </a:r>
            <a:r>
              <a:rPr dirty="0"/>
              <a:t> </a:t>
            </a:r>
            <a:r>
              <a:rPr dirty="0" err="1"/>
              <a:t>이성의</a:t>
            </a:r>
            <a:r>
              <a:rPr dirty="0"/>
              <a:t> </a:t>
            </a:r>
            <a:r>
              <a:rPr dirty="0" err="1"/>
              <a:t>폐기가</a:t>
            </a:r>
            <a:r>
              <a:rPr dirty="0"/>
              <a:t> </a:t>
            </a:r>
            <a:r>
              <a:rPr dirty="0" err="1"/>
              <a:t>아니라</a:t>
            </a:r>
            <a:r>
              <a:rPr dirty="0"/>
              <a:t> </a:t>
            </a:r>
            <a:r>
              <a:rPr dirty="0" err="1"/>
              <a:t>이성의</a:t>
            </a:r>
            <a:r>
              <a:rPr dirty="0"/>
              <a:t> </a:t>
            </a:r>
            <a:r>
              <a:rPr dirty="0" err="1"/>
              <a:t>범위와</a:t>
            </a:r>
            <a:r>
              <a:rPr dirty="0"/>
              <a:t> </a:t>
            </a:r>
            <a:r>
              <a:rPr dirty="0" err="1"/>
              <a:t>한계에</a:t>
            </a:r>
            <a:r>
              <a:rPr dirty="0"/>
              <a:t> </a:t>
            </a:r>
            <a:r>
              <a:rPr dirty="0" err="1"/>
              <a:t>대한</a:t>
            </a:r>
            <a:r>
              <a:rPr dirty="0"/>
              <a:t> </a:t>
            </a:r>
            <a:r>
              <a:rPr dirty="0" err="1"/>
              <a:t>검토</a:t>
            </a:r>
            <a:r>
              <a:rPr dirty="0"/>
              <a:t>. </a:t>
            </a:r>
            <a:r>
              <a:rPr dirty="0" err="1"/>
              <a:t>셀리의</a:t>
            </a:r>
            <a:r>
              <a:rPr dirty="0"/>
              <a:t> “virtually ended the </a:t>
            </a:r>
            <a:r>
              <a:rPr dirty="0" err="1"/>
              <a:t>debate”라는</a:t>
            </a:r>
            <a:r>
              <a:rPr dirty="0"/>
              <a:t> </a:t>
            </a:r>
            <a:r>
              <a:rPr dirty="0" err="1"/>
              <a:t>평가는</a:t>
            </a:r>
            <a:r>
              <a:rPr dirty="0"/>
              <a:t> </a:t>
            </a:r>
            <a:r>
              <a:rPr dirty="0" err="1"/>
              <a:t>변증사적</a:t>
            </a:r>
            <a:r>
              <a:rPr dirty="0"/>
              <a:t> </a:t>
            </a:r>
            <a:r>
              <a:rPr dirty="0" err="1"/>
              <a:t>중요성</a:t>
            </a:r>
            <a:r>
              <a:rPr dirty="0"/>
              <a:t> </a:t>
            </a:r>
            <a:r>
              <a:rPr dirty="0" err="1"/>
              <a:t>강조로</a:t>
            </a:r>
            <a:r>
              <a:rPr dirty="0"/>
              <a:t> </a:t>
            </a:r>
            <a:r>
              <a:rPr dirty="0" err="1"/>
              <a:t>이해하며</a:t>
            </a:r>
            <a:r>
              <a:rPr dirty="0"/>
              <a:t> </a:t>
            </a:r>
            <a:r>
              <a:rPr dirty="0" err="1"/>
              <a:t>모든</a:t>
            </a:r>
            <a:r>
              <a:rPr dirty="0"/>
              <a:t> </a:t>
            </a:r>
            <a:r>
              <a:rPr dirty="0" err="1"/>
              <a:t>논쟁의</a:t>
            </a:r>
            <a:r>
              <a:rPr dirty="0"/>
              <a:t> </a:t>
            </a:r>
            <a:r>
              <a:rPr dirty="0" err="1"/>
              <a:t>종결로</a:t>
            </a:r>
            <a:r>
              <a:rPr dirty="0"/>
              <a:t> </a:t>
            </a:r>
            <a:r>
              <a:rPr dirty="0" err="1"/>
              <a:t>단정하지</a:t>
            </a:r>
            <a:r>
              <a:rPr dirty="0"/>
              <a:t> </a:t>
            </a:r>
            <a:r>
              <a:rPr dirty="0" err="1"/>
              <a:t>않음</a:t>
            </a:r>
            <a:r>
              <a:rPr dirty="0"/>
              <a:t>. </a:t>
            </a:r>
            <a:r>
              <a:rPr dirty="0" err="1"/>
              <a:t>원문의</a:t>
            </a:r>
            <a:r>
              <a:rPr dirty="0"/>
              <a:t> </a:t>
            </a:r>
            <a:r>
              <a:rPr dirty="0" err="1"/>
              <a:t>가톨릭</a:t>
            </a:r>
            <a:r>
              <a:rPr dirty="0"/>
              <a:t> </a:t>
            </a:r>
            <a:r>
              <a:rPr dirty="0" err="1"/>
              <a:t>전체에</a:t>
            </a:r>
            <a:r>
              <a:rPr dirty="0"/>
              <a:t> </a:t>
            </a:r>
            <a:r>
              <a:rPr dirty="0" err="1"/>
              <a:t>대한</a:t>
            </a:r>
            <a:r>
              <a:rPr dirty="0"/>
              <a:t> </a:t>
            </a:r>
            <a:r>
              <a:rPr dirty="0" err="1"/>
              <a:t>일괄</a:t>
            </a:r>
            <a:r>
              <a:rPr dirty="0"/>
              <a:t> </a:t>
            </a:r>
            <a:r>
              <a:rPr dirty="0" err="1"/>
              <a:t>평가는</a:t>
            </a:r>
            <a:r>
              <a:rPr dirty="0"/>
              <a:t> </a:t>
            </a:r>
            <a:r>
              <a:rPr dirty="0" err="1"/>
              <a:t>삭제하고</a:t>
            </a:r>
            <a:r>
              <a:rPr dirty="0"/>
              <a:t> </a:t>
            </a:r>
            <a:r>
              <a:rPr dirty="0" err="1"/>
              <a:t>검열</a:t>
            </a:r>
            <a:r>
              <a:rPr dirty="0"/>
              <a:t> </a:t>
            </a:r>
            <a:r>
              <a:rPr dirty="0" err="1"/>
              <a:t>의존의</a:t>
            </a:r>
            <a:r>
              <a:rPr dirty="0"/>
              <a:t> </a:t>
            </a:r>
            <a:r>
              <a:rPr dirty="0" err="1"/>
              <a:t>한계를</a:t>
            </a:r>
            <a:r>
              <a:rPr dirty="0"/>
              <a:t> </a:t>
            </a:r>
            <a:r>
              <a:rPr dirty="0" err="1"/>
              <a:t>적용</a:t>
            </a:r>
            <a:r>
              <a:rPr dirty="0"/>
              <a:t> </a:t>
            </a:r>
            <a:r>
              <a:rPr dirty="0" err="1"/>
              <a:t>슬라이드에서</a:t>
            </a:r>
            <a:r>
              <a:rPr dirty="0"/>
              <a:t> </a:t>
            </a:r>
            <a:r>
              <a:rPr dirty="0" err="1"/>
              <a:t>설명</a:t>
            </a:r>
            <a:r>
              <a:rPr dirty="0"/>
              <a:t>.</a:t>
            </a:r>
          </a:p>
          <a:p>
            <a:endParaRPr dirty="0"/>
          </a:p>
          <a:p>
            <a:r>
              <a:rPr dirty="0" err="1"/>
              <a:t>주교재</a:t>
            </a:r>
            <a:endParaRPr dirty="0"/>
          </a:p>
          <a:p>
            <a:r>
              <a:rPr dirty="0"/>
              <a:t>Bruce L. Shelley, Church History in Plain Language, Part 6, “Aiming at the Foundations: The Cult of Reason”. </a:t>
            </a:r>
            <a:r>
              <a:rPr dirty="0" err="1"/>
              <a:t>한국어</a:t>
            </a:r>
            <a:r>
              <a:rPr dirty="0"/>
              <a:t> </a:t>
            </a:r>
            <a:r>
              <a:rPr dirty="0" err="1"/>
              <a:t>주교재</a:t>
            </a:r>
            <a:r>
              <a:rPr dirty="0"/>
              <a:t>: 『</a:t>
            </a:r>
            <a:r>
              <a:rPr dirty="0" err="1"/>
              <a:t>현대인을</a:t>
            </a:r>
            <a:r>
              <a:rPr dirty="0"/>
              <a:t> </a:t>
            </a:r>
            <a:r>
              <a:rPr dirty="0" err="1"/>
              <a:t>위한</a:t>
            </a:r>
            <a:r>
              <a:rPr dirty="0"/>
              <a:t> </a:t>
            </a:r>
            <a:r>
              <a:rPr dirty="0" err="1"/>
              <a:t>교회사』의</a:t>
            </a:r>
            <a:r>
              <a:rPr dirty="0"/>
              <a:t> </a:t>
            </a:r>
            <a:r>
              <a:rPr dirty="0" err="1"/>
              <a:t>해당</a:t>
            </a:r>
            <a:r>
              <a:rPr dirty="0"/>
              <a:t> 장. </a:t>
            </a:r>
            <a:r>
              <a:rPr dirty="0" err="1"/>
              <a:t>판본별</a:t>
            </a:r>
            <a:r>
              <a:rPr dirty="0"/>
              <a:t> 장 </a:t>
            </a:r>
            <a:r>
              <a:rPr dirty="0" err="1"/>
              <a:t>번호·쪽수</a:t>
            </a:r>
            <a:r>
              <a:rPr dirty="0"/>
              <a:t> </a:t>
            </a:r>
            <a:r>
              <a:rPr dirty="0" err="1"/>
              <a:t>차이</a:t>
            </a:r>
            <a:r>
              <a:rPr dirty="0"/>
              <a:t>.</a:t>
            </a:r>
          </a:p>
          <a:p>
            <a:endParaRPr dirty="0"/>
          </a:p>
          <a:p>
            <a:r>
              <a:rPr dirty="0" err="1"/>
              <a:t>원어</a:t>
            </a:r>
            <a:r>
              <a:rPr dirty="0"/>
              <a:t> </a:t>
            </a:r>
            <a:r>
              <a:rPr dirty="0" err="1"/>
              <a:t>대조</a:t>
            </a:r>
            <a:endParaRPr dirty="0"/>
          </a:p>
          <a:p>
            <a:r>
              <a:rPr dirty="0" err="1"/>
              <a:t>셀리</a:t>
            </a:r>
            <a:r>
              <a:rPr dirty="0"/>
              <a:t> </a:t>
            </a:r>
            <a:r>
              <a:rPr dirty="0" err="1"/>
              <a:t>영어</a:t>
            </a:r>
            <a:r>
              <a:rPr dirty="0"/>
              <a:t> </a:t>
            </a:r>
            <a:r>
              <a:rPr dirty="0" err="1"/>
              <a:t>표현</a:t>
            </a:r>
            <a:r>
              <a:rPr dirty="0"/>
              <a:t> </a:t>
            </a:r>
            <a:r>
              <a:rPr dirty="0" err="1"/>
              <a:t>대조</a:t>
            </a:r>
            <a:r>
              <a:rPr dirty="0"/>
              <a:t>: https://purifiedbyfaith.com/ChurchHistory/PDFs/ChurchHistory127.pdf (Shelley 4th ed. </a:t>
            </a:r>
            <a:r>
              <a:rPr dirty="0" err="1"/>
              <a:t>발췌</a:t>
            </a:r>
            <a:r>
              <a:rPr dirty="0"/>
              <a:t> </a:t>
            </a:r>
            <a:r>
              <a:rPr dirty="0" err="1"/>
              <a:t>재인용</a:t>
            </a:r>
            <a:r>
              <a:rPr dirty="0"/>
              <a:t> </a:t>
            </a:r>
            <a:r>
              <a:rPr dirty="0" err="1"/>
              <a:t>자료</a:t>
            </a:r>
            <a:r>
              <a:rPr dirty="0"/>
              <a:t>, pp. 4–18)</a:t>
            </a:r>
          </a:p>
          <a:p>
            <a:r>
              <a:rPr dirty="0"/>
              <a:t>https://purifiedbyfaith.com/ChurchHistory/PDFs/ChurchHistory128.pdf (pp. 2–6). </a:t>
            </a:r>
            <a:r>
              <a:rPr dirty="0" err="1"/>
              <a:t>원서</a:t>
            </a:r>
            <a:r>
              <a:rPr dirty="0"/>
              <a:t> </a:t>
            </a:r>
            <a:r>
              <a:rPr dirty="0" err="1"/>
              <a:t>전체</a:t>
            </a:r>
            <a:r>
              <a:rPr dirty="0"/>
              <a:t> </a:t>
            </a:r>
            <a:r>
              <a:rPr dirty="0" err="1"/>
              <a:t>또는</a:t>
            </a:r>
            <a:r>
              <a:rPr dirty="0"/>
              <a:t> </a:t>
            </a:r>
            <a:r>
              <a:rPr dirty="0" err="1"/>
              <a:t>사용</a:t>
            </a:r>
            <a:r>
              <a:rPr dirty="0"/>
              <a:t> </a:t>
            </a:r>
            <a:r>
              <a:rPr dirty="0" err="1"/>
              <a:t>중인</a:t>
            </a:r>
            <a:r>
              <a:rPr dirty="0"/>
              <a:t> </a:t>
            </a:r>
            <a:r>
              <a:rPr dirty="0" err="1"/>
              <a:t>한국어판의</a:t>
            </a:r>
            <a:r>
              <a:rPr dirty="0"/>
              <a:t> </a:t>
            </a:r>
            <a:r>
              <a:rPr dirty="0" err="1"/>
              <a:t>대면</a:t>
            </a:r>
            <a:r>
              <a:rPr dirty="0"/>
              <a:t> </a:t>
            </a:r>
            <a:r>
              <a:rPr dirty="0" err="1"/>
              <a:t>대조</a:t>
            </a:r>
            <a:r>
              <a:rPr dirty="0"/>
              <a:t> </a:t>
            </a:r>
            <a:r>
              <a:rPr dirty="0" err="1"/>
              <a:t>자료는</a:t>
            </a:r>
            <a:r>
              <a:rPr dirty="0"/>
              <a:t> </a:t>
            </a:r>
            <a:r>
              <a:rPr dirty="0" err="1"/>
              <a:t>아님</a:t>
            </a:r>
            <a:r>
              <a:rPr dirty="0"/>
              <a:t>.</a:t>
            </a:r>
          </a:p>
          <a:p>
            <a:endParaRPr dirty="0"/>
          </a:p>
          <a:p>
            <a:r>
              <a:rPr dirty="0" err="1"/>
              <a:t>추가</a:t>
            </a:r>
            <a:r>
              <a:rPr dirty="0"/>
              <a:t> </a:t>
            </a:r>
            <a:r>
              <a:rPr dirty="0" err="1"/>
              <a:t>참고</a:t>
            </a:r>
            <a:endParaRPr dirty="0"/>
          </a:p>
          <a:p>
            <a:r>
              <a:rPr dirty="0"/>
              <a:t>Joseph Butler, The Analogy of Religion, Natural and Revealed, to the Constitution and Course of Nature (1736), Introduction and Part II, ch. VIII. https://ccel.org/ccel/butler/analogy.iii.html</a:t>
            </a:r>
          </a:p>
          <a:p>
            <a:r>
              <a:rPr dirty="0"/>
              <a:t>https://www.ccel.org/ccel/butler/analogy.iv.ii.viii.html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err="1"/>
              <a:t>강의</a:t>
            </a:r>
            <a:r>
              <a:rPr dirty="0"/>
              <a:t> </a:t>
            </a:r>
            <a:r>
              <a:rPr dirty="0" err="1"/>
              <a:t>해설</a:t>
            </a:r>
            <a:endParaRPr dirty="0"/>
          </a:p>
          <a:p>
            <a:r>
              <a:rPr dirty="0" err="1"/>
              <a:t>유비</a:t>
            </a:r>
            <a:r>
              <a:rPr dirty="0"/>
              <a:t> </a:t>
            </a:r>
            <a:r>
              <a:rPr dirty="0" err="1"/>
              <a:t>논증은</a:t>
            </a:r>
            <a:r>
              <a:rPr dirty="0"/>
              <a:t> </a:t>
            </a:r>
            <a:r>
              <a:rPr dirty="0" err="1"/>
              <a:t>자연과</a:t>
            </a:r>
            <a:r>
              <a:rPr dirty="0"/>
              <a:t> </a:t>
            </a:r>
            <a:r>
              <a:rPr dirty="0" err="1"/>
              <a:t>계시의</a:t>
            </a:r>
            <a:r>
              <a:rPr dirty="0"/>
              <a:t> </a:t>
            </a:r>
            <a:r>
              <a:rPr dirty="0" err="1"/>
              <a:t>모든</a:t>
            </a:r>
            <a:r>
              <a:rPr dirty="0"/>
              <a:t> </a:t>
            </a:r>
            <a:r>
              <a:rPr dirty="0" err="1"/>
              <a:t>내용이</a:t>
            </a:r>
            <a:r>
              <a:rPr dirty="0"/>
              <a:t> </a:t>
            </a:r>
            <a:r>
              <a:rPr dirty="0" err="1"/>
              <a:t>같다는</a:t>
            </a:r>
            <a:r>
              <a:rPr dirty="0"/>
              <a:t> </a:t>
            </a:r>
            <a:r>
              <a:rPr dirty="0" err="1"/>
              <a:t>주장과</a:t>
            </a:r>
            <a:r>
              <a:rPr dirty="0"/>
              <a:t> </a:t>
            </a:r>
            <a:r>
              <a:rPr dirty="0" err="1"/>
              <a:t>구별</a:t>
            </a:r>
            <a:r>
              <a:rPr dirty="0"/>
              <a:t>. </a:t>
            </a:r>
            <a:r>
              <a:rPr dirty="0" err="1"/>
              <a:t>이해하기</a:t>
            </a:r>
            <a:r>
              <a:rPr dirty="0"/>
              <a:t> </a:t>
            </a:r>
            <a:r>
              <a:rPr dirty="0" err="1"/>
              <a:t>어렵다는</a:t>
            </a:r>
            <a:r>
              <a:rPr dirty="0"/>
              <a:t> </a:t>
            </a:r>
            <a:r>
              <a:rPr dirty="0" err="1"/>
              <a:t>이유만으로</a:t>
            </a:r>
            <a:r>
              <a:rPr dirty="0"/>
              <a:t> </a:t>
            </a:r>
            <a:r>
              <a:rPr dirty="0" err="1"/>
              <a:t>기독교를</a:t>
            </a:r>
            <a:r>
              <a:rPr dirty="0"/>
              <a:t> </a:t>
            </a:r>
            <a:r>
              <a:rPr dirty="0" err="1"/>
              <a:t>거부할</a:t>
            </a:r>
            <a:r>
              <a:rPr dirty="0"/>
              <a:t> </a:t>
            </a:r>
            <a:r>
              <a:rPr dirty="0" err="1"/>
              <a:t>경우</a:t>
            </a:r>
            <a:r>
              <a:rPr dirty="0"/>
              <a:t> </a:t>
            </a:r>
            <a:r>
              <a:rPr dirty="0" err="1"/>
              <a:t>자연에</a:t>
            </a:r>
            <a:r>
              <a:rPr dirty="0"/>
              <a:t> </a:t>
            </a:r>
            <a:r>
              <a:rPr dirty="0" err="1"/>
              <a:t>대해서도</a:t>
            </a:r>
            <a:r>
              <a:rPr dirty="0"/>
              <a:t> </a:t>
            </a:r>
            <a:r>
              <a:rPr dirty="0" err="1"/>
              <a:t>같은</a:t>
            </a:r>
            <a:r>
              <a:rPr dirty="0"/>
              <a:t> </a:t>
            </a:r>
            <a:r>
              <a:rPr dirty="0" err="1"/>
              <a:t>기준을</a:t>
            </a:r>
            <a:r>
              <a:rPr dirty="0"/>
              <a:t> </a:t>
            </a:r>
            <a:r>
              <a:rPr dirty="0" err="1"/>
              <a:t>적용해야</a:t>
            </a:r>
            <a:r>
              <a:rPr dirty="0"/>
              <a:t> </a:t>
            </a:r>
            <a:r>
              <a:rPr dirty="0" err="1"/>
              <a:t>한다는</a:t>
            </a:r>
            <a:r>
              <a:rPr dirty="0"/>
              <a:t> </a:t>
            </a:r>
            <a:r>
              <a:rPr dirty="0" err="1"/>
              <a:t>응답</a:t>
            </a:r>
            <a:r>
              <a:rPr dirty="0"/>
              <a:t>. </a:t>
            </a:r>
            <a:r>
              <a:rPr dirty="0" err="1"/>
              <a:t>모든</a:t>
            </a:r>
            <a:r>
              <a:rPr dirty="0"/>
              <a:t> </a:t>
            </a:r>
            <a:r>
              <a:rPr dirty="0" err="1"/>
              <a:t>기독교</a:t>
            </a:r>
            <a:r>
              <a:rPr dirty="0"/>
              <a:t> </a:t>
            </a:r>
            <a:r>
              <a:rPr dirty="0" err="1"/>
              <a:t>교리의</a:t>
            </a:r>
            <a:r>
              <a:rPr dirty="0"/>
              <a:t> </a:t>
            </a:r>
            <a:r>
              <a:rPr dirty="0" err="1"/>
              <a:t>자동</a:t>
            </a:r>
            <a:r>
              <a:rPr dirty="0"/>
              <a:t> </a:t>
            </a:r>
            <a:r>
              <a:rPr dirty="0" err="1"/>
              <a:t>증명이나</a:t>
            </a:r>
            <a:r>
              <a:rPr dirty="0"/>
              <a:t> </a:t>
            </a:r>
            <a:r>
              <a:rPr dirty="0" err="1"/>
              <a:t>무조건적</a:t>
            </a:r>
            <a:r>
              <a:rPr dirty="0"/>
              <a:t> </a:t>
            </a:r>
            <a:r>
              <a:rPr dirty="0" err="1"/>
              <a:t>신앙의</a:t>
            </a:r>
            <a:r>
              <a:rPr dirty="0"/>
              <a:t> </a:t>
            </a:r>
            <a:r>
              <a:rPr dirty="0" err="1"/>
              <a:t>정당화로</a:t>
            </a:r>
            <a:r>
              <a:rPr dirty="0"/>
              <a:t> </a:t>
            </a:r>
            <a:r>
              <a:rPr dirty="0" err="1"/>
              <a:t>확대</a:t>
            </a:r>
            <a:r>
              <a:rPr dirty="0"/>
              <a:t> </a:t>
            </a:r>
            <a:r>
              <a:rPr dirty="0" err="1"/>
              <a:t>금물</a:t>
            </a:r>
            <a:r>
              <a:rPr dirty="0"/>
              <a:t>. 버틀러의 Part II ch. </a:t>
            </a:r>
            <a:r>
              <a:rPr dirty="0" err="1"/>
              <a:t>VIII는</a:t>
            </a:r>
            <a:r>
              <a:rPr dirty="0"/>
              <a:t> </a:t>
            </a:r>
            <a:r>
              <a:rPr dirty="0" err="1"/>
              <a:t>유비</a:t>
            </a:r>
            <a:r>
              <a:rPr dirty="0"/>
              <a:t> </a:t>
            </a:r>
            <a:r>
              <a:rPr dirty="0" err="1"/>
              <a:t>추론의</a:t>
            </a:r>
            <a:r>
              <a:rPr dirty="0"/>
              <a:t> </a:t>
            </a:r>
            <a:r>
              <a:rPr dirty="0" err="1"/>
              <a:t>반론과</a:t>
            </a:r>
            <a:r>
              <a:rPr dirty="0"/>
              <a:t> </a:t>
            </a:r>
            <a:r>
              <a:rPr dirty="0" err="1"/>
              <a:t>한계에</a:t>
            </a:r>
            <a:r>
              <a:rPr dirty="0"/>
              <a:t> </a:t>
            </a:r>
            <a:r>
              <a:rPr dirty="0" err="1"/>
              <a:t>대한</a:t>
            </a:r>
            <a:r>
              <a:rPr dirty="0"/>
              <a:t> </a:t>
            </a:r>
            <a:r>
              <a:rPr dirty="0" err="1"/>
              <a:t>논의</a:t>
            </a:r>
            <a:r>
              <a:rPr dirty="0"/>
              <a:t>.</a:t>
            </a:r>
          </a:p>
          <a:p>
            <a:endParaRPr dirty="0"/>
          </a:p>
          <a:p>
            <a:r>
              <a:rPr dirty="0" err="1"/>
              <a:t>주교재</a:t>
            </a:r>
            <a:endParaRPr dirty="0"/>
          </a:p>
          <a:p>
            <a:r>
              <a:rPr dirty="0"/>
              <a:t>Bruce L. Shelley, Church History in Plain Language, Part 6, “Aiming at the Foundations: The Cult of Reason”. </a:t>
            </a:r>
            <a:r>
              <a:rPr dirty="0" err="1"/>
              <a:t>한국어</a:t>
            </a:r>
            <a:r>
              <a:rPr dirty="0"/>
              <a:t> </a:t>
            </a:r>
            <a:r>
              <a:rPr dirty="0" err="1"/>
              <a:t>주교재</a:t>
            </a:r>
            <a:r>
              <a:rPr dirty="0"/>
              <a:t>: 『</a:t>
            </a:r>
            <a:r>
              <a:rPr dirty="0" err="1"/>
              <a:t>현대인을</a:t>
            </a:r>
            <a:r>
              <a:rPr dirty="0"/>
              <a:t> </a:t>
            </a:r>
            <a:r>
              <a:rPr dirty="0" err="1"/>
              <a:t>위한</a:t>
            </a:r>
            <a:r>
              <a:rPr dirty="0"/>
              <a:t> </a:t>
            </a:r>
            <a:r>
              <a:rPr dirty="0" err="1"/>
              <a:t>교회사』의</a:t>
            </a:r>
            <a:r>
              <a:rPr dirty="0"/>
              <a:t> </a:t>
            </a:r>
            <a:r>
              <a:rPr dirty="0" err="1"/>
              <a:t>해당</a:t>
            </a:r>
            <a:r>
              <a:rPr dirty="0"/>
              <a:t> 장. </a:t>
            </a:r>
            <a:r>
              <a:rPr dirty="0" err="1"/>
              <a:t>판본별</a:t>
            </a:r>
            <a:r>
              <a:rPr dirty="0"/>
              <a:t> 장 </a:t>
            </a:r>
            <a:r>
              <a:rPr dirty="0" err="1"/>
              <a:t>번호·쪽수</a:t>
            </a:r>
            <a:r>
              <a:rPr dirty="0"/>
              <a:t> </a:t>
            </a:r>
            <a:r>
              <a:rPr dirty="0" err="1"/>
              <a:t>차이</a:t>
            </a:r>
            <a:r>
              <a:rPr dirty="0"/>
              <a:t>.</a:t>
            </a:r>
          </a:p>
          <a:p>
            <a:endParaRPr dirty="0"/>
          </a:p>
          <a:p>
            <a:r>
              <a:rPr dirty="0" err="1"/>
              <a:t>참고</a:t>
            </a:r>
            <a:endParaRPr dirty="0"/>
          </a:p>
          <a:p>
            <a:r>
              <a:rPr dirty="0"/>
              <a:t>Joseph Butler, The Analogy of Religion, Natural and Revealed, to the Constitution and Course of Nature (1736), Introduction and Part II, ch. VIII. https://ccel.org/ccel/butler/analogy.iii.html</a:t>
            </a:r>
          </a:p>
          <a:p>
            <a:r>
              <a:rPr dirty="0"/>
              <a:t>https://www.ccel.org/ccel/butler/analogy.iv.ii.viii.html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셀리의 해당 장 말미에 있는 이신론의 약점 및 근대 세속 사회에 대한 평가를 요약. 버틀러 한 사람의 저서로 이신론이 즉시 사라졌다는 단선적 설명을 피함. 이신론의 흔적과 다양한 형태는 계속 존재. 종교의 사적 영역 강조와 공적 종교 영향의 변화는 지역·제도별 차이를 고려.</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참고</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비교표는 각 입장의 핵심을 위한 요약. 전통 기독교 내부에도 이성과 계시의 관계에 대한 다양한 설명이 존재. 로크는 정통 기독교와 이신론 사이의 고정된 “절반” 단계로 간주하지 않음. 이신론 칸은 대표적 경향이며 모든 인물에게 예외 없이 적용되는 교리는 아님.</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r>
              <a:t>John Locke, An Essay Concerning Human Understanding, IV.18.7–10. https://englishphilosophy.org/locke/ehu/4/18</a:t>
            </a:r>
          </a:p>
          <a:p>
            <a:r>
              <a:t>Joseph Butler, The Analogy of Religion, Natural and Revealed, to the Constitution and Course of Nature (1736), Introduction and Part II, ch. VIII. https://ccel.org/ccel/butler/analogy.iii.html</a:t>
            </a:r>
          </a:p>
          <a:p>
            <a:r>
              <a:t>https://www.ccel.org/ccel/butler/analogy.iv.ii.viii.html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뉴턴과 파스칼의 사례는 과학과 신앙이 반드시 충돌한다는 도식을 점검하는 데 사용. 뉴턴의 삼위일체 이해를 정통 신학으로 제시하지 않음. 경건주의와 웨슬리는 이성 논쟁 이후의 기계적 결과가 아니라 겹치는 시대의 다른 신앙 갱신 운동으로 다음 강의에서 연결.</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강의 해설</a:t>
            </a:r>
          </a:p>
          <a:p>
            <a:r>
              <a:t>판본 확인 없이 장 번호를 고정하지 않음. 영어 제5판의 해당 장은 33장, 그러나 한국어판은 판본별 목차 확인 필요. 후속 독서 주제: “The Heart and Its Reasons: Pascal and the Pietists”. 현대의 실천적 신앙 태도를 17–18세기 역사적 이신론과 곧바로 동일시하지 않고 비교하도록 안내.</a:t>
            </a:r>
          </a:p>
          <a:p>
            <a:endParaRPr/>
          </a:p>
          <a:p>
            <a:r>
              <a:t>주교재</a:t>
            </a:r>
          </a:p>
          <a:p>
            <a:r>
              <a:t>Bruce L. Shelley, Church History in Plain Language, Part 6, “Aiming at the Foundations: The Cult of Reason”. 한국어 주교재: 『현대인을 위한 교회사』의 해당 장. 판본별 장 번호·쪽수 차이.</a:t>
            </a:r>
          </a:p>
          <a:p>
            <a:endParaRPr/>
          </a:p>
          <a:p>
            <a:r>
              <a:t>원어 대조</a:t>
            </a:r>
          </a:p>
          <a:p>
            <a:r>
              <a:t>셀리 영어 표현 대조: https://purifiedbyfaith.com/ChurchHistory/PDFs/ChurchHistory127.pdf (Shelley 4th ed. 발췌 재인용 자료, pp. 4–18)</a:t>
            </a:r>
          </a:p>
          <a:p>
            <a:r>
              <a:t>https://purifiedbyfaith.com/ChurchHistory/PDFs/ChurchHistory128.pdf (pp. 2–6). 원서 전체 또는 사용 중인 한국어판의 대면 대조 자료는 아님.</a:t>
            </a:r>
          </a:p>
          <a:p>
            <a:endParaRPr/>
          </a:p>
          <a:p>
            <a:r>
              <a:t>추가 참고</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66ECCB1-6AF1-41E8-9FFC-DF003322E911}"/>
              </a:ext>
            </a:extLst>
          </p:cNvPr>
          <p:cNvSpPr>
            <a:spLocks noGrp="1"/>
          </p:cNvSpPr>
          <p:nvPr/>
        </p:nvSpPr>
        <p:spPr>
          <a:xfrm>
            <a:off x="457200" y="640080"/>
            <a:ext cx="7680960" cy="5577840"/>
          </a:xfrm>
          <a:prstGeom prst="roundRect">
            <a:avLst>
              <a:gd name="adj" fmla="val 1639"/>
            </a:avLst>
          </a:prstGeom>
          <a:solidFill>
            <a:srgbClr val="FBF6EC">
              <a:alpha val="84000"/>
            </a:srgbClr>
          </a:solidFill>
          <a:ln w="15875">
            <a:solidFill>
              <a:srgbClr val="FFFFFF">
                <a:alpha val="70000"/>
              </a:srgbClr>
            </a:solidFill>
            <a:prstDash val="solid"/>
          </a:ln>
        </p:spPr>
        <p:txBody>
          <a:bodyPr/>
          <a:lstStyle/>
          <a:p>
            <a:endParaRPr/>
          </a:p>
        </p:txBody>
      </p:sp>
      <p:sp>
        <p:nvSpPr>
          <p:cNvPr id="3" name="Text 1">
            <a:extLst>
              <a:ext uri="{FF2B5EF4-FFF2-40B4-BE49-F238E27FC236}">
                <a16:creationId xmlns:a16="http://schemas.microsoft.com/office/drawing/2014/main" id="{000C53C1-9DFD-4DEC-80B4-E00022365E7F}"/>
              </a:ext>
            </a:extLst>
          </p:cNvPr>
          <p:cNvSpPr>
            <a:spLocks noGrp="1"/>
          </p:cNvSpPr>
          <p:nvPr/>
        </p:nvSpPr>
        <p:spPr>
          <a:xfrm>
            <a:off x="822960" y="914400"/>
            <a:ext cx="7040880" cy="548640"/>
          </a:xfrm>
          <a:prstGeom prst="rect">
            <a:avLst/>
          </a:prstGeom>
          <a:noFill/>
        </p:spPr>
        <p:txBody>
          <a:bodyPr wrap="square" lIns="0" tIns="0" rIns="0" bIns="0" anchor="ctr">
            <a:noAutofit/>
          </a:bodyPr>
          <a:lstStyle/>
          <a:p>
            <a:pPr algn="l">
              <a:spcBef>
                <a:spcPts val="0"/>
              </a:spcBef>
              <a:spcAft>
                <a:spcPts val="0"/>
              </a:spcAft>
              <a:defRPr sz="2100" b="1" i="0">
                <a:solidFill>
                  <a:srgbClr val="8C2F2A"/>
                </a:solidFill>
                <a:latin typeface="Noto Sans CJK KR"/>
                <a:ea typeface="Noto Sans CJK KR"/>
                <a:cs typeface="Noto Sans CJK KR"/>
              </a:defRPr>
            </a:pPr>
            <a:r>
              <a:rPr sz="2100" b="1" i="0" dirty="0">
                <a:solidFill>
                  <a:srgbClr val="8C2F2A"/>
                </a:solidFill>
                <a:latin typeface="Noto Sans CJK KR"/>
                <a:ea typeface="Noto Sans CJK KR"/>
                <a:cs typeface="Noto Sans CJK KR"/>
              </a:rPr>
              <a:t>CHURCH HISTORY II</a:t>
            </a:r>
          </a:p>
        </p:txBody>
      </p:sp>
      <p:sp>
        <p:nvSpPr>
          <p:cNvPr id="5" name="Text 3">
            <a:extLst>
              <a:ext uri="{FF2B5EF4-FFF2-40B4-BE49-F238E27FC236}">
                <a16:creationId xmlns:a16="http://schemas.microsoft.com/office/drawing/2014/main" id="{2E4AD96A-3709-4C2A-90E4-54A9E08239B7}"/>
              </a:ext>
            </a:extLst>
          </p:cNvPr>
          <p:cNvSpPr>
            <a:spLocks noGrp="1"/>
          </p:cNvSpPr>
          <p:nvPr/>
        </p:nvSpPr>
        <p:spPr>
          <a:xfrm>
            <a:off x="838200" y="1696212"/>
            <a:ext cx="7040880" cy="1371600"/>
          </a:xfrm>
          <a:prstGeom prst="rect">
            <a:avLst/>
          </a:prstGeom>
          <a:noFill/>
        </p:spPr>
        <p:txBody>
          <a:bodyPr wrap="square" lIns="0" tIns="0" rIns="0" bIns="0" anchor="t">
            <a:noAutofit/>
          </a:bodyPr>
          <a:lstStyle/>
          <a:p>
            <a:pPr algn="l">
              <a:lnSpc>
                <a:spcPct val="115000"/>
              </a:lnSpc>
              <a:spcBef>
                <a:spcPts val="0"/>
              </a:spcBef>
              <a:spcAft>
                <a:spcPts val="0"/>
              </a:spcAft>
              <a:buNone/>
              <a:defRPr sz="3525" b="1" i="0">
                <a:solidFill>
                  <a:srgbClr val="33291F"/>
                </a:solidFill>
                <a:latin typeface="Noto Sans CJK KR"/>
                <a:ea typeface="Noto Sans CJK KR"/>
                <a:cs typeface="Noto Sans CJK KR"/>
              </a:defRPr>
            </a:pPr>
            <a:r>
              <a:rPr sz="3525" b="1" i="0" dirty="0" err="1">
                <a:solidFill>
                  <a:srgbClr val="33291F"/>
                </a:solidFill>
                <a:latin typeface="Noto Sans CJK KR"/>
                <a:ea typeface="Noto Sans CJK KR"/>
                <a:cs typeface="Noto Sans CJK KR"/>
              </a:rPr>
              <a:t>과학혁명</a:t>
            </a:r>
            <a:r>
              <a:rPr sz="3525" b="1" i="0" dirty="0">
                <a:solidFill>
                  <a:srgbClr val="33291F"/>
                </a:solidFill>
                <a:latin typeface="Noto Sans CJK KR"/>
                <a:ea typeface="Noto Sans CJK KR"/>
                <a:cs typeface="Noto Sans CJK KR"/>
              </a:rPr>
              <a:t>, </a:t>
            </a:r>
            <a:r>
              <a:rPr sz="3525" b="1" i="0" dirty="0" err="1">
                <a:solidFill>
                  <a:srgbClr val="33291F"/>
                </a:solidFill>
                <a:latin typeface="Noto Sans CJK KR"/>
                <a:ea typeface="Noto Sans CJK KR"/>
                <a:cs typeface="Noto Sans CJK KR"/>
              </a:rPr>
              <a:t>계몽주의</a:t>
            </a:r>
            <a:r>
              <a:rPr sz="3525" b="1" i="0" dirty="0">
                <a:solidFill>
                  <a:srgbClr val="33291F"/>
                </a:solidFill>
                <a:latin typeface="Noto Sans CJK KR"/>
                <a:ea typeface="Noto Sans CJK KR"/>
                <a:cs typeface="Noto Sans CJK KR"/>
              </a:rPr>
              <a:t>,</a:t>
            </a:r>
          </a:p>
          <a:p>
            <a:pPr algn="l">
              <a:lnSpc>
                <a:spcPct val="115000"/>
              </a:lnSpc>
              <a:spcBef>
                <a:spcPts val="0"/>
              </a:spcBef>
              <a:spcAft>
                <a:spcPts val="0"/>
              </a:spcAft>
              <a:buNone/>
              <a:defRPr sz="3525" b="1" i="0">
                <a:solidFill>
                  <a:srgbClr val="33291F"/>
                </a:solidFill>
                <a:latin typeface="Noto Sans CJK KR"/>
                <a:ea typeface="Noto Sans CJK KR"/>
                <a:cs typeface="Noto Sans CJK KR"/>
              </a:defRPr>
            </a:pPr>
            <a:r>
              <a:rPr sz="3525" b="1" i="0" dirty="0" err="1">
                <a:solidFill>
                  <a:srgbClr val="33291F"/>
                </a:solidFill>
                <a:latin typeface="Noto Sans CJK KR"/>
                <a:ea typeface="Noto Sans CJK KR"/>
                <a:cs typeface="Noto Sans CJK KR"/>
              </a:rPr>
              <a:t>그리고</a:t>
            </a:r>
            <a:r>
              <a:rPr sz="3525" b="1" i="0" dirty="0">
                <a:solidFill>
                  <a:srgbClr val="33291F"/>
                </a:solidFill>
                <a:latin typeface="Noto Sans CJK KR"/>
                <a:ea typeface="Noto Sans CJK KR"/>
                <a:cs typeface="Noto Sans CJK KR"/>
              </a:rPr>
              <a:t> </a:t>
            </a:r>
            <a:r>
              <a:rPr sz="3525" b="1" i="0" dirty="0" err="1">
                <a:solidFill>
                  <a:srgbClr val="33291F"/>
                </a:solidFill>
                <a:latin typeface="Noto Sans CJK KR"/>
                <a:ea typeface="Noto Sans CJK KR"/>
                <a:cs typeface="Noto Sans CJK KR"/>
              </a:rPr>
              <a:t>이신론의</a:t>
            </a:r>
            <a:r>
              <a:rPr sz="3525" b="1" i="0" dirty="0">
                <a:solidFill>
                  <a:srgbClr val="33291F"/>
                </a:solidFill>
                <a:latin typeface="Noto Sans CJK KR"/>
                <a:ea typeface="Noto Sans CJK KR"/>
                <a:cs typeface="Noto Sans CJK KR"/>
              </a:rPr>
              <a:t> </a:t>
            </a:r>
            <a:r>
              <a:rPr sz="3525" b="1" i="0" dirty="0" err="1">
                <a:solidFill>
                  <a:srgbClr val="33291F"/>
                </a:solidFill>
                <a:latin typeface="Noto Sans CJK KR"/>
                <a:ea typeface="Noto Sans CJK KR"/>
                <a:cs typeface="Noto Sans CJK KR"/>
              </a:rPr>
              <a:t>도전</a:t>
            </a:r>
            <a:endParaRPr sz="3525" b="1" i="0" dirty="0">
              <a:solidFill>
                <a:srgbClr val="33291F"/>
              </a:solidFill>
              <a:latin typeface="Noto Sans CJK KR"/>
              <a:ea typeface="Noto Sans CJK KR"/>
              <a:cs typeface="Noto Sans CJK KR"/>
            </a:endParaRPr>
          </a:p>
        </p:txBody>
      </p:sp>
      <p:sp>
        <p:nvSpPr>
          <p:cNvPr id="6" name="Text 4">
            <a:extLst>
              <a:ext uri="{FF2B5EF4-FFF2-40B4-BE49-F238E27FC236}">
                <a16:creationId xmlns:a16="http://schemas.microsoft.com/office/drawing/2014/main" id="{D98B7E3A-CF67-4848-AE84-B98581D11E94}"/>
              </a:ext>
            </a:extLst>
          </p:cNvPr>
          <p:cNvSpPr>
            <a:spLocks noGrp="1"/>
          </p:cNvSpPr>
          <p:nvPr/>
        </p:nvSpPr>
        <p:spPr>
          <a:xfrm>
            <a:off x="841248" y="3703320"/>
            <a:ext cx="6949440" cy="411480"/>
          </a:xfrm>
          <a:prstGeom prst="rect">
            <a:avLst/>
          </a:prstGeom>
          <a:noFill/>
        </p:spPr>
        <p:txBody>
          <a:bodyPr wrap="square" lIns="0" tIns="0" rIns="0" bIns="0" anchor="ctr">
            <a:noAutofit/>
          </a:bodyPr>
          <a:lstStyle/>
          <a:p>
            <a:pPr algn="l">
              <a:spcBef>
                <a:spcPts val="0"/>
              </a:spcBef>
              <a:spcAft>
                <a:spcPts val="0"/>
              </a:spcAft>
              <a:defRPr sz="1500" i="0">
                <a:solidFill>
                  <a:srgbClr val="55483A"/>
                </a:solidFill>
                <a:latin typeface="Noto Sans CJK KR"/>
                <a:ea typeface="Noto Sans CJK KR"/>
                <a:cs typeface="Noto Sans CJK KR"/>
              </a:defRPr>
            </a:pPr>
            <a:r>
              <a:rPr sz="1500" i="0">
                <a:solidFill>
                  <a:srgbClr val="55483A"/>
                </a:solidFill>
                <a:latin typeface="Noto Sans CJK KR"/>
                <a:ea typeface="Noto Sans CJK KR"/>
                <a:cs typeface="Noto Sans CJK KR"/>
              </a:rPr>
              <a:t>The Scientific Revolution, the Enlightenment,</a:t>
            </a:r>
          </a:p>
          <a:p>
            <a:pPr algn="l">
              <a:spcBef>
                <a:spcPts val="0"/>
              </a:spcBef>
              <a:spcAft>
                <a:spcPts val="0"/>
              </a:spcAft>
              <a:defRPr sz="1500" i="0">
                <a:solidFill>
                  <a:srgbClr val="55483A"/>
                </a:solidFill>
                <a:latin typeface="Noto Sans CJK KR"/>
                <a:ea typeface="Noto Sans CJK KR"/>
                <a:cs typeface="Noto Sans CJK KR"/>
              </a:defRPr>
            </a:pPr>
            <a:r>
              <a:rPr sz="1500" i="0">
                <a:solidFill>
                  <a:srgbClr val="55483A"/>
                </a:solidFill>
                <a:latin typeface="Noto Sans CJK KR"/>
                <a:ea typeface="Noto Sans CJK KR"/>
                <a:cs typeface="Noto Sans CJK KR"/>
              </a:rPr>
              <a:t>and the Challenge of Deism</a:t>
            </a:r>
          </a:p>
        </p:txBody>
      </p:sp>
      <p:sp>
        <p:nvSpPr>
          <p:cNvPr id="7" name="Shape 5">
            <a:extLst>
              <a:ext uri="{FF2B5EF4-FFF2-40B4-BE49-F238E27FC236}">
                <a16:creationId xmlns:a16="http://schemas.microsoft.com/office/drawing/2014/main" id="{4B002BD9-8EB2-4E12-81AA-510C314329DC}"/>
              </a:ext>
            </a:extLst>
          </p:cNvPr>
          <p:cNvSpPr>
            <a:spLocks noGrp="1"/>
          </p:cNvSpPr>
          <p:nvPr/>
        </p:nvSpPr>
        <p:spPr>
          <a:xfrm>
            <a:off x="841248" y="4297680"/>
            <a:ext cx="1920240" cy="27432"/>
          </a:xfrm>
          <a:prstGeom prst="rect">
            <a:avLst/>
          </a:prstGeom>
          <a:solidFill>
            <a:srgbClr val="A6791A"/>
          </a:solidFill>
        </p:spPr>
        <p:txBody>
          <a:bodyPr/>
          <a:lstStyle/>
          <a:p>
            <a:endParaRPr/>
          </a:p>
        </p:txBody>
      </p:sp>
      <p:sp>
        <p:nvSpPr>
          <p:cNvPr id="9" name="Text 7">
            <a:extLst>
              <a:ext uri="{FF2B5EF4-FFF2-40B4-BE49-F238E27FC236}">
                <a16:creationId xmlns:a16="http://schemas.microsoft.com/office/drawing/2014/main" id="{92189A7A-3174-4DC1-B618-C60C4EAD1303}"/>
              </a:ext>
            </a:extLst>
          </p:cNvPr>
          <p:cNvSpPr>
            <a:spLocks noGrp="1"/>
          </p:cNvSpPr>
          <p:nvPr/>
        </p:nvSpPr>
        <p:spPr>
          <a:xfrm>
            <a:off x="822960" y="5257800"/>
            <a:ext cx="7040880" cy="457200"/>
          </a:xfrm>
          <a:prstGeom prst="rect">
            <a:avLst/>
          </a:prstGeom>
          <a:noFill/>
        </p:spPr>
        <p:txBody>
          <a:bodyPr wrap="square" lIns="0" tIns="0" rIns="0" bIns="0" anchor="ctr">
            <a:noAutofit/>
          </a:bodyPr>
          <a:lstStyle/>
          <a:p>
            <a:pPr algn="l">
              <a:spcBef>
                <a:spcPts val="0"/>
              </a:spcBef>
              <a:spcAft>
                <a:spcPts val="0"/>
              </a:spcAft>
              <a:defRPr sz="2200" b="1" i="0">
                <a:solidFill>
                  <a:srgbClr val="8C2F2A"/>
                </a:solidFill>
                <a:latin typeface="Noto Sans CJK KR"/>
                <a:ea typeface="Noto Sans CJK KR"/>
                <a:cs typeface="Noto Sans CJK KR"/>
              </a:defRPr>
            </a:pPr>
            <a:r>
              <a:rPr lang="ko-KR" altLang="en-US" sz="2200" b="1" i="0" dirty="0">
                <a:latin typeface="Noto Sans CJK KR"/>
                <a:ea typeface="Noto Sans CJK KR"/>
                <a:cs typeface="Noto Sans CJK KR"/>
              </a:rPr>
              <a:t>이창한 교수 </a:t>
            </a:r>
            <a:r>
              <a:rPr sz="2200" b="1" i="0" dirty="0">
                <a:latin typeface="Noto Sans CJK KR"/>
                <a:ea typeface="Noto Sans CJK KR"/>
                <a:cs typeface="Noto Sans CJK KR"/>
              </a:rPr>
              <a:t>Ph.D.</a:t>
            </a:r>
          </a:p>
        </p:txBody>
      </p:sp>
      <p:sp>
        <p:nvSpPr>
          <p:cNvPr id="10" name="Text 8">
            <a:extLst>
              <a:ext uri="{FF2B5EF4-FFF2-40B4-BE49-F238E27FC236}">
                <a16:creationId xmlns:a16="http://schemas.microsoft.com/office/drawing/2014/main" id="{C963733A-5CF6-430D-9DC3-2F6C15472F82}"/>
              </a:ext>
            </a:extLst>
          </p:cNvPr>
          <p:cNvSpPr>
            <a:spLocks noGrp="1"/>
          </p:cNvSpPr>
          <p:nvPr/>
        </p:nvSpPr>
        <p:spPr>
          <a:xfrm>
            <a:off x="822960" y="5806440"/>
            <a:ext cx="7040880" cy="320040"/>
          </a:xfrm>
          <a:prstGeom prst="rect">
            <a:avLst/>
          </a:prstGeom>
          <a:noFill/>
        </p:spPr>
        <p:txBody>
          <a:bodyPr wrap="square" lIns="0" tIns="0" rIns="0" bIns="0" anchor="ctr">
            <a:noAutofit/>
          </a:bodyPr>
          <a:lstStyle/>
          <a:p>
            <a:pPr algn="l">
              <a:spcBef>
                <a:spcPts val="0"/>
              </a:spcBef>
              <a:spcAft>
                <a:spcPts val="0"/>
              </a:spcAft>
              <a:defRPr sz="1350" i="0">
                <a:solidFill>
                  <a:srgbClr val="55483A"/>
                </a:solidFill>
                <a:latin typeface="Noto Sans CJK KR"/>
                <a:ea typeface="Noto Sans CJK KR"/>
                <a:cs typeface="Noto Sans CJK KR"/>
              </a:defRPr>
            </a:pPr>
            <a:r>
              <a:rPr sz="1350" i="0">
                <a:solidFill>
                  <a:srgbClr val="55483A"/>
                </a:solidFill>
                <a:latin typeface="Noto Sans CJK KR"/>
                <a:ea typeface="Noto Sans CJK KR"/>
                <a:cs typeface="Noto Sans CJK KR"/>
              </a:rPr>
              <a:t>Global Baptist Theological Institute and Seminary</a:t>
            </a:r>
          </a:p>
        </p:txBody>
      </p:sp>
      <p:sp>
        <p:nvSpPr>
          <p:cNvPr id="11" name="added-text">
            <a:extLst>
              <a:ext uri="{FF2B5EF4-FFF2-40B4-BE49-F238E27FC236}">
                <a16:creationId xmlns:a16="http://schemas.microsoft.com/office/drawing/2014/main" id="{AAF616E0-C4A1-476A-AB2D-2F4E5BBA0F7D}"/>
              </a:ext>
            </a:extLst>
          </p:cNvPr>
          <p:cNvSpPr>
            <a:spLocks noGrp="1"/>
          </p:cNvSpPr>
          <p:nvPr/>
        </p:nvSpPr>
        <p:spPr>
          <a:xfrm>
            <a:off x="838200" y="4572000"/>
            <a:ext cx="6905625" cy="514350"/>
          </a:xfrm>
          <a:prstGeom prst="rect">
            <a:avLst/>
          </a:prstGeom>
          <a:noFill/>
          <a:ln w="0">
            <a:noFill/>
          </a:ln>
        </p:spPr>
        <p:txBody>
          <a:bodyPr wrap="square" lIns="0" tIns="0" rIns="0" bIns="0" anchor="t">
            <a:noAutofit/>
          </a:bodyPr>
          <a:lstStyle/>
          <a:p>
            <a:pPr>
              <a:defRPr sz="1500" b="0">
                <a:solidFill>
                  <a:srgbClr val="55483A"/>
                </a:solidFill>
                <a:latin typeface="Noto Sans CJK KR"/>
                <a:ea typeface="Noto Sans CJK KR"/>
                <a:cs typeface="Noto Sans CJK KR"/>
              </a:defRPr>
            </a:pPr>
            <a:r>
              <a:rPr sz="1500" b="0">
                <a:solidFill>
                  <a:srgbClr val="55483A"/>
                </a:solidFill>
                <a:latin typeface="Noto Sans CJK KR"/>
                <a:ea typeface="Noto Sans CJK KR"/>
                <a:cs typeface="Noto Sans CJK KR"/>
              </a:rPr>
              <a:t>주교재: 셀리(Bruce L. Shelley), 『현대인을 위한 교회사』</a:t>
            </a:r>
          </a:p>
        </p:txBody>
      </p:sp>
    </p:spTree>
    <p:extLst>
      <p:ext uri="{BB962C8B-B14F-4D97-AF65-F5344CB8AC3E}">
        <p14:creationId xmlns:p14="http://schemas.microsoft.com/office/powerpoint/2010/main" val="885002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4501BB0-4966-4A60-B747-C57C0FF52B43}"/>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807E0B06-351A-4BD2-AB17-4380DBC7914C}"/>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이번 주 강의의 흐름</a:t>
            </a:r>
          </a:p>
        </p:txBody>
      </p:sp>
      <p:sp>
        <p:nvSpPr>
          <p:cNvPr id="4" name="Text 2">
            <a:extLst>
              <a:ext uri="{FF2B5EF4-FFF2-40B4-BE49-F238E27FC236}">
                <a16:creationId xmlns:a16="http://schemas.microsoft.com/office/drawing/2014/main" id="{F5294EC1-F88F-4D45-90DC-510656C70165}"/>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과학혁명과 신앙의 변화</a:t>
            </a:r>
          </a:p>
        </p:txBody>
      </p:sp>
      <p:sp>
        <p:nvSpPr>
          <p:cNvPr id="5" name="Shape 3">
            <a:extLst>
              <a:ext uri="{FF2B5EF4-FFF2-40B4-BE49-F238E27FC236}">
                <a16:creationId xmlns:a16="http://schemas.microsoft.com/office/drawing/2014/main" id="{DE377222-CBB4-4292-9431-E8018093D446}"/>
              </a:ext>
            </a:extLst>
          </p:cNvPr>
          <p:cNvSpPr>
            <a:spLocks noGrp="1"/>
          </p:cNvSpPr>
          <p:nvPr/>
        </p:nvSpPr>
        <p:spPr>
          <a:xfrm>
            <a:off x="914400" y="2148840"/>
            <a:ext cx="640080" cy="640080"/>
          </a:xfrm>
          <a:prstGeom prst="ellipse">
            <a:avLst/>
          </a:prstGeom>
          <a:solidFill>
            <a:srgbClr val="8C2F2A"/>
          </a:solidFill>
          <a:ln w="19050">
            <a:solidFill>
              <a:srgbClr val="A6791A"/>
            </a:solidFill>
            <a:prstDash val="solid"/>
          </a:ln>
        </p:spPr>
        <p:txBody>
          <a:bodyPr/>
          <a:lstStyle/>
          <a:p>
            <a:endParaRPr/>
          </a:p>
        </p:txBody>
      </p:sp>
      <p:sp>
        <p:nvSpPr>
          <p:cNvPr id="6" name="Text 4">
            <a:extLst>
              <a:ext uri="{FF2B5EF4-FFF2-40B4-BE49-F238E27FC236}">
                <a16:creationId xmlns:a16="http://schemas.microsoft.com/office/drawing/2014/main" id="{89B1BAA0-0290-4CFD-AA64-AB3328684ED8}"/>
              </a:ext>
            </a:extLst>
          </p:cNvPr>
          <p:cNvSpPr>
            <a:spLocks noGrp="1"/>
          </p:cNvSpPr>
          <p:nvPr/>
        </p:nvSpPr>
        <p:spPr>
          <a:xfrm>
            <a:off x="914400" y="2148840"/>
            <a:ext cx="640080" cy="640080"/>
          </a:xfrm>
          <a:prstGeom prst="rect">
            <a:avLst/>
          </a:prstGeom>
          <a:noFill/>
        </p:spPr>
        <p:txBody>
          <a:bodyPr wrap="square" lIns="0" tIns="0" rIns="0" bIns="0" anchor="ctr">
            <a:noAutofit/>
          </a:bodyPr>
          <a:lstStyle/>
          <a:p>
            <a:pPr algn="ctr">
              <a:spcBef>
                <a:spcPts val="0"/>
              </a:spcBef>
              <a:spcAft>
                <a:spcPts val="0"/>
              </a:spcAft>
              <a:defRPr sz="1700" b="1" i="0">
                <a:solidFill>
                  <a:srgbClr val="FBF6EC"/>
                </a:solidFill>
                <a:latin typeface="Noto Sans CJK KR"/>
                <a:ea typeface="Noto Sans CJK KR"/>
                <a:cs typeface="Noto Sans CJK KR"/>
              </a:defRPr>
            </a:pPr>
            <a:r>
              <a:rPr sz="1700" b="1" i="0">
                <a:solidFill>
                  <a:srgbClr val="FBF6EC"/>
                </a:solidFill>
                <a:latin typeface="Noto Sans CJK KR"/>
                <a:ea typeface="Noto Sans CJK KR"/>
                <a:cs typeface="Noto Sans CJK KR"/>
              </a:rPr>
              <a:t>I</a:t>
            </a:r>
          </a:p>
        </p:txBody>
      </p:sp>
      <p:sp>
        <p:nvSpPr>
          <p:cNvPr id="7" name="Shape 5">
            <a:extLst>
              <a:ext uri="{FF2B5EF4-FFF2-40B4-BE49-F238E27FC236}">
                <a16:creationId xmlns:a16="http://schemas.microsoft.com/office/drawing/2014/main" id="{A55909A6-44D5-4F0B-B659-CCCA0C5DFCD2}"/>
              </a:ext>
            </a:extLst>
          </p:cNvPr>
          <p:cNvSpPr>
            <a:spLocks noGrp="1"/>
          </p:cNvSpPr>
          <p:nvPr/>
        </p:nvSpPr>
        <p:spPr>
          <a:xfrm>
            <a:off x="1828800" y="2093976"/>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8" name="Text 6">
            <a:extLst>
              <a:ext uri="{FF2B5EF4-FFF2-40B4-BE49-F238E27FC236}">
                <a16:creationId xmlns:a16="http://schemas.microsoft.com/office/drawing/2014/main" id="{DAFA054D-554B-4C28-BBF9-CFAF6CF4FCE2}"/>
              </a:ext>
            </a:extLst>
          </p:cNvPr>
          <p:cNvSpPr>
            <a:spLocks noGrp="1"/>
          </p:cNvSpPr>
          <p:nvPr/>
        </p:nvSpPr>
        <p:spPr>
          <a:xfrm>
            <a:off x="2103120" y="2130552"/>
            <a:ext cx="2651760" cy="68580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과학혁명</a:t>
            </a:r>
          </a:p>
        </p:txBody>
      </p:sp>
      <p:sp>
        <p:nvSpPr>
          <p:cNvPr id="9" name="Text 7">
            <a:extLst>
              <a:ext uri="{FF2B5EF4-FFF2-40B4-BE49-F238E27FC236}">
                <a16:creationId xmlns:a16="http://schemas.microsoft.com/office/drawing/2014/main" id="{2B339988-31E1-4F16-A028-21F81EE8C255}"/>
              </a:ext>
            </a:extLst>
          </p:cNvPr>
          <p:cNvSpPr>
            <a:spLocks noGrp="1"/>
          </p:cNvSpPr>
          <p:nvPr/>
        </p:nvSpPr>
        <p:spPr>
          <a:xfrm>
            <a:off x="4846320" y="2130552"/>
            <a:ext cx="6400800" cy="685800"/>
          </a:xfrm>
          <a:prstGeom prst="rect">
            <a:avLst/>
          </a:prstGeom>
          <a:noFill/>
        </p:spPr>
        <p:txBody>
          <a:bodyPr wrap="square" lIns="0" tIns="0" rIns="0" bIns="0" anchor="ctr">
            <a:noAutofit/>
          </a:bodyPr>
          <a:lstStyle/>
          <a:p>
            <a:pPr algn="l">
              <a:spcBef>
                <a:spcPts val="0"/>
              </a:spcBef>
              <a:spcAft>
                <a:spcPts val="0"/>
              </a:spcAft>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자연법칙의 발견과 세계기계(world-machine)</a:t>
            </a:r>
          </a:p>
        </p:txBody>
      </p:sp>
      <p:sp>
        <p:nvSpPr>
          <p:cNvPr id="10" name="Shape 8">
            <a:extLst>
              <a:ext uri="{FF2B5EF4-FFF2-40B4-BE49-F238E27FC236}">
                <a16:creationId xmlns:a16="http://schemas.microsoft.com/office/drawing/2014/main" id="{3167C2B6-43F3-4EE9-9C44-C4F1EC56753B}"/>
              </a:ext>
            </a:extLst>
          </p:cNvPr>
          <p:cNvSpPr>
            <a:spLocks noGrp="1"/>
          </p:cNvSpPr>
          <p:nvPr/>
        </p:nvSpPr>
        <p:spPr>
          <a:xfrm>
            <a:off x="914400" y="3136392"/>
            <a:ext cx="640080" cy="640080"/>
          </a:xfrm>
          <a:prstGeom prst="ellipse">
            <a:avLst/>
          </a:prstGeom>
          <a:solidFill>
            <a:srgbClr val="8C2F2A"/>
          </a:solidFill>
          <a:ln w="19050">
            <a:solidFill>
              <a:srgbClr val="A6791A"/>
            </a:solidFill>
            <a:prstDash val="solid"/>
          </a:ln>
        </p:spPr>
        <p:txBody>
          <a:bodyPr/>
          <a:lstStyle/>
          <a:p>
            <a:endParaRPr/>
          </a:p>
        </p:txBody>
      </p:sp>
      <p:sp>
        <p:nvSpPr>
          <p:cNvPr id="11" name="Text 9">
            <a:extLst>
              <a:ext uri="{FF2B5EF4-FFF2-40B4-BE49-F238E27FC236}">
                <a16:creationId xmlns:a16="http://schemas.microsoft.com/office/drawing/2014/main" id="{CBC92001-4E13-428F-BC03-D390CC4EB5BB}"/>
              </a:ext>
            </a:extLst>
          </p:cNvPr>
          <p:cNvSpPr>
            <a:spLocks noGrp="1"/>
          </p:cNvSpPr>
          <p:nvPr/>
        </p:nvSpPr>
        <p:spPr>
          <a:xfrm>
            <a:off x="914400" y="3136392"/>
            <a:ext cx="640080" cy="640080"/>
          </a:xfrm>
          <a:prstGeom prst="rect">
            <a:avLst/>
          </a:prstGeom>
          <a:noFill/>
        </p:spPr>
        <p:txBody>
          <a:bodyPr wrap="square" lIns="0" tIns="0" rIns="0" bIns="0" anchor="ctr">
            <a:noAutofit/>
          </a:bodyPr>
          <a:lstStyle/>
          <a:p>
            <a:pPr algn="ctr">
              <a:spcBef>
                <a:spcPts val="0"/>
              </a:spcBef>
              <a:spcAft>
                <a:spcPts val="0"/>
              </a:spcAft>
              <a:defRPr sz="1700" b="1" i="0">
                <a:solidFill>
                  <a:srgbClr val="FBF6EC"/>
                </a:solidFill>
                <a:latin typeface="Noto Sans CJK KR"/>
                <a:ea typeface="Noto Sans CJK KR"/>
                <a:cs typeface="Noto Sans CJK KR"/>
              </a:defRPr>
            </a:pPr>
            <a:r>
              <a:rPr sz="1700" b="1" i="0">
                <a:solidFill>
                  <a:srgbClr val="FBF6EC"/>
                </a:solidFill>
                <a:latin typeface="Noto Sans CJK KR"/>
                <a:ea typeface="Noto Sans CJK KR"/>
                <a:cs typeface="Noto Sans CJK KR"/>
              </a:rPr>
              <a:t>II</a:t>
            </a:r>
          </a:p>
        </p:txBody>
      </p:sp>
      <p:sp>
        <p:nvSpPr>
          <p:cNvPr id="12" name="Shape 10">
            <a:extLst>
              <a:ext uri="{FF2B5EF4-FFF2-40B4-BE49-F238E27FC236}">
                <a16:creationId xmlns:a16="http://schemas.microsoft.com/office/drawing/2014/main" id="{89E81625-3F5E-45D4-9D3D-AFCB39B2681D}"/>
              </a:ext>
            </a:extLst>
          </p:cNvPr>
          <p:cNvSpPr>
            <a:spLocks noGrp="1"/>
          </p:cNvSpPr>
          <p:nvPr/>
        </p:nvSpPr>
        <p:spPr>
          <a:xfrm>
            <a:off x="1828800" y="3081528"/>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3" name="Text 11">
            <a:extLst>
              <a:ext uri="{FF2B5EF4-FFF2-40B4-BE49-F238E27FC236}">
                <a16:creationId xmlns:a16="http://schemas.microsoft.com/office/drawing/2014/main" id="{48BB3B5D-AC25-4B66-AFE0-FF2C9F11FBDE}"/>
              </a:ext>
            </a:extLst>
          </p:cNvPr>
          <p:cNvSpPr>
            <a:spLocks noGrp="1"/>
          </p:cNvSpPr>
          <p:nvPr/>
        </p:nvSpPr>
        <p:spPr>
          <a:xfrm>
            <a:off x="2103120" y="3118104"/>
            <a:ext cx="2651760" cy="68580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이성의 시대</a:t>
            </a:r>
          </a:p>
        </p:txBody>
      </p:sp>
      <p:sp>
        <p:nvSpPr>
          <p:cNvPr id="14" name="Text 12">
            <a:extLst>
              <a:ext uri="{FF2B5EF4-FFF2-40B4-BE49-F238E27FC236}">
                <a16:creationId xmlns:a16="http://schemas.microsoft.com/office/drawing/2014/main" id="{4F41EC42-BDE7-4CCA-8B41-5A39106DB7F5}"/>
              </a:ext>
            </a:extLst>
          </p:cNvPr>
          <p:cNvSpPr>
            <a:spLocks noGrp="1"/>
          </p:cNvSpPr>
          <p:nvPr/>
        </p:nvSpPr>
        <p:spPr>
          <a:xfrm>
            <a:off x="4846320" y="3118104"/>
            <a:ext cx="6400800" cy="685800"/>
          </a:xfrm>
          <a:prstGeom prst="rect">
            <a:avLst/>
          </a:prstGeom>
          <a:noFill/>
        </p:spPr>
        <p:txBody>
          <a:bodyPr wrap="square" lIns="0" tIns="0" rIns="0" bIns="0" anchor="ctr">
            <a:noAutofit/>
          </a:bodyPr>
          <a:lstStyle/>
          <a:p>
            <a:pPr algn="l">
              <a:spcBef>
                <a:spcPts val="0"/>
              </a:spcBef>
              <a:spcAft>
                <a:spcPts val="0"/>
              </a:spcAft>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이성(reason)의 권위와 종교적 관용</a:t>
            </a:r>
          </a:p>
        </p:txBody>
      </p:sp>
      <p:sp>
        <p:nvSpPr>
          <p:cNvPr id="15" name="Shape 13">
            <a:extLst>
              <a:ext uri="{FF2B5EF4-FFF2-40B4-BE49-F238E27FC236}">
                <a16:creationId xmlns:a16="http://schemas.microsoft.com/office/drawing/2014/main" id="{16BDEFD0-3E55-4A86-83FB-11F09BA7CCD1}"/>
              </a:ext>
            </a:extLst>
          </p:cNvPr>
          <p:cNvSpPr>
            <a:spLocks noGrp="1"/>
          </p:cNvSpPr>
          <p:nvPr/>
        </p:nvSpPr>
        <p:spPr>
          <a:xfrm>
            <a:off x="914400" y="4123944"/>
            <a:ext cx="640080" cy="640080"/>
          </a:xfrm>
          <a:prstGeom prst="ellipse">
            <a:avLst/>
          </a:prstGeom>
          <a:solidFill>
            <a:srgbClr val="8C2F2A"/>
          </a:solidFill>
          <a:ln w="19050">
            <a:solidFill>
              <a:srgbClr val="A6791A"/>
            </a:solidFill>
            <a:prstDash val="solid"/>
          </a:ln>
        </p:spPr>
        <p:txBody>
          <a:bodyPr/>
          <a:lstStyle/>
          <a:p>
            <a:endParaRPr/>
          </a:p>
        </p:txBody>
      </p:sp>
      <p:sp>
        <p:nvSpPr>
          <p:cNvPr id="16" name="Text 14">
            <a:extLst>
              <a:ext uri="{FF2B5EF4-FFF2-40B4-BE49-F238E27FC236}">
                <a16:creationId xmlns:a16="http://schemas.microsoft.com/office/drawing/2014/main" id="{6A492BB5-D26C-4448-9104-354A3F99FC54}"/>
              </a:ext>
            </a:extLst>
          </p:cNvPr>
          <p:cNvSpPr>
            <a:spLocks noGrp="1"/>
          </p:cNvSpPr>
          <p:nvPr/>
        </p:nvSpPr>
        <p:spPr>
          <a:xfrm>
            <a:off x="914400" y="4123944"/>
            <a:ext cx="640080" cy="640080"/>
          </a:xfrm>
          <a:prstGeom prst="rect">
            <a:avLst/>
          </a:prstGeom>
          <a:noFill/>
        </p:spPr>
        <p:txBody>
          <a:bodyPr wrap="square" lIns="0" tIns="0" rIns="0" bIns="0" anchor="ctr">
            <a:noAutofit/>
          </a:bodyPr>
          <a:lstStyle/>
          <a:p>
            <a:pPr algn="ctr">
              <a:spcBef>
                <a:spcPts val="0"/>
              </a:spcBef>
              <a:spcAft>
                <a:spcPts val="0"/>
              </a:spcAft>
              <a:defRPr sz="1700" b="1" i="0">
                <a:solidFill>
                  <a:srgbClr val="FBF6EC"/>
                </a:solidFill>
                <a:latin typeface="Noto Sans CJK KR"/>
                <a:ea typeface="Noto Sans CJK KR"/>
                <a:cs typeface="Noto Sans CJK KR"/>
              </a:defRPr>
            </a:pPr>
            <a:r>
              <a:rPr sz="1700" b="1" i="0">
                <a:solidFill>
                  <a:srgbClr val="FBF6EC"/>
                </a:solidFill>
                <a:latin typeface="Noto Sans CJK KR"/>
                <a:ea typeface="Noto Sans CJK KR"/>
                <a:cs typeface="Noto Sans CJK KR"/>
              </a:rPr>
              <a:t>III</a:t>
            </a:r>
          </a:p>
        </p:txBody>
      </p:sp>
      <p:sp>
        <p:nvSpPr>
          <p:cNvPr id="17" name="Shape 15">
            <a:extLst>
              <a:ext uri="{FF2B5EF4-FFF2-40B4-BE49-F238E27FC236}">
                <a16:creationId xmlns:a16="http://schemas.microsoft.com/office/drawing/2014/main" id="{BE295CD7-ED8D-489F-99B4-57C792CA094D}"/>
              </a:ext>
            </a:extLst>
          </p:cNvPr>
          <p:cNvSpPr>
            <a:spLocks noGrp="1"/>
          </p:cNvSpPr>
          <p:nvPr/>
        </p:nvSpPr>
        <p:spPr>
          <a:xfrm>
            <a:off x="1828800" y="4069080"/>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8" name="Text 16">
            <a:extLst>
              <a:ext uri="{FF2B5EF4-FFF2-40B4-BE49-F238E27FC236}">
                <a16:creationId xmlns:a16="http://schemas.microsoft.com/office/drawing/2014/main" id="{D203D217-93EA-49EC-93B6-235F360DB6F9}"/>
              </a:ext>
            </a:extLst>
          </p:cNvPr>
          <p:cNvSpPr>
            <a:spLocks noGrp="1"/>
          </p:cNvSpPr>
          <p:nvPr/>
        </p:nvSpPr>
        <p:spPr>
          <a:xfrm>
            <a:off x="2103120" y="4105656"/>
            <a:ext cx="2651760" cy="68580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이신론의 도전</a:t>
            </a:r>
          </a:p>
        </p:txBody>
      </p:sp>
      <p:sp>
        <p:nvSpPr>
          <p:cNvPr id="19" name="Text 17">
            <a:extLst>
              <a:ext uri="{FF2B5EF4-FFF2-40B4-BE49-F238E27FC236}">
                <a16:creationId xmlns:a16="http://schemas.microsoft.com/office/drawing/2014/main" id="{DBAE3E37-4D3F-4993-BEEE-5A9AA729341D}"/>
              </a:ext>
            </a:extLst>
          </p:cNvPr>
          <p:cNvSpPr>
            <a:spLocks noGrp="1"/>
          </p:cNvSpPr>
          <p:nvPr/>
        </p:nvSpPr>
        <p:spPr>
          <a:xfrm>
            <a:off x="4846320" y="4105656"/>
            <a:ext cx="6400800" cy="685800"/>
          </a:xfrm>
          <a:prstGeom prst="rect">
            <a:avLst/>
          </a:prstGeom>
          <a:noFill/>
        </p:spPr>
        <p:txBody>
          <a:bodyPr wrap="square" lIns="0" tIns="0" rIns="0" bIns="0" anchor="ctr">
            <a:noAutofit/>
          </a:bodyPr>
          <a:lstStyle/>
          <a:p>
            <a:pPr algn="l">
              <a:spcBef>
                <a:spcPts val="0"/>
              </a:spcBef>
              <a:spcAft>
                <a:spcPts val="0"/>
              </a:spcAft>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시계공 하나님과 자연종교(natural religion)</a:t>
            </a:r>
          </a:p>
        </p:txBody>
      </p:sp>
      <p:sp>
        <p:nvSpPr>
          <p:cNvPr id="20" name="Shape 18">
            <a:extLst>
              <a:ext uri="{FF2B5EF4-FFF2-40B4-BE49-F238E27FC236}">
                <a16:creationId xmlns:a16="http://schemas.microsoft.com/office/drawing/2014/main" id="{707605E2-7248-400A-89BE-6A58F7AC20F6}"/>
              </a:ext>
            </a:extLst>
          </p:cNvPr>
          <p:cNvSpPr>
            <a:spLocks noGrp="1"/>
          </p:cNvSpPr>
          <p:nvPr/>
        </p:nvSpPr>
        <p:spPr>
          <a:xfrm>
            <a:off x="914400" y="5111496"/>
            <a:ext cx="640080" cy="640080"/>
          </a:xfrm>
          <a:prstGeom prst="ellipse">
            <a:avLst/>
          </a:prstGeom>
          <a:solidFill>
            <a:srgbClr val="8C2F2A"/>
          </a:solidFill>
          <a:ln w="19050">
            <a:solidFill>
              <a:srgbClr val="A6791A"/>
            </a:solidFill>
            <a:prstDash val="solid"/>
          </a:ln>
        </p:spPr>
        <p:txBody>
          <a:bodyPr/>
          <a:lstStyle/>
          <a:p>
            <a:endParaRPr/>
          </a:p>
        </p:txBody>
      </p:sp>
      <p:sp>
        <p:nvSpPr>
          <p:cNvPr id="21" name="Text 19">
            <a:extLst>
              <a:ext uri="{FF2B5EF4-FFF2-40B4-BE49-F238E27FC236}">
                <a16:creationId xmlns:a16="http://schemas.microsoft.com/office/drawing/2014/main" id="{BCA5125A-C8E0-410F-9663-936C1CDE003B}"/>
              </a:ext>
            </a:extLst>
          </p:cNvPr>
          <p:cNvSpPr>
            <a:spLocks noGrp="1"/>
          </p:cNvSpPr>
          <p:nvPr/>
        </p:nvSpPr>
        <p:spPr>
          <a:xfrm>
            <a:off x="914400" y="5111496"/>
            <a:ext cx="640080" cy="640080"/>
          </a:xfrm>
          <a:prstGeom prst="rect">
            <a:avLst/>
          </a:prstGeom>
          <a:noFill/>
        </p:spPr>
        <p:txBody>
          <a:bodyPr wrap="square" lIns="0" tIns="0" rIns="0" bIns="0" anchor="ctr">
            <a:noAutofit/>
          </a:bodyPr>
          <a:lstStyle/>
          <a:p>
            <a:pPr algn="ctr">
              <a:spcBef>
                <a:spcPts val="0"/>
              </a:spcBef>
              <a:spcAft>
                <a:spcPts val="0"/>
              </a:spcAft>
              <a:defRPr sz="1700" b="1" i="0">
                <a:solidFill>
                  <a:srgbClr val="FBF6EC"/>
                </a:solidFill>
                <a:latin typeface="Noto Sans CJK KR"/>
                <a:ea typeface="Noto Sans CJK KR"/>
                <a:cs typeface="Noto Sans CJK KR"/>
              </a:defRPr>
            </a:pPr>
            <a:r>
              <a:rPr sz="1700" b="1" i="0">
                <a:solidFill>
                  <a:srgbClr val="FBF6EC"/>
                </a:solidFill>
                <a:latin typeface="Noto Sans CJK KR"/>
                <a:ea typeface="Noto Sans CJK KR"/>
                <a:cs typeface="Noto Sans CJK KR"/>
              </a:rPr>
              <a:t>IV</a:t>
            </a:r>
          </a:p>
        </p:txBody>
      </p:sp>
      <p:sp>
        <p:nvSpPr>
          <p:cNvPr id="22" name="Shape 20">
            <a:extLst>
              <a:ext uri="{FF2B5EF4-FFF2-40B4-BE49-F238E27FC236}">
                <a16:creationId xmlns:a16="http://schemas.microsoft.com/office/drawing/2014/main" id="{6ACFD880-4485-4D32-B1B9-FF5F2C41B587}"/>
              </a:ext>
            </a:extLst>
          </p:cNvPr>
          <p:cNvSpPr>
            <a:spLocks noGrp="1"/>
          </p:cNvSpPr>
          <p:nvPr/>
        </p:nvSpPr>
        <p:spPr>
          <a:xfrm>
            <a:off x="1828800" y="5056632"/>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23" name="Text 21">
            <a:extLst>
              <a:ext uri="{FF2B5EF4-FFF2-40B4-BE49-F238E27FC236}">
                <a16:creationId xmlns:a16="http://schemas.microsoft.com/office/drawing/2014/main" id="{D3FE62BE-7FC2-42F3-924C-A39FAFCE115E}"/>
              </a:ext>
            </a:extLst>
          </p:cNvPr>
          <p:cNvSpPr>
            <a:spLocks noGrp="1"/>
          </p:cNvSpPr>
          <p:nvPr/>
        </p:nvSpPr>
        <p:spPr>
          <a:xfrm>
            <a:off x="2103120" y="5093208"/>
            <a:ext cx="2651760" cy="68580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교회의 응전</a:t>
            </a:r>
          </a:p>
        </p:txBody>
      </p:sp>
      <p:sp>
        <p:nvSpPr>
          <p:cNvPr id="24" name="Text 22">
            <a:extLst>
              <a:ext uri="{FF2B5EF4-FFF2-40B4-BE49-F238E27FC236}">
                <a16:creationId xmlns:a16="http://schemas.microsoft.com/office/drawing/2014/main" id="{4A167B39-8C47-4E80-A4EF-5CFBAF7A9723}"/>
              </a:ext>
            </a:extLst>
          </p:cNvPr>
          <p:cNvSpPr>
            <a:spLocks noGrp="1"/>
          </p:cNvSpPr>
          <p:nvPr/>
        </p:nvSpPr>
        <p:spPr>
          <a:xfrm>
            <a:off x="4846320" y="5093208"/>
            <a:ext cx="6400800" cy="685800"/>
          </a:xfrm>
          <a:prstGeom prst="rect">
            <a:avLst/>
          </a:prstGeom>
          <a:noFill/>
        </p:spPr>
        <p:txBody>
          <a:bodyPr wrap="square" lIns="0" tIns="0" rIns="0" bIns="0" anchor="ctr">
            <a:noAutofit/>
          </a:bodyPr>
          <a:lstStyle/>
          <a:p>
            <a:pPr algn="l">
              <a:spcBef>
                <a:spcPts val="0"/>
              </a:spcBef>
              <a:spcAft>
                <a:spcPts val="0"/>
              </a:spcAft>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버틀러(Joseph Butler)의 변증과 근대의 유산</a:t>
            </a:r>
          </a:p>
        </p:txBody>
      </p:sp>
      <p:sp>
        <p:nvSpPr>
          <p:cNvPr id="25" name="Text 23">
            <a:extLst>
              <a:ext uri="{FF2B5EF4-FFF2-40B4-BE49-F238E27FC236}">
                <a16:creationId xmlns:a16="http://schemas.microsoft.com/office/drawing/2014/main" id="{EB2458B5-EE0A-476C-B154-36320D0E973A}"/>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2</a:t>
            </a:r>
          </a:p>
        </p:txBody>
      </p:sp>
    </p:spTree>
    <p:extLst>
      <p:ext uri="{BB962C8B-B14F-4D97-AF65-F5344CB8AC3E}">
        <p14:creationId xmlns:p14="http://schemas.microsoft.com/office/powerpoint/2010/main" val="603064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A190F07-1902-4FC5-9D84-8A78A978ED63}"/>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F212CB7A-4B98-4C3A-93F9-B6F2550C06C4}"/>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강의 소개</a:t>
            </a:r>
          </a:p>
        </p:txBody>
      </p:sp>
      <p:sp>
        <p:nvSpPr>
          <p:cNvPr id="4" name="Text 2">
            <a:extLst>
              <a:ext uri="{FF2B5EF4-FFF2-40B4-BE49-F238E27FC236}">
                <a16:creationId xmlns:a16="http://schemas.microsoft.com/office/drawing/2014/main" id="{E3B3810B-B4A0-4EE0-819E-9594F6E2FDE5}"/>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이번 주 학습 목표</a:t>
            </a:r>
          </a:p>
        </p:txBody>
      </p:sp>
      <p:sp>
        <p:nvSpPr>
          <p:cNvPr id="5" name="Shape 3">
            <a:extLst>
              <a:ext uri="{FF2B5EF4-FFF2-40B4-BE49-F238E27FC236}">
                <a16:creationId xmlns:a16="http://schemas.microsoft.com/office/drawing/2014/main" id="{571AB3BE-A293-451A-A1DC-01E1E7E72BC1}"/>
              </a:ext>
            </a:extLst>
          </p:cNvPr>
          <p:cNvSpPr>
            <a:spLocks noGrp="1"/>
          </p:cNvSpPr>
          <p:nvPr/>
        </p:nvSpPr>
        <p:spPr>
          <a:xfrm>
            <a:off x="640080" y="192024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Shape 4">
            <a:extLst>
              <a:ext uri="{FF2B5EF4-FFF2-40B4-BE49-F238E27FC236}">
                <a16:creationId xmlns:a16="http://schemas.microsoft.com/office/drawing/2014/main" id="{6A8B361E-2EBD-49FA-BCDF-43521B2B2803}"/>
              </a:ext>
            </a:extLst>
          </p:cNvPr>
          <p:cNvSpPr>
            <a:spLocks noGrp="1"/>
          </p:cNvSpPr>
          <p:nvPr/>
        </p:nvSpPr>
        <p:spPr>
          <a:xfrm>
            <a:off x="960120" y="2240280"/>
            <a:ext cx="713232" cy="713232"/>
          </a:xfrm>
          <a:prstGeom prst="ellipse">
            <a:avLst/>
          </a:prstGeom>
          <a:solidFill>
            <a:srgbClr val="8C2F2A"/>
          </a:solidFill>
          <a:ln w="19050">
            <a:solidFill>
              <a:srgbClr val="A6791A"/>
            </a:solidFill>
            <a:prstDash val="solid"/>
          </a:ln>
        </p:spPr>
        <p:txBody>
          <a:bodyPr/>
          <a:lstStyle/>
          <a:p>
            <a:endParaRPr/>
          </a:p>
        </p:txBody>
      </p:sp>
      <p:sp>
        <p:nvSpPr>
          <p:cNvPr id="7" name="Shape 5">
            <a:extLst>
              <a:ext uri="{FF2B5EF4-FFF2-40B4-BE49-F238E27FC236}">
                <a16:creationId xmlns:a16="http://schemas.microsoft.com/office/drawing/2014/main" id="{BEEC6860-2AC3-4D55-918E-E816E1AE9489}"/>
              </a:ext>
            </a:extLst>
          </p:cNvPr>
          <p:cNvSpPr>
            <a:spLocks noGrp="1"/>
          </p:cNvSpPr>
          <p:nvPr/>
        </p:nvSpPr>
        <p:spPr>
          <a:xfrm>
            <a:off x="1273942" y="2400757"/>
            <a:ext cx="85588" cy="392278"/>
          </a:xfrm>
          <a:prstGeom prst="rect">
            <a:avLst/>
          </a:prstGeom>
          <a:solidFill>
            <a:srgbClr val="A6791A"/>
          </a:solidFill>
        </p:spPr>
        <p:txBody>
          <a:bodyPr/>
          <a:lstStyle/>
          <a:p>
            <a:endParaRPr/>
          </a:p>
        </p:txBody>
      </p:sp>
      <p:sp>
        <p:nvSpPr>
          <p:cNvPr id="8" name="Shape 6">
            <a:extLst>
              <a:ext uri="{FF2B5EF4-FFF2-40B4-BE49-F238E27FC236}">
                <a16:creationId xmlns:a16="http://schemas.microsoft.com/office/drawing/2014/main" id="{B97DFCDC-AC55-46D1-8E07-437CD52802B9}"/>
              </a:ext>
            </a:extLst>
          </p:cNvPr>
          <p:cNvSpPr>
            <a:spLocks noGrp="1"/>
          </p:cNvSpPr>
          <p:nvPr/>
        </p:nvSpPr>
        <p:spPr>
          <a:xfrm>
            <a:off x="1181222" y="2497044"/>
            <a:ext cx="271028" cy="85588"/>
          </a:xfrm>
          <a:prstGeom prst="rect">
            <a:avLst/>
          </a:prstGeom>
          <a:solidFill>
            <a:srgbClr val="A6791A"/>
          </a:solidFill>
        </p:spPr>
        <p:txBody>
          <a:bodyPr/>
          <a:lstStyle/>
          <a:p>
            <a:endParaRPr/>
          </a:p>
        </p:txBody>
      </p:sp>
      <p:sp>
        <p:nvSpPr>
          <p:cNvPr id="9" name="Text 7">
            <a:extLst>
              <a:ext uri="{FF2B5EF4-FFF2-40B4-BE49-F238E27FC236}">
                <a16:creationId xmlns:a16="http://schemas.microsoft.com/office/drawing/2014/main" id="{B6EF33FB-8BB5-4D05-87FD-D2F3D140AACE}"/>
              </a:ext>
            </a:extLst>
          </p:cNvPr>
          <p:cNvSpPr>
            <a:spLocks noGrp="1"/>
          </p:cNvSpPr>
          <p:nvPr/>
        </p:nvSpPr>
        <p:spPr>
          <a:xfrm>
            <a:off x="1828800" y="2194560"/>
            <a:ext cx="3749040" cy="457200"/>
          </a:xfrm>
          <a:prstGeom prst="rect">
            <a:avLst/>
          </a:prstGeom>
          <a:noFill/>
        </p:spPr>
        <p:txBody>
          <a:bodyPr wrap="square" lIns="0" tIns="0" rIns="0" bIns="0" anchor="ctr">
            <a:noAutofit/>
          </a:bodyPr>
          <a:lstStyle/>
          <a:p>
            <a:pPr algn="l">
              <a:spcBef>
                <a:spcPts val="0"/>
              </a:spcBef>
              <a:spcAft>
                <a:spcPts val="0"/>
              </a:spcAft>
              <a:defRPr sz="1750" b="1" i="0">
                <a:solidFill>
                  <a:srgbClr val="8C2F2A"/>
                </a:solidFill>
                <a:latin typeface="Noto Sans CJK KR"/>
                <a:ea typeface="Noto Sans CJK KR"/>
                <a:cs typeface="Noto Sans CJK KR"/>
              </a:defRPr>
            </a:pPr>
            <a:r>
              <a:rPr sz="1750" b="1" i="0">
                <a:solidFill>
                  <a:srgbClr val="8C2F2A"/>
                </a:solidFill>
                <a:latin typeface="Noto Sans CJK KR"/>
                <a:ea typeface="Noto Sans CJK KR"/>
                <a:cs typeface="Noto Sans CJK KR"/>
              </a:rPr>
              <a:t>세계관의 전환</a:t>
            </a:r>
          </a:p>
        </p:txBody>
      </p:sp>
      <p:sp>
        <p:nvSpPr>
          <p:cNvPr id="10" name="Text 8">
            <a:extLst>
              <a:ext uri="{FF2B5EF4-FFF2-40B4-BE49-F238E27FC236}">
                <a16:creationId xmlns:a16="http://schemas.microsoft.com/office/drawing/2014/main" id="{7792D45C-95E4-4560-9384-2CF7DE5DA7D2}"/>
              </a:ext>
            </a:extLst>
          </p:cNvPr>
          <p:cNvSpPr>
            <a:spLocks noGrp="1"/>
          </p:cNvSpPr>
          <p:nvPr/>
        </p:nvSpPr>
        <p:spPr>
          <a:xfrm>
            <a:off x="1828800" y="2697480"/>
            <a:ext cx="3749040" cy="8229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과학적 발견과 그에 따른</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철학적·신학적 해석의 구별</a:t>
            </a:r>
          </a:p>
        </p:txBody>
      </p:sp>
      <p:sp>
        <p:nvSpPr>
          <p:cNvPr id="11" name="Shape 9">
            <a:extLst>
              <a:ext uri="{FF2B5EF4-FFF2-40B4-BE49-F238E27FC236}">
                <a16:creationId xmlns:a16="http://schemas.microsoft.com/office/drawing/2014/main" id="{BAD6295F-8BF8-49C6-8E12-CD0E1ACA6C59}"/>
              </a:ext>
            </a:extLst>
          </p:cNvPr>
          <p:cNvSpPr>
            <a:spLocks noGrp="1"/>
          </p:cNvSpPr>
          <p:nvPr/>
        </p:nvSpPr>
        <p:spPr>
          <a:xfrm>
            <a:off x="6263640" y="192024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2" name="Shape 10">
            <a:extLst>
              <a:ext uri="{FF2B5EF4-FFF2-40B4-BE49-F238E27FC236}">
                <a16:creationId xmlns:a16="http://schemas.microsoft.com/office/drawing/2014/main" id="{0D520F92-3713-4E9D-8662-F4A53F86BDEF}"/>
              </a:ext>
            </a:extLst>
          </p:cNvPr>
          <p:cNvSpPr>
            <a:spLocks noGrp="1"/>
          </p:cNvSpPr>
          <p:nvPr/>
        </p:nvSpPr>
        <p:spPr>
          <a:xfrm>
            <a:off x="6583680" y="2240280"/>
            <a:ext cx="713232" cy="713232"/>
          </a:xfrm>
          <a:prstGeom prst="ellipse">
            <a:avLst/>
          </a:prstGeom>
          <a:solidFill>
            <a:srgbClr val="8C2F2A"/>
          </a:solidFill>
          <a:ln w="19050">
            <a:solidFill>
              <a:srgbClr val="A6791A"/>
            </a:solidFill>
            <a:prstDash val="solid"/>
          </a:ln>
        </p:spPr>
        <p:txBody>
          <a:bodyPr/>
          <a:lstStyle/>
          <a:p>
            <a:endParaRPr/>
          </a:p>
        </p:txBody>
      </p:sp>
      <p:sp>
        <p:nvSpPr>
          <p:cNvPr id="13" name="Shape 11">
            <a:extLst>
              <a:ext uri="{FF2B5EF4-FFF2-40B4-BE49-F238E27FC236}">
                <a16:creationId xmlns:a16="http://schemas.microsoft.com/office/drawing/2014/main" id="{E6AD0FE9-FF87-4B9F-8106-A3286CD8EB4C}"/>
              </a:ext>
            </a:extLst>
          </p:cNvPr>
          <p:cNvSpPr>
            <a:spLocks noGrp="1"/>
          </p:cNvSpPr>
          <p:nvPr/>
        </p:nvSpPr>
        <p:spPr>
          <a:xfrm>
            <a:off x="6897502" y="2400757"/>
            <a:ext cx="85588" cy="392278"/>
          </a:xfrm>
          <a:prstGeom prst="rect">
            <a:avLst/>
          </a:prstGeom>
          <a:solidFill>
            <a:srgbClr val="A6791A"/>
          </a:solidFill>
        </p:spPr>
        <p:txBody>
          <a:bodyPr/>
          <a:lstStyle/>
          <a:p>
            <a:endParaRPr/>
          </a:p>
        </p:txBody>
      </p:sp>
      <p:sp>
        <p:nvSpPr>
          <p:cNvPr id="14" name="Shape 12">
            <a:extLst>
              <a:ext uri="{FF2B5EF4-FFF2-40B4-BE49-F238E27FC236}">
                <a16:creationId xmlns:a16="http://schemas.microsoft.com/office/drawing/2014/main" id="{F86D93DF-B330-481A-80D2-A35FCEDBC5FE}"/>
              </a:ext>
            </a:extLst>
          </p:cNvPr>
          <p:cNvSpPr>
            <a:spLocks noGrp="1"/>
          </p:cNvSpPr>
          <p:nvPr/>
        </p:nvSpPr>
        <p:spPr>
          <a:xfrm>
            <a:off x="6804782" y="2497044"/>
            <a:ext cx="271028" cy="85588"/>
          </a:xfrm>
          <a:prstGeom prst="rect">
            <a:avLst/>
          </a:prstGeom>
          <a:solidFill>
            <a:srgbClr val="A6791A"/>
          </a:solidFill>
        </p:spPr>
        <p:txBody>
          <a:bodyPr/>
          <a:lstStyle/>
          <a:p>
            <a:endParaRPr/>
          </a:p>
        </p:txBody>
      </p:sp>
      <p:sp>
        <p:nvSpPr>
          <p:cNvPr id="15" name="Text 13">
            <a:extLst>
              <a:ext uri="{FF2B5EF4-FFF2-40B4-BE49-F238E27FC236}">
                <a16:creationId xmlns:a16="http://schemas.microsoft.com/office/drawing/2014/main" id="{281AB81A-8E7B-4A2C-93D4-DF999FEB2E6A}"/>
              </a:ext>
            </a:extLst>
          </p:cNvPr>
          <p:cNvSpPr>
            <a:spLocks noGrp="1"/>
          </p:cNvSpPr>
          <p:nvPr/>
        </p:nvSpPr>
        <p:spPr>
          <a:xfrm>
            <a:off x="7452360" y="2194560"/>
            <a:ext cx="3749040" cy="457200"/>
          </a:xfrm>
          <a:prstGeom prst="rect">
            <a:avLst/>
          </a:prstGeom>
          <a:noFill/>
        </p:spPr>
        <p:txBody>
          <a:bodyPr wrap="square" lIns="0" tIns="0" rIns="0" bIns="0" anchor="ctr">
            <a:noAutofit/>
          </a:bodyPr>
          <a:lstStyle/>
          <a:p>
            <a:pPr algn="l">
              <a:spcBef>
                <a:spcPts val="0"/>
              </a:spcBef>
              <a:spcAft>
                <a:spcPts val="0"/>
              </a:spcAft>
              <a:defRPr sz="1750" b="1" i="0">
                <a:solidFill>
                  <a:srgbClr val="8C2F2A"/>
                </a:solidFill>
                <a:latin typeface="Noto Sans CJK KR"/>
                <a:ea typeface="Noto Sans CJK KR"/>
                <a:cs typeface="Noto Sans CJK KR"/>
              </a:defRPr>
            </a:pPr>
            <a:r>
              <a:rPr sz="1750" b="1" i="0">
                <a:solidFill>
                  <a:srgbClr val="8C2F2A"/>
                </a:solidFill>
                <a:latin typeface="Noto Sans CJK KR"/>
                <a:ea typeface="Noto Sans CJK KR"/>
                <a:cs typeface="Noto Sans CJK KR"/>
              </a:rPr>
              <a:t>이성의 시대</a:t>
            </a:r>
          </a:p>
        </p:txBody>
      </p:sp>
      <p:sp>
        <p:nvSpPr>
          <p:cNvPr id="16" name="Text 14">
            <a:extLst>
              <a:ext uri="{FF2B5EF4-FFF2-40B4-BE49-F238E27FC236}">
                <a16:creationId xmlns:a16="http://schemas.microsoft.com/office/drawing/2014/main" id="{F4A094E7-8E69-4C0F-9324-ADEEE7B8149B}"/>
              </a:ext>
            </a:extLst>
          </p:cNvPr>
          <p:cNvSpPr>
            <a:spLocks noGrp="1"/>
          </p:cNvSpPr>
          <p:nvPr/>
        </p:nvSpPr>
        <p:spPr>
          <a:xfrm>
            <a:off x="7452360" y="2697480"/>
            <a:ext cx="3749040" cy="8229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계몽주의(Enlightenment)의</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역사적 배경과 다양한 입장 파악</a:t>
            </a:r>
          </a:p>
        </p:txBody>
      </p:sp>
      <p:sp>
        <p:nvSpPr>
          <p:cNvPr id="17" name="Shape 15">
            <a:extLst>
              <a:ext uri="{FF2B5EF4-FFF2-40B4-BE49-F238E27FC236}">
                <a16:creationId xmlns:a16="http://schemas.microsoft.com/office/drawing/2014/main" id="{5E4692BE-614B-4258-A791-C1CEBAF39ABC}"/>
              </a:ext>
            </a:extLst>
          </p:cNvPr>
          <p:cNvSpPr>
            <a:spLocks noGrp="1"/>
          </p:cNvSpPr>
          <p:nvPr/>
        </p:nvSpPr>
        <p:spPr>
          <a:xfrm>
            <a:off x="640080" y="384048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8" name="Shape 16">
            <a:extLst>
              <a:ext uri="{FF2B5EF4-FFF2-40B4-BE49-F238E27FC236}">
                <a16:creationId xmlns:a16="http://schemas.microsoft.com/office/drawing/2014/main" id="{9AA21611-8DC9-48D9-803B-41E2BED58D99}"/>
              </a:ext>
            </a:extLst>
          </p:cNvPr>
          <p:cNvSpPr>
            <a:spLocks noGrp="1"/>
          </p:cNvSpPr>
          <p:nvPr/>
        </p:nvSpPr>
        <p:spPr>
          <a:xfrm>
            <a:off x="960120" y="4160520"/>
            <a:ext cx="713232" cy="713232"/>
          </a:xfrm>
          <a:prstGeom prst="ellipse">
            <a:avLst/>
          </a:prstGeom>
          <a:solidFill>
            <a:srgbClr val="8C2F2A"/>
          </a:solidFill>
          <a:ln w="19050">
            <a:solidFill>
              <a:srgbClr val="A6791A"/>
            </a:solidFill>
            <a:prstDash val="solid"/>
          </a:ln>
        </p:spPr>
        <p:txBody>
          <a:bodyPr/>
          <a:lstStyle/>
          <a:p>
            <a:endParaRPr/>
          </a:p>
        </p:txBody>
      </p:sp>
      <p:sp>
        <p:nvSpPr>
          <p:cNvPr id="19" name="Shape 17">
            <a:extLst>
              <a:ext uri="{FF2B5EF4-FFF2-40B4-BE49-F238E27FC236}">
                <a16:creationId xmlns:a16="http://schemas.microsoft.com/office/drawing/2014/main" id="{D90B0E86-A623-4B3A-A252-3C1D9EA0C4E3}"/>
              </a:ext>
            </a:extLst>
          </p:cNvPr>
          <p:cNvSpPr>
            <a:spLocks noGrp="1"/>
          </p:cNvSpPr>
          <p:nvPr/>
        </p:nvSpPr>
        <p:spPr>
          <a:xfrm>
            <a:off x="1273942" y="4320997"/>
            <a:ext cx="85588" cy="392278"/>
          </a:xfrm>
          <a:prstGeom prst="rect">
            <a:avLst/>
          </a:prstGeom>
          <a:solidFill>
            <a:srgbClr val="A6791A"/>
          </a:solidFill>
        </p:spPr>
        <p:txBody>
          <a:bodyPr/>
          <a:lstStyle/>
          <a:p>
            <a:endParaRPr/>
          </a:p>
        </p:txBody>
      </p:sp>
      <p:sp>
        <p:nvSpPr>
          <p:cNvPr id="20" name="Shape 18">
            <a:extLst>
              <a:ext uri="{FF2B5EF4-FFF2-40B4-BE49-F238E27FC236}">
                <a16:creationId xmlns:a16="http://schemas.microsoft.com/office/drawing/2014/main" id="{4557AD6B-BD35-4B7C-B7E7-5D1EACF64EC8}"/>
              </a:ext>
            </a:extLst>
          </p:cNvPr>
          <p:cNvSpPr>
            <a:spLocks noGrp="1"/>
          </p:cNvSpPr>
          <p:nvPr/>
        </p:nvSpPr>
        <p:spPr>
          <a:xfrm>
            <a:off x="1181222" y="4417284"/>
            <a:ext cx="271028" cy="85588"/>
          </a:xfrm>
          <a:prstGeom prst="rect">
            <a:avLst/>
          </a:prstGeom>
          <a:solidFill>
            <a:srgbClr val="A6791A"/>
          </a:solidFill>
        </p:spPr>
        <p:txBody>
          <a:bodyPr/>
          <a:lstStyle/>
          <a:p>
            <a:endParaRPr/>
          </a:p>
        </p:txBody>
      </p:sp>
      <p:sp>
        <p:nvSpPr>
          <p:cNvPr id="21" name="Text 19">
            <a:extLst>
              <a:ext uri="{FF2B5EF4-FFF2-40B4-BE49-F238E27FC236}">
                <a16:creationId xmlns:a16="http://schemas.microsoft.com/office/drawing/2014/main" id="{0C4B92FE-955C-43E2-AAE9-CDFF44677014}"/>
              </a:ext>
            </a:extLst>
          </p:cNvPr>
          <p:cNvSpPr>
            <a:spLocks noGrp="1"/>
          </p:cNvSpPr>
          <p:nvPr/>
        </p:nvSpPr>
        <p:spPr>
          <a:xfrm>
            <a:off x="1828800" y="4114800"/>
            <a:ext cx="3749040" cy="457200"/>
          </a:xfrm>
          <a:prstGeom prst="rect">
            <a:avLst/>
          </a:prstGeom>
          <a:noFill/>
        </p:spPr>
        <p:txBody>
          <a:bodyPr wrap="square" lIns="0" tIns="0" rIns="0" bIns="0" anchor="ctr">
            <a:noAutofit/>
          </a:bodyPr>
          <a:lstStyle/>
          <a:p>
            <a:pPr algn="l">
              <a:spcBef>
                <a:spcPts val="0"/>
              </a:spcBef>
              <a:spcAft>
                <a:spcPts val="0"/>
              </a:spcAft>
              <a:defRPr sz="1750" b="1" i="0">
                <a:solidFill>
                  <a:srgbClr val="8C2F2A"/>
                </a:solidFill>
                <a:latin typeface="Noto Sans CJK KR"/>
                <a:ea typeface="Noto Sans CJK KR"/>
                <a:cs typeface="Noto Sans CJK KR"/>
              </a:defRPr>
            </a:pPr>
            <a:r>
              <a:rPr sz="1750" b="1" i="0">
                <a:solidFill>
                  <a:srgbClr val="8C2F2A"/>
                </a:solidFill>
                <a:latin typeface="Noto Sans CJK KR"/>
                <a:ea typeface="Noto Sans CJK KR"/>
                <a:cs typeface="Noto Sans CJK KR"/>
              </a:rPr>
              <a:t>이신론의 논리</a:t>
            </a:r>
          </a:p>
        </p:txBody>
      </p:sp>
      <p:sp>
        <p:nvSpPr>
          <p:cNvPr id="22" name="Text 20">
            <a:extLst>
              <a:ext uri="{FF2B5EF4-FFF2-40B4-BE49-F238E27FC236}">
                <a16:creationId xmlns:a16="http://schemas.microsoft.com/office/drawing/2014/main" id="{B5651273-4CE0-4F99-8039-545DBDD25A9A}"/>
              </a:ext>
            </a:extLst>
          </p:cNvPr>
          <p:cNvSpPr>
            <a:spLocks noGrp="1"/>
          </p:cNvSpPr>
          <p:nvPr/>
        </p:nvSpPr>
        <p:spPr>
          <a:xfrm>
            <a:off x="1828800" y="4617720"/>
            <a:ext cx="3749040" cy="8229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이신론(deism)의 신관과</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계시(revelation) 비판 이해</a:t>
            </a:r>
          </a:p>
        </p:txBody>
      </p:sp>
      <p:sp>
        <p:nvSpPr>
          <p:cNvPr id="23" name="Shape 21">
            <a:extLst>
              <a:ext uri="{FF2B5EF4-FFF2-40B4-BE49-F238E27FC236}">
                <a16:creationId xmlns:a16="http://schemas.microsoft.com/office/drawing/2014/main" id="{AF9296AC-8537-4313-99CF-02DA7D943363}"/>
              </a:ext>
            </a:extLst>
          </p:cNvPr>
          <p:cNvSpPr>
            <a:spLocks noGrp="1"/>
          </p:cNvSpPr>
          <p:nvPr/>
        </p:nvSpPr>
        <p:spPr>
          <a:xfrm>
            <a:off x="6263640" y="384048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24" name="Shape 22">
            <a:extLst>
              <a:ext uri="{FF2B5EF4-FFF2-40B4-BE49-F238E27FC236}">
                <a16:creationId xmlns:a16="http://schemas.microsoft.com/office/drawing/2014/main" id="{C31185F1-81C1-4C1A-A609-8C10B0F0FEBD}"/>
              </a:ext>
            </a:extLst>
          </p:cNvPr>
          <p:cNvSpPr>
            <a:spLocks noGrp="1"/>
          </p:cNvSpPr>
          <p:nvPr/>
        </p:nvSpPr>
        <p:spPr>
          <a:xfrm>
            <a:off x="6583680" y="4160520"/>
            <a:ext cx="713232" cy="713232"/>
          </a:xfrm>
          <a:prstGeom prst="ellipse">
            <a:avLst/>
          </a:prstGeom>
          <a:solidFill>
            <a:srgbClr val="8C2F2A"/>
          </a:solidFill>
          <a:ln w="19050">
            <a:solidFill>
              <a:srgbClr val="A6791A"/>
            </a:solidFill>
            <a:prstDash val="solid"/>
          </a:ln>
        </p:spPr>
        <p:txBody>
          <a:bodyPr/>
          <a:lstStyle/>
          <a:p>
            <a:endParaRPr/>
          </a:p>
        </p:txBody>
      </p:sp>
      <p:sp>
        <p:nvSpPr>
          <p:cNvPr id="25" name="Shape 23">
            <a:extLst>
              <a:ext uri="{FF2B5EF4-FFF2-40B4-BE49-F238E27FC236}">
                <a16:creationId xmlns:a16="http://schemas.microsoft.com/office/drawing/2014/main" id="{9E91580D-E69A-4529-B6B8-889DDEE849A7}"/>
              </a:ext>
            </a:extLst>
          </p:cNvPr>
          <p:cNvSpPr>
            <a:spLocks noGrp="1"/>
          </p:cNvSpPr>
          <p:nvPr/>
        </p:nvSpPr>
        <p:spPr>
          <a:xfrm>
            <a:off x="6897502" y="4320997"/>
            <a:ext cx="85588" cy="392278"/>
          </a:xfrm>
          <a:prstGeom prst="rect">
            <a:avLst/>
          </a:prstGeom>
          <a:solidFill>
            <a:srgbClr val="A6791A"/>
          </a:solidFill>
        </p:spPr>
        <p:txBody>
          <a:bodyPr/>
          <a:lstStyle/>
          <a:p>
            <a:endParaRPr/>
          </a:p>
        </p:txBody>
      </p:sp>
      <p:sp>
        <p:nvSpPr>
          <p:cNvPr id="26" name="Shape 24">
            <a:extLst>
              <a:ext uri="{FF2B5EF4-FFF2-40B4-BE49-F238E27FC236}">
                <a16:creationId xmlns:a16="http://schemas.microsoft.com/office/drawing/2014/main" id="{77D19DA8-4CD4-4331-B5E0-59CC9D31C3A1}"/>
              </a:ext>
            </a:extLst>
          </p:cNvPr>
          <p:cNvSpPr>
            <a:spLocks noGrp="1"/>
          </p:cNvSpPr>
          <p:nvPr/>
        </p:nvSpPr>
        <p:spPr>
          <a:xfrm>
            <a:off x="6804782" y="4417284"/>
            <a:ext cx="271028" cy="85588"/>
          </a:xfrm>
          <a:prstGeom prst="rect">
            <a:avLst/>
          </a:prstGeom>
          <a:solidFill>
            <a:srgbClr val="A6791A"/>
          </a:solidFill>
        </p:spPr>
        <p:txBody>
          <a:bodyPr/>
          <a:lstStyle/>
          <a:p>
            <a:endParaRPr/>
          </a:p>
        </p:txBody>
      </p:sp>
      <p:sp>
        <p:nvSpPr>
          <p:cNvPr id="27" name="Text 25">
            <a:extLst>
              <a:ext uri="{FF2B5EF4-FFF2-40B4-BE49-F238E27FC236}">
                <a16:creationId xmlns:a16="http://schemas.microsoft.com/office/drawing/2014/main" id="{1230783D-2D4D-4861-9966-2D4BF1E155AF}"/>
              </a:ext>
            </a:extLst>
          </p:cNvPr>
          <p:cNvSpPr>
            <a:spLocks noGrp="1"/>
          </p:cNvSpPr>
          <p:nvPr/>
        </p:nvSpPr>
        <p:spPr>
          <a:xfrm>
            <a:off x="7452360" y="4114800"/>
            <a:ext cx="3749040" cy="457200"/>
          </a:xfrm>
          <a:prstGeom prst="rect">
            <a:avLst/>
          </a:prstGeom>
          <a:noFill/>
        </p:spPr>
        <p:txBody>
          <a:bodyPr wrap="square" lIns="0" tIns="0" rIns="0" bIns="0" anchor="ctr">
            <a:noAutofit/>
          </a:bodyPr>
          <a:lstStyle/>
          <a:p>
            <a:pPr algn="l">
              <a:spcBef>
                <a:spcPts val="0"/>
              </a:spcBef>
              <a:spcAft>
                <a:spcPts val="0"/>
              </a:spcAft>
              <a:defRPr sz="1750" b="1" i="0">
                <a:solidFill>
                  <a:srgbClr val="8C2F2A"/>
                </a:solidFill>
                <a:latin typeface="Noto Sans CJK KR"/>
                <a:ea typeface="Noto Sans CJK KR"/>
                <a:cs typeface="Noto Sans CJK KR"/>
              </a:defRPr>
            </a:pPr>
            <a:r>
              <a:rPr sz="1750" b="1" i="0">
                <a:solidFill>
                  <a:srgbClr val="8C2F2A"/>
                </a:solidFill>
                <a:latin typeface="Noto Sans CJK KR"/>
                <a:ea typeface="Noto Sans CJK KR"/>
                <a:cs typeface="Noto Sans CJK KR"/>
              </a:rPr>
              <a:t>변증의 지혜</a:t>
            </a:r>
          </a:p>
        </p:txBody>
      </p:sp>
      <p:sp>
        <p:nvSpPr>
          <p:cNvPr id="28" name="Text 26">
            <a:extLst>
              <a:ext uri="{FF2B5EF4-FFF2-40B4-BE49-F238E27FC236}">
                <a16:creationId xmlns:a16="http://schemas.microsoft.com/office/drawing/2014/main" id="{C79D6B49-E4D9-4BDC-AB1B-3CD1EB11AC48}"/>
              </a:ext>
            </a:extLst>
          </p:cNvPr>
          <p:cNvSpPr>
            <a:spLocks noGrp="1"/>
          </p:cNvSpPr>
          <p:nvPr/>
        </p:nvSpPr>
        <p:spPr>
          <a:xfrm>
            <a:off x="7452360" y="4617720"/>
            <a:ext cx="3749040" cy="8229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버틀러(Joseph Butler)의</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논증 구조와 적용 범위 파악</a:t>
            </a:r>
          </a:p>
        </p:txBody>
      </p:sp>
      <p:sp>
        <p:nvSpPr>
          <p:cNvPr id="29" name="Text 27">
            <a:extLst>
              <a:ext uri="{FF2B5EF4-FFF2-40B4-BE49-F238E27FC236}">
                <a16:creationId xmlns:a16="http://schemas.microsoft.com/office/drawing/2014/main" id="{9B8390E2-F924-4DB8-91FC-1FC3F62AA047}"/>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3</a:t>
            </a:r>
          </a:p>
        </p:txBody>
      </p:sp>
    </p:spTree>
    <p:extLst>
      <p:ext uri="{BB962C8B-B14F-4D97-AF65-F5344CB8AC3E}">
        <p14:creationId xmlns:p14="http://schemas.microsoft.com/office/powerpoint/2010/main" val="189158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83BC9D58-6D4C-4A83-9D9D-2D8F56F414A8}"/>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99F9C305-02DB-48B6-A430-CE0E8E365BAE}"/>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역사적 배경</a:t>
            </a:r>
          </a:p>
        </p:txBody>
      </p:sp>
      <p:sp>
        <p:nvSpPr>
          <p:cNvPr id="4" name="Text 2">
            <a:extLst>
              <a:ext uri="{FF2B5EF4-FFF2-40B4-BE49-F238E27FC236}">
                <a16:creationId xmlns:a16="http://schemas.microsoft.com/office/drawing/2014/main" id="{389F36C8-219D-4AC4-9AF7-37C071E7A9DD}"/>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계몽주의의 형성 배경</a:t>
            </a:r>
          </a:p>
        </p:txBody>
      </p:sp>
      <p:sp>
        <p:nvSpPr>
          <p:cNvPr id="5" name="Text 3">
            <a:extLst>
              <a:ext uri="{FF2B5EF4-FFF2-40B4-BE49-F238E27FC236}">
                <a16:creationId xmlns:a16="http://schemas.microsoft.com/office/drawing/2014/main" id="{751AD16A-3233-41F5-B09E-4D14EED5D8B6}"/>
              </a:ext>
            </a:extLst>
          </p:cNvPr>
          <p:cNvSpPr>
            <a:spLocks noGrp="1"/>
          </p:cNvSpPr>
          <p:nvPr/>
        </p:nvSpPr>
        <p:spPr>
          <a:xfrm>
            <a:off x="777240" y="1627632"/>
            <a:ext cx="10515600" cy="365760"/>
          </a:xfrm>
          <a:prstGeom prst="rect">
            <a:avLst/>
          </a:prstGeom>
          <a:noFill/>
        </p:spPr>
        <p:txBody>
          <a:bodyPr wrap="square" lIns="0" tIns="0" rIns="0" bIns="0" anchor="ctr">
            <a:noAutofit/>
          </a:bodyPr>
          <a:lstStyle/>
          <a:p>
            <a:pPr algn="l">
              <a:spcBef>
                <a:spcPts val="0"/>
              </a:spcBef>
              <a:spcAft>
                <a:spcPts val="0"/>
              </a:spcAft>
              <a:defRPr sz="1400" i="0">
                <a:solidFill>
                  <a:srgbClr val="8C2F2A"/>
                </a:solidFill>
                <a:latin typeface="Noto Sans CJK KR"/>
                <a:ea typeface="Noto Sans CJK KR"/>
                <a:cs typeface="Noto Sans CJK KR"/>
              </a:defRPr>
            </a:pPr>
            <a:r>
              <a:rPr sz="1400" i="0">
                <a:solidFill>
                  <a:srgbClr val="8C2F2A"/>
                </a:solidFill>
                <a:latin typeface="Noto Sans CJK KR"/>
                <a:ea typeface="Noto Sans CJK KR"/>
                <a:cs typeface="Noto Sans CJK KR"/>
              </a:rPr>
              <a:t>종교적 갈등에 대한 반발과 과학적 탐구에 대한 신뢰</a:t>
            </a:r>
          </a:p>
        </p:txBody>
      </p:sp>
      <p:sp>
        <p:nvSpPr>
          <p:cNvPr id="6" name="Shape 4">
            <a:extLst>
              <a:ext uri="{FF2B5EF4-FFF2-40B4-BE49-F238E27FC236}">
                <a16:creationId xmlns:a16="http://schemas.microsoft.com/office/drawing/2014/main" id="{B2E26919-BE72-43CC-852D-1F055B8C1A7E}"/>
              </a:ext>
            </a:extLst>
          </p:cNvPr>
          <p:cNvSpPr>
            <a:spLocks noGrp="1"/>
          </p:cNvSpPr>
          <p:nvPr/>
        </p:nvSpPr>
        <p:spPr>
          <a:xfrm>
            <a:off x="640080" y="2148840"/>
            <a:ext cx="5349240" cy="3657600"/>
          </a:xfrm>
          <a:prstGeom prst="roundRect">
            <a:avLst>
              <a:gd name="adj" fmla="val 2250"/>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7" name="Text 5">
            <a:extLst>
              <a:ext uri="{FF2B5EF4-FFF2-40B4-BE49-F238E27FC236}">
                <a16:creationId xmlns:a16="http://schemas.microsoft.com/office/drawing/2014/main" id="{039F38DB-C989-41F1-B717-673181E164B2}"/>
              </a:ext>
            </a:extLst>
          </p:cNvPr>
          <p:cNvSpPr>
            <a:spLocks noGrp="1"/>
          </p:cNvSpPr>
          <p:nvPr/>
        </p:nvSpPr>
        <p:spPr>
          <a:xfrm>
            <a:off x="914400" y="2377440"/>
            <a:ext cx="484632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종교전쟁과 불관용</a:t>
            </a:r>
          </a:p>
        </p:txBody>
      </p:sp>
      <p:sp>
        <p:nvSpPr>
          <p:cNvPr id="8" name="Text 6">
            <a:extLst>
              <a:ext uri="{FF2B5EF4-FFF2-40B4-BE49-F238E27FC236}">
                <a16:creationId xmlns:a16="http://schemas.microsoft.com/office/drawing/2014/main" id="{5246F908-070E-4946-818F-B8C7635F34EC}"/>
              </a:ext>
            </a:extLst>
          </p:cNvPr>
          <p:cNvSpPr>
            <a:spLocks noGrp="1"/>
          </p:cNvSpPr>
          <p:nvPr/>
        </p:nvSpPr>
        <p:spPr>
          <a:xfrm>
            <a:off x="914400" y="2926080"/>
            <a:ext cx="4846320" cy="274320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종교전쟁과 신앙 강제에 대한 피로</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성직자와 정치 권력의 결합 비판</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종교적 관용(tolerance)의 요구 확대</a:t>
            </a:r>
          </a:p>
        </p:txBody>
      </p:sp>
      <p:sp>
        <p:nvSpPr>
          <p:cNvPr id="9" name="Shape 7">
            <a:extLst>
              <a:ext uri="{FF2B5EF4-FFF2-40B4-BE49-F238E27FC236}">
                <a16:creationId xmlns:a16="http://schemas.microsoft.com/office/drawing/2014/main" id="{C7922189-9B77-44E3-9CF2-426D5F82230A}"/>
              </a:ext>
            </a:extLst>
          </p:cNvPr>
          <p:cNvSpPr>
            <a:spLocks noGrp="1"/>
          </p:cNvSpPr>
          <p:nvPr/>
        </p:nvSpPr>
        <p:spPr>
          <a:xfrm>
            <a:off x="6172200" y="2148840"/>
            <a:ext cx="5349240" cy="3657600"/>
          </a:xfrm>
          <a:prstGeom prst="roundRect">
            <a:avLst>
              <a:gd name="adj" fmla="val 2000"/>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10" name="Text 8">
            <a:extLst>
              <a:ext uri="{FF2B5EF4-FFF2-40B4-BE49-F238E27FC236}">
                <a16:creationId xmlns:a16="http://schemas.microsoft.com/office/drawing/2014/main" id="{8BDA6EB5-A845-4033-99B0-2F0490686D46}"/>
              </a:ext>
            </a:extLst>
          </p:cNvPr>
          <p:cNvSpPr>
            <a:spLocks noGrp="1"/>
          </p:cNvSpPr>
          <p:nvPr/>
        </p:nvSpPr>
        <p:spPr>
          <a:xfrm>
            <a:off x="6446520" y="2377440"/>
            <a:ext cx="4846320" cy="457200"/>
          </a:xfrm>
          <a:prstGeom prst="rect">
            <a:avLst/>
          </a:prstGeom>
          <a:noFill/>
        </p:spPr>
        <p:txBody>
          <a:bodyPr wrap="square" lIns="0" tIns="0" rIns="0" bIns="0" anchor="ctr">
            <a:noAutofit/>
          </a:bodyPr>
          <a:lstStyle/>
          <a:p>
            <a:pPr algn="l">
              <a:spcBef>
                <a:spcPts val="0"/>
              </a:spcBef>
              <a:spcAft>
                <a:spcPts val="0"/>
              </a:spcAft>
              <a:defRPr sz="1800" b="1" i="0">
                <a:solidFill>
                  <a:srgbClr val="C79A3A"/>
                </a:solidFill>
                <a:latin typeface="Noto Sans CJK KR"/>
                <a:ea typeface="Noto Sans CJK KR"/>
                <a:cs typeface="Noto Sans CJK KR"/>
              </a:defRPr>
            </a:pPr>
            <a:r>
              <a:rPr sz="1800" b="1" i="0" dirty="0" err="1">
                <a:solidFill>
                  <a:schemeClr val="accent4">
                    <a:lumMod val="20000"/>
                    <a:lumOff val="80000"/>
                  </a:schemeClr>
                </a:solidFill>
                <a:latin typeface="Noto Sans CJK KR"/>
                <a:ea typeface="Noto Sans CJK KR"/>
                <a:cs typeface="Noto Sans CJK KR"/>
              </a:rPr>
              <a:t>과학의</a:t>
            </a:r>
            <a:r>
              <a:rPr sz="1800" b="1" i="0" dirty="0">
                <a:solidFill>
                  <a:schemeClr val="accent4">
                    <a:lumMod val="20000"/>
                    <a:lumOff val="80000"/>
                  </a:schemeClr>
                </a:solidFill>
                <a:latin typeface="Noto Sans CJK KR"/>
                <a:ea typeface="Noto Sans CJK KR"/>
                <a:cs typeface="Noto Sans CJK KR"/>
              </a:rPr>
              <a:t> </a:t>
            </a:r>
            <a:r>
              <a:rPr sz="1800" b="1" i="0" dirty="0" err="1">
                <a:solidFill>
                  <a:schemeClr val="accent4">
                    <a:lumMod val="20000"/>
                    <a:lumOff val="80000"/>
                  </a:schemeClr>
                </a:solidFill>
                <a:latin typeface="Noto Sans CJK KR"/>
                <a:ea typeface="Noto Sans CJK KR"/>
                <a:cs typeface="Noto Sans CJK KR"/>
              </a:rPr>
              <a:t>성취와</a:t>
            </a:r>
            <a:r>
              <a:rPr sz="1800" b="1" i="0" dirty="0">
                <a:solidFill>
                  <a:schemeClr val="accent4">
                    <a:lumMod val="20000"/>
                    <a:lumOff val="80000"/>
                  </a:schemeClr>
                </a:solidFill>
                <a:latin typeface="Noto Sans CJK KR"/>
                <a:ea typeface="Noto Sans CJK KR"/>
                <a:cs typeface="Noto Sans CJK KR"/>
              </a:rPr>
              <a:t> </a:t>
            </a:r>
            <a:r>
              <a:rPr sz="1800" b="1" i="0" dirty="0" err="1">
                <a:solidFill>
                  <a:schemeClr val="accent4">
                    <a:lumMod val="20000"/>
                    <a:lumOff val="80000"/>
                  </a:schemeClr>
                </a:solidFill>
                <a:latin typeface="Noto Sans CJK KR"/>
                <a:ea typeface="Noto Sans CJK KR"/>
                <a:cs typeface="Noto Sans CJK KR"/>
              </a:rPr>
              <a:t>지식의</a:t>
            </a:r>
            <a:r>
              <a:rPr sz="1800" b="1" i="0" dirty="0">
                <a:solidFill>
                  <a:schemeClr val="accent4">
                    <a:lumMod val="20000"/>
                    <a:lumOff val="80000"/>
                  </a:schemeClr>
                </a:solidFill>
                <a:latin typeface="Noto Sans CJK KR"/>
                <a:ea typeface="Noto Sans CJK KR"/>
                <a:cs typeface="Noto Sans CJK KR"/>
              </a:rPr>
              <a:t> </a:t>
            </a:r>
            <a:r>
              <a:rPr sz="1800" b="1" i="0" dirty="0" err="1">
                <a:solidFill>
                  <a:schemeClr val="accent4">
                    <a:lumMod val="20000"/>
                    <a:lumOff val="80000"/>
                  </a:schemeClr>
                </a:solidFill>
                <a:latin typeface="Noto Sans CJK KR"/>
                <a:ea typeface="Noto Sans CJK KR"/>
                <a:cs typeface="Noto Sans CJK KR"/>
              </a:rPr>
              <a:t>확산</a:t>
            </a:r>
            <a:endParaRPr sz="1800" b="1" i="0" dirty="0">
              <a:solidFill>
                <a:schemeClr val="accent4">
                  <a:lumMod val="20000"/>
                  <a:lumOff val="80000"/>
                </a:schemeClr>
              </a:solidFill>
              <a:latin typeface="Noto Sans CJK KR"/>
              <a:ea typeface="Noto Sans CJK KR"/>
              <a:cs typeface="Noto Sans CJK KR"/>
            </a:endParaRPr>
          </a:p>
        </p:txBody>
      </p:sp>
      <p:sp>
        <p:nvSpPr>
          <p:cNvPr id="11" name="Text 9">
            <a:extLst>
              <a:ext uri="{FF2B5EF4-FFF2-40B4-BE49-F238E27FC236}">
                <a16:creationId xmlns:a16="http://schemas.microsoft.com/office/drawing/2014/main" id="{F5055C36-ED03-4C72-A5C7-CC9EAC08A1A7}"/>
              </a:ext>
            </a:extLst>
          </p:cNvPr>
          <p:cNvSpPr>
            <a:spLocks noGrp="1"/>
          </p:cNvSpPr>
          <p:nvPr/>
        </p:nvSpPr>
        <p:spPr>
          <a:xfrm>
            <a:off x="6446520" y="2926080"/>
            <a:ext cx="4846320" cy="274320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16–17세기 관찰·실험·수학의 발전</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자연법칙을 통한 질서와 예측의 경험</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감각과 이성(reason)에 대한 신뢰 강화</a:t>
            </a:r>
          </a:p>
        </p:txBody>
      </p:sp>
      <p:sp>
        <p:nvSpPr>
          <p:cNvPr id="12" name="Text 10">
            <a:extLst>
              <a:ext uri="{FF2B5EF4-FFF2-40B4-BE49-F238E27FC236}">
                <a16:creationId xmlns:a16="http://schemas.microsoft.com/office/drawing/2014/main" id="{232D200B-B7F1-413F-839F-6C8503AD1627}"/>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4</a:t>
            </a:r>
          </a:p>
        </p:txBody>
      </p:sp>
    </p:spTree>
    <p:extLst>
      <p:ext uri="{BB962C8B-B14F-4D97-AF65-F5344CB8AC3E}">
        <p14:creationId xmlns:p14="http://schemas.microsoft.com/office/powerpoint/2010/main" val="1278289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45878FC-A1F0-4053-92FB-43684D9080A3}"/>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CFB73828-7FCE-4B4B-87DD-B35671CC5974}"/>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 과학혁명</a:t>
            </a:r>
          </a:p>
        </p:txBody>
      </p:sp>
      <p:sp>
        <p:nvSpPr>
          <p:cNvPr id="4" name="Text 2">
            <a:extLst>
              <a:ext uri="{FF2B5EF4-FFF2-40B4-BE49-F238E27FC236}">
                <a16:creationId xmlns:a16="http://schemas.microsoft.com/office/drawing/2014/main" id="{8D55FEE7-BC39-4072-99C6-73B388C2ABD5}"/>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우주관을 바꾼 과학자들</a:t>
            </a:r>
          </a:p>
        </p:txBody>
      </p:sp>
      <p:sp>
        <p:nvSpPr>
          <p:cNvPr id="5" name="Shape 3">
            <a:extLst>
              <a:ext uri="{FF2B5EF4-FFF2-40B4-BE49-F238E27FC236}">
                <a16:creationId xmlns:a16="http://schemas.microsoft.com/office/drawing/2014/main" id="{B2328AA8-E240-49D8-BA91-CBE148A4A581}"/>
              </a:ext>
            </a:extLst>
          </p:cNvPr>
          <p:cNvSpPr>
            <a:spLocks noGrp="1"/>
          </p:cNvSpPr>
          <p:nvPr/>
        </p:nvSpPr>
        <p:spPr>
          <a:xfrm>
            <a:off x="640080" y="2148840"/>
            <a:ext cx="3429000" cy="3246120"/>
          </a:xfrm>
          <a:prstGeom prst="roundRect">
            <a:avLst>
              <a:gd name="adj" fmla="val 2535"/>
            </a:avLst>
          </a:prstGeom>
          <a:solidFill>
            <a:srgbClr val="FBF6EC">
              <a:alpha val="91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853F862B-15B8-44A4-B510-C04733E98F30}"/>
              </a:ext>
            </a:extLst>
          </p:cNvPr>
          <p:cNvSpPr>
            <a:spLocks noGrp="1"/>
          </p:cNvSpPr>
          <p:nvPr/>
        </p:nvSpPr>
        <p:spPr>
          <a:xfrm>
            <a:off x="896112" y="2468880"/>
            <a:ext cx="2916936" cy="50292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코페르니쿠스</a:t>
            </a:r>
          </a:p>
        </p:txBody>
      </p:sp>
      <p:sp>
        <p:nvSpPr>
          <p:cNvPr id="7" name="Text 5">
            <a:extLst>
              <a:ext uri="{FF2B5EF4-FFF2-40B4-BE49-F238E27FC236}">
                <a16:creationId xmlns:a16="http://schemas.microsoft.com/office/drawing/2014/main" id="{9F398B48-4767-4362-81BE-AE742D6105AE}"/>
              </a:ext>
            </a:extLst>
          </p:cNvPr>
          <p:cNvSpPr>
            <a:spLocks noGrp="1"/>
          </p:cNvSpPr>
          <p:nvPr/>
        </p:nvSpPr>
        <p:spPr>
          <a:xfrm>
            <a:off x="896112" y="2971800"/>
            <a:ext cx="2916936" cy="542925"/>
          </a:xfrm>
          <a:prstGeom prst="rect">
            <a:avLst/>
          </a:prstGeom>
          <a:noFill/>
        </p:spPr>
        <p:txBody>
          <a:bodyPr wrap="square" lIns="0" tIns="0" rIns="0" bIns="0" anchor="ctr">
            <a:noAutofit/>
          </a:bodyPr>
          <a:lstStyle/>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(Nicolaus Copernicus)</a:t>
            </a:r>
          </a:p>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1473–1543</a:t>
            </a:r>
          </a:p>
        </p:txBody>
      </p:sp>
      <p:sp>
        <p:nvSpPr>
          <p:cNvPr id="8" name="Shape 6">
            <a:extLst>
              <a:ext uri="{FF2B5EF4-FFF2-40B4-BE49-F238E27FC236}">
                <a16:creationId xmlns:a16="http://schemas.microsoft.com/office/drawing/2014/main" id="{F48E54D9-DCEF-479C-97E2-52CFD8E8EC5E}"/>
              </a:ext>
            </a:extLst>
          </p:cNvPr>
          <p:cNvSpPr>
            <a:spLocks noGrp="1"/>
          </p:cNvSpPr>
          <p:nvPr/>
        </p:nvSpPr>
        <p:spPr>
          <a:xfrm>
            <a:off x="1554480" y="3474720"/>
            <a:ext cx="1600200" cy="0"/>
          </a:xfrm>
          <a:prstGeom prst="line">
            <a:avLst/>
          </a:prstGeom>
          <a:noFill/>
          <a:ln w="12700">
            <a:solidFill>
              <a:srgbClr val="A6791A"/>
            </a:solidFill>
            <a:prstDash val="solid"/>
          </a:ln>
        </p:spPr>
        <p:txBody>
          <a:bodyPr/>
          <a:lstStyle/>
          <a:p>
            <a:endParaRPr/>
          </a:p>
        </p:txBody>
      </p:sp>
      <p:sp>
        <p:nvSpPr>
          <p:cNvPr id="9" name="Text 7">
            <a:extLst>
              <a:ext uri="{FF2B5EF4-FFF2-40B4-BE49-F238E27FC236}">
                <a16:creationId xmlns:a16="http://schemas.microsoft.com/office/drawing/2014/main" id="{4FFBE693-49ED-42E0-B9C3-6F9991FC2919}"/>
              </a:ext>
            </a:extLst>
          </p:cNvPr>
          <p:cNvSpPr>
            <a:spLocks noGrp="1"/>
          </p:cNvSpPr>
          <p:nvPr/>
        </p:nvSpPr>
        <p:spPr>
          <a:xfrm>
            <a:off x="914400" y="3630168"/>
            <a:ext cx="2880360" cy="155448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1543년 태양 중심 체계 제시</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지구의 자전과 공전 설명</a:t>
            </a:r>
          </a:p>
        </p:txBody>
      </p:sp>
      <p:sp>
        <p:nvSpPr>
          <p:cNvPr id="10" name="Shape 8">
            <a:extLst>
              <a:ext uri="{FF2B5EF4-FFF2-40B4-BE49-F238E27FC236}">
                <a16:creationId xmlns:a16="http://schemas.microsoft.com/office/drawing/2014/main" id="{24A8130C-E52A-495D-8B19-C09DE355C30D}"/>
              </a:ext>
            </a:extLst>
          </p:cNvPr>
          <p:cNvSpPr>
            <a:spLocks noGrp="1"/>
          </p:cNvSpPr>
          <p:nvPr/>
        </p:nvSpPr>
        <p:spPr>
          <a:xfrm>
            <a:off x="4370832" y="2148840"/>
            <a:ext cx="3429000" cy="3246120"/>
          </a:xfrm>
          <a:prstGeom prst="roundRect">
            <a:avLst>
              <a:gd name="adj" fmla="val 2535"/>
            </a:avLst>
          </a:prstGeom>
          <a:solidFill>
            <a:srgbClr val="FBF6EC">
              <a:alpha val="91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1" name="Text 9">
            <a:extLst>
              <a:ext uri="{FF2B5EF4-FFF2-40B4-BE49-F238E27FC236}">
                <a16:creationId xmlns:a16="http://schemas.microsoft.com/office/drawing/2014/main" id="{BD732D2A-31C1-432D-8F92-A6A6B3FBA180}"/>
              </a:ext>
            </a:extLst>
          </p:cNvPr>
          <p:cNvSpPr>
            <a:spLocks noGrp="1"/>
          </p:cNvSpPr>
          <p:nvPr/>
        </p:nvSpPr>
        <p:spPr>
          <a:xfrm>
            <a:off x="4626864" y="2468880"/>
            <a:ext cx="2916936" cy="50292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케플러</a:t>
            </a:r>
          </a:p>
        </p:txBody>
      </p:sp>
      <p:sp>
        <p:nvSpPr>
          <p:cNvPr id="12" name="Text 10">
            <a:extLst>
              <a:ext uri="{FF2B5EF4-FFF2-40B4-BE49-F238E27FC236}">
                <a16:creationId xmlns:a16="http://schemas.microsoft.com/office/drawing/2014/main" id="{D489632B-2F6F-4E29-9B99-DF7C4427411D}"/>
              </a:ext>
            </a:extLst>
          </p:cNvPr>
          <p:cNvSpPr>
            <a:spLocks noGrp="1"/>
          </p:cNvSpPr>
          <p:nvPr/>
        </p:nvSpPr>
        <p:spPr>
          <a:xfrm>
            <a:off x="4626864" y="2971800"/>
            <a:ext cx="2916936" cy="542925"/>
          </a:xfrm>
          <a:prstGeom prst="rect">
            <a:avLst/>
          </a:prstGeom>
          <a:noFill/>
        </p:spPr>
        <p:txBody>
          <a:bodyPr wrap="square" lIns="0" tIns="0" rIns="0" bIns="0" anchor="ctr">
            <a:noAutofit/>
          </a:bodyPr>
          <a:lstStyle/>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(Johannes Kepler)</a:t>
            </a:r>
          </a:p>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1571–1630</a:t>
            </a:r>
          </a:p>
        </p:txBody>
      </p:sp>
      <p:sp>
        <p:nvSpPr>
          <p:cNvPr id="13" name="Shape 11">
            <a:extLst>
              <a:ext uri="{FF2B5EF4-FFF2-40B4-BE49-F238E27FC236}">
                <a16:creationId xmlns:a16="http://schemas.microsoft.com/office/drawing/2014/main" id="{D78DECFD-A1F5-49CA-93EE-EAC4737D5316}"/>
              </a:ext>
            </a:extLst>
          </p:cNvPr>
          <p:cNvSpPr>
            <a:spLocks noGrp="1"/>
          </p:cNvSpPr>
          <p:nvPr/>
        </p:nvSpPr>
        <p:spPr>
          <a:xfrm>
            <a:off x="5285232" y="3474720"/>
            <a:ext cx="1600200" cy="0"/>
          </a:xfrm>
          <a:prstGeom prst="line">
            <a:avLst/>
          </a:prstGeom>
          <a:noFill/>
          <a:ln w="12700">
            <a:solidFill>
              <a:srgbClr val="A6791A"/>
            </a:solidFill>
            <a:prstDash val="solid"/>
          </a:ln>
        </p:spPr>
        <p:txBody>
          <a:bodyPr/>
          <a:lstStyle/>
          <a:p>
            <a:endParaRPr/>
          </a:p>
        </p:txBody>
      </p:sp>
      <p:sp>
        <p:nvSpPr>
          <p:cNvPr id="14" name="Text 12">
            <a:extLst>
              <a:ext uri="{FF2B5EF4-FFF2-40B4-BE49-F238E27FC236}">
                <a16:creationId xmlns:a16="http://schemas.microsoft.com/office/drawing/2014/main" id="{C117A6CB-5226-4337-80BD-CC5C422699B8}"/>
              </a:ext>
            </a:extLst>
          </p:cNvPr>
          <p:cNvSpPr>
            <a:spLocks noGrp="1"/>
          </p:cNvSpPr>
          <p:nvPr/>
        </p:nvSpPr>
        <p:spPr>
          <a:xfrm>
            <a:off x="4645152" y="3630168"/>
            <a:ext cx="2880360" cy="155448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행성의 타원 궤도와</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행성운동 법칙 정립</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관측 자료의 수학적 설명</a:t>
            </a:r>
          </a:p>
        </p:txBody>
      </p:sp>
      <p:sp>
        <p:nvSpPr>
          <p:cNvPr id="15" name="Shape 13">
            <a:extLst>
              <a:ext uri="{FF2B5EF4-FFF2-40B4-BE49-F238E27FC236}">
                <a16:creationId xmlns:a16="http://schemas.microsoft.com/office/drawing/2014/main" id="{285B4BDC-EF7E-4823-9BF0-E009E69F8E96}"/>
              </a:ext>
            </a:extLst>
          </p:cNvPr>
          <p:cNvSpPr>
            <a:spLocks noGrp="1"/>
          </p:cNvSpPr>
          <p:nvPr/>
        </p:nvSpPr>
        <p:spPr>
          <a:xfrm>
            <a:off x="8101584" y="2148840"/>
            <a:ext cx="3429000" cy="3246120"/>
          </a:xfrm>
          <a:prstGeom prst="roundRect">
            <a:avLst>
              <a:gd name="adj" fmla="val 2535"/>
            </a:avLst>
          </a:prstGeom>
          <a:solidFill>
            <a:srgbClr val="FBF6EC">
              <a:alpha val="91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16" name="Text 14">
            <a:extLst>
              <a:ext uri="{FF2B5EF4-FFF2-40B4-BE49-F238E27FC236}">
                <a16:creationId xmlns:a16="http://schemas.microsoft.com/office/drawing/2014/main" id="{B8128743-C7F8-4EE1-B7DC-257062FBF803}"/>
              </a:ext>
            </a:extLst>
          </p:cNvPr>
          <p:cNvSpPr>
            <a:spLocks noGrp="1"/>
          </p:cNvSpPr>
          <p:nvPr/>
        </p:nvSpPr>
        <p:spPr>
          <a:xfrm>
            <a:off x="8357616" y="2468880"/>
            <a:ext cx="2916936" cy="502920"/>
          </a:xfrm>
          <a:prstGeom prst="rect">
            <a:avLst/>
          </a:prstGeom>
          <a:noFill/>
        </p:spPr>
        <p:txBody>
          <a:bodyPr wrap="square" lIns="0" tIns="0" rIns="0" bIns="0" anchor="ctr">
            <a:noAutofit/>
          </a:bodyPr>
          <a:lstStyle/>
          <a:p>
            <a:pPr algn="l">
              <a:spcBef>
                <a:spcPts val="0"/>
              </a:spcBef>
              <a:spcAft>
                <a:spcPts val="0"/>
              </a:spcAft>
              <a:defRPr sz="1900" b="1" i="0">
                <a:solidFill>
                  <a:srgbClr val="8C2F2A"/>
                </a:solidFill>
                <a:latin typeface="Noto Sans CJK KR"/>
                <a:ea typeface="Noto Sans CJK KR"/>
                <a:cs typeface="Noto Sans CJK KR"/>
              </a:defRPr>
            </a:pPr>
            <a:r>
              <a:rPr sz="1900" b="1" i="0">
                <a:solidFill>
                  <a:srgbClr val="8C2F2A"/>
                </a:solidFill>
                <a:latin typeface="Noto Sans CJK KR"/>
                <a:ea typeface="Noto Sans CJK KR"/>
                <a:cs typeface="Noto Sans CJK KR"/>
              </a:rPr>
              <a:t>갈릴레이</a:t>
            </a:r>
          </a:p>
        </p:txBody>
      </p:sp>
      <p:sp>
        <p:nvSpPr>
          <p:cNvPr id="17" name="Text 15">
            <a:extLst>
              <a:ext uri="{FF2B5EF4-FFF2-40B4-BE49-F238E27FC236}">
                <a16:creationId xmlns:a16="http://schemas.microsoft.com/office/drawing/2014/main" id="{238523A8-7F4D-49EA-A24E-D0AC24C4095C}"/>
              </a:ext>
            </a:extLst>
          </p:cNvPr>
          <p:cNvSpPr>
            <a:spLocks noGrp="1"/>
          </p:cNvSpPr>
          <p:nvPr/>
        </p:nvSpPr>
        <p:spPr>
          <a:xfrm>
            <a:off x="8357616" y="2971800"/>
            <a:ext cx="2916936" cy="542925"/>
          </a:xfrm>
          <a:prstGeom prst="rect">
            <a:avLst/>
          </a:prstGeom>
          <a:noFill/>
        </p:spPr>
        <p:txBody>
          <a:bodyPr wrap="square" lIns="0" tIns="0" rIns="0" bIns="0" anchor="ctr">
            <a:noAutofit/>
          </a:bodyPr>
          <a:lstStyle/>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(Galileo Galilei)</a:t>
            </a:r>
          </a:p>
          <a:p>
            <a:pPr algn="l">
              <a:spcBef>
                <a:spcPts val="0"/>
              </a:spcBef>
              <a:spcAft>
                <a:spcPts val="0"/>
              </a:spcAft>
              <a:defRPr sz="1350" b="1" i="0">
                <a:solidFill>
                  <a:srgbClr val="A6791A"/>
                </a:solidFill>
                <a:latin typeface="Noto Sans CJK KR"/>
                <a:ea typeface="Noto Sans CJK KR"/>
                <a:cs typeface="Noto Sans CJK KR"/>
              </a:defRPr>
            </a:pPr>
            <a:r>
              <a:rPr sz="1350" b="1" i="0">
                <a:solidFill>
                  <a:srgbClr val="A6791A"/>
                </a:solidFill>
                <a:latin typeface="Noto Sans CJK KR"/>
                <a:ea typeface="Noto Sans CJK KR"/>
                <a:cs typeface="Noto Sans CJK KR"/>
              </a:rPr>
              <a:t>1564–1642</a:t>
            </a:r>
          </a:p>
        </p:txBody>
      </p:sp>
      <p:sp>
        <p:nvSpPr>
          <p:cNvPr id="18" name="Shape 16">
            <a:extLst>
              <a:ext uri="{FF2B5EF4-FFF2-40B4-BE49-F238E27FC236}">
                <a16:creationId xmlns:a16="http://schemas.microsoft.com/office/drawing/2014/main" id="{00D049F0-DBD3-4F93-A167-CFEBBBA01591}"/>
              </a:ext>
            </a:extLst>
          </p:cNvPr>
          <p:cNvSpPr>
            <a:spLocks noGrp="1"/>
          </p:cNvSpPr>
          <p:nvPr/>
        </p:nvSpPr>
        <p:spPr>
          <a:xfrm>
            <a:off x="9015984" y="3474720"/>
            <a:ext cx="1600200" cy="0"/>
          </a:xfrm>
          <a:prstGeom prst="line">
            <a:avLst/>
          </a:prstGeom>
          <a:noFill/>
          <a:ln w="12700">
            <a:solidFill>
              <a:srgbClr val="A6791A"/>
            </a:solidFill>
            <a:prstDash val="solid"/>
          </a:ln>
        </p:spPr>
        <p:txBody>
          <a:bodyPr/>
          <a:lstStyle/>
          <a:p>
            <a:endParaRPr/>
          </a:p>
        </p:txBody>
      </p:sp>
      <p:sp>
        <p:nvSpPr>
          <p:cNvPr id="19" name="Text 17">
            <a:extLst>
              <a:ext uri="{FF2B5EF4-FFF2-40B4-BE49-F238E27FC236}">
                <a16:creationId xmlns:a16="http://schemas.microsoft.com/office/drawing/2014/main" id="{3DC9BB04-E30C-40B8-B4A5-52505043A21C}"/>
              </a:ext>
            </a:extLst>
          </p:cNvPr>
          <p:cNvSpPr>
            <a:spLocks noGrp="1"/>
          </p:cNvSpPr>
          <p:nvPr/>
        </p:nvSpPr>
        <p:spPr>
          <a:xfrm>
            <a:off x="8375904" y="3630168"/>
            <a:ext cx="2880360" cy="155448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망원경 개선과 천체 관측</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목성의 위성·금성의 위상 확인</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낙하 운동의 수학적 연구</a:t>
            </a:r>
          </a:p>
        </p:txBody>
      </p:sp>
      <p:sp>
        <p:nvSpPr>
          <p:cNvPr id="20" name="Text 18">
            <a:extLst>
              <a:ext uri="{FF2B5EF4-FFF2-40B4-BE49-F238E27FC236}">
                <a16:creationId xmlns:a16="http://schemas.microsoft.com/office/drawing/2014/main" id="{A683E1FF-BC97-4502-96B4-71C940630033}"/>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5</a:t>
            </a:r>
          </a:p>
        </p:txBody>
      </p:sp>
    </p:spTree>
    <p:extLst>
      <p:ext uri="{BB962C8B-B14F-4D97-AF65-F5344CB8AC3E}">
        <p14:creationId xmlns:p14="http://schemas.microsoft.com/office/powerpoint/2010/main" val="1086059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BDEC35E-C903-4837-BCD4-42E0BC2BD2F2}"/>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F0A265C6-2C80-4846-9159-5C75929223BD}"/>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 과학혁명</a:t>
            </a:r>
          </a:p>
        </p:txBody>
      </p:sp>
      <p:sp>
        <p:nvSpPr>
          <p:cNvPr id="4" name="Text 2">
            <a:extLst>
              <a:ext uri="{FF2B5EF4-FFF2-40B4-BE49-F238E27FC236}">
                <a16:creationId xmlns:a16="http://schemas.microsoft.com/office/drawing/2014/main" id="{9BA03A7C-1366-475E-9E04-0110E16E733A}"/>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뉴턴과 세계기계</a:t>
            </a:r>
          </a:p>
        </p:txBody>
      </p:sp>
      <p:sp>
        <p:nvSpPr>
          <p:cNvPr id="5" name="Shape 3">
            <a:extLst>
              <a:ext uri="{FF2B5EF4-FFF2-40B4-BE49-F238E27FC236}">
                <a16:creationId xmlns:a16="http://schemas.microsoft.com/office/drawing/2014/main" id="{F49FD7A7-6454-449E-892E-B619B965CF49}"/>
              </a:ext>
            </a:extLst>
          </p:cNvPr>
          <p:cNvSpPr>
            <a:spLocks noGrp="1"/>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a:extLst>
              <a:ext uri="{FF2B5EF4-FFF2-40B4-BE49-F238E27FC236}">
                <a16:creationId xmlns:a16="http://schemas.microsoft.com/office/drawing/2014/main" id="{ADEB2B7E-EE9D-47A4-ABD2-D575E7CEDF2D}"/>
              </a:ext>
            </a:extLst>
          </p:cNvPr>
          <p:cNvSpPr>
            <a:spLocks noGrp="1"/>
          </p:cNvSpPr>
          <p:nvPr/>
        </p:nvSpPr>
        <p:spPr>
          <a:xfrm>
            <a:off x="960120" y="2103120"/>
            <a:ext cx="5852160" cy="365760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아이작</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뉴턴</a:t>
            </a:r>
            <a:r>
              <a:rPr sz="1650" i="0" dirty="0">
                <a:solidFill>
                  <a:srgbClr val="33291F"/>
                </a:solidFill>
                <a:latin typeface="Noto Sans CJK KR"/>
                <a:ea typeface="Noto Sans CJK KR"/>
                <a:cs typeface="Noto Sans CJK KR"/>
              </a:rPr>
              <a:t>(Isaac Newton, 1642–1727)</a:t>
            </a:r>
          </a:p>
          <a:p>
            <a:pPr>
              <a:spcBef>
                <a:spcPts val="0"/>
              </a:spcBef>
              <a:spcAft>
                <a:spcPts val="0"/>
              </a:spcAft>
            </a:pP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1687년</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자연철학의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수학적</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원리</a:t>
            </a:r>
            <a:r>
              <a:rPr sz="1650" i="0" dirty="0">
                <a:solidFill>
                  <a:srgbClr val="33291F"/>
                </a:solidFill>
                <a:latin typeface="Noto Sans CJK KR"/>
                <a:ea typeface="Noto Sans CJK KR"/>
                <a:cs typeface="Noto Sans CJK KR"/>
              </a:rPr>
              <a:t>』</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a:solidFill>
                  <a:srgbClr val="33291F"/>
                </a:solidFill>
                <a:latin typeface="Noto Sans CJK KR"/>
                <a:ea typeface="Noto Sans CJK KR"/>
                <a:cs typeface="Noto Sans CJK KR"/>
              </a:rPr>
              <a:t>(Mathematical Principles of Natural Philosophy) </a:t>
            </a:r>
            <a:r>
              <a:rPr sz="1650" i="0" dirty="0" err="1">
                <a:solidFill>
                  <a:srgbClr val="33291F"/>
                </a:solidFill>
                <a:latin typeface="Noto Sans CJK KR"/>
                <a:ea typeface="Noto Sans CJK KR"/>
                <a:cs typeface="Noto Sans CJK KR"/>
              </a:rPr>
              <a:t>출간</a:t>
            </a:r>
            <a:endParaRPr sz="1650" i="0" dirty="0">
              <a:solidFill>
                <a:srgbClr val="33291F"/>
              </a:solidFill>
              <a:latin typeface="Noto Sans CJK KR"/>
              <a:ea typeface="Noto Sans CJK KR"/>
              <a:cs typeface="Noto Sans CJK KR"/>
            </a:endParaRPr>
          </a:p>
          <a:p>
            <a:pPr>
              <a:spcBef>
                <a:spcPts val="0"/>
              </a:spcBef>
              <a:spcAft>
                <a:spcPts val="0"/>
              </a:spcAft>
            </a:pP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lang="ko-KR" altLang="en-US" sz="1650" i="0" dirty="0">
                <a:solidFill>
                  <a:srgbClr val="33291F"/>
                </a:solidFill>
                <a:latin typeface="Noto Sans CJK KR"/>
                <a:ea typeface="Noto Sans CJK KR"/>
                <a:cs typeface="Noto Sans CJK KR"/>
              </a:rPr>
              <a:t>보편적 법칙의 지배 </a:t>
            </a:r>
            <a:r>
              <a:rPr lang="en-US" altLang="ko-KR" sz="1650" i="0" dirty="0">
                <a:solidFill>
                  <a:srgbClr val="33291F"/>
                </a:solidFill>
                <a:latin typeface="Noto Sans CJK KR"/>
                <a:ea typeface="Noto Sans CJK KR"/>
                <a:cs typeface="Noto Sans CJK KR"/>
              </a:rPr>
              <a:t>(</a:t>
            </a:r>
            <a:r>
              <a:rPr lang="ko-KR" altLang="en-US" sz="1650" i="0" dirty="0">
                <a:solidFill>
                  <a:srgbClr val="33291F"/>
                </a:solidFill>
                <a:latin typeface="Noto Sans CJK KR"/>
                <a:ea typeface="Noto Sans CJK KR"/>
                <a:cs typeface="Noto Sans CJK KR"/>
              </a:rPr>
              <a:t>만유인력과 운동 법칙</a:t>
            </a:r>
            <a:r>
              <a:rPr lang="en-US" altLang="ko-KR" sz="1650" i="0" dirty="0">
                <a:solidFill>
                  <a:srgbClr val="33291F"/>
                </a:solidFill>
                <a:latin typeface="Noto Sans CJK KR"/>
                <a:ea typeface="Noto Sans CJK KR"/>
                <a:cs typeface="Noto Sans CJK KR"/>
              </a:rPr>
              <a:t>)</a:t>
            </a:r>
          </a:p>
          <a:p>
            <a:pPr>
              <a:defRPr sz="1650" i="0">
                <a:solidFill>
                  <a:srgbClr val="33291F"/>
                </a:solidFill>
                <a:latin typeface="Noto Sans CJK KR"/>
                <a:ea typeface="Noto Sans CJK KR"/>
                <a:cs typeface="Noto Sans CJK KR"/>
              </a:defRPr>
            </a:pPr>
            <a:r>
              <a:rPr lang="en-US" sz="1650" dirty="0" err="1">
                <a:solidFill>
                  <a:srgbClr val="33291F"/>
                </a:solidFill>
                <a:latin typeface="Noto Sans CJK KR"/>
              </a:rPr>
              <a:t>엄격한</a:t>
            </a:r>
            <a:r>
              <a:rPr lang="en-US" sz="1650" dirty="0">
                <a:solidFill>
                  <a:srgbClr val="33291F"/>
                </a:solidFill>
                <a:latin typeface="Noto Sans CJK KR"/>
              </a:rPr>
              <a:t> </a:t>
            </a:r>
            <a:r>
              <a:rPr lang="en-US" sz="1650" dirty="0" err="1">
                <a:solidFill>
                  <a:srgbClr val="33291F"/>
                </a:solidFill>
                <a:latin typeface="Noto Sans CJK KR"/>
              </a:rPr>
              <a:t>인과적</a:t>
            </a:r>
            <a:r>
              <a:rPr lang="en-US" sz="1650" dirty="0">
                <a:solidFill>
                  <a:srgbClr val="33291F"/>
                </a:solidFill>
                <a:latin typeface="Noto Sans CJK KR"/>
              </a:rPr>
              <a:t> </a:t>
            </a:r>
            <a:r>
              <a:rPr lang="en-US" sz="1650" dirty="0" err="1">
                <a:solidFill>
                  <a:srgbClr val="33291F"/>
                </a:solidFill>
                <a:latin typeface="Noto Sans CJK KR"/>
              </a:rPr>
              <a:t>결정론</a:t>
            </a:r>
            <a:r>
              <a:rPr lang="en-US" sz="1650" dirty="0">
                <a:solidFill>
                  <a:srgbClr val="33291F"/>
                </a:solidFill>
                <a:latin typeface="Noto Sans CJK KR"/>
              </a:rPr>
              <a:t> (Determinism)</a:t>
            </a:r>
          </a:p>
          <a:p>
            <a:pPr>
              <a:defRPr sz="1650" i="0">
                <a:solidFill>
                  <a:srgbClr val="33291F"/>
                </a:solidFill>
                <a:latin typeface="Noto Sans CJK KR"/>
                <a:ea typeface="Noto Sans CJK KR"/>
                <a:cs typeface="Noto Sans CJK KR"/>
              </a:defRPr>
            </a:pPr>
            <a:r>
              <a:rPr lang="en-US" sz="1650" dirty="0" err="1">
                <a:solidFill>
                  <a:srgbClr val="33291F"/>
                </a:solidFill>
                <a:latin typeface="Noto Sans CJK KR"/>
              </a:rPr>
              <a:t>태엽시계</a:t>
            </a:r>
            <a:r>
              <a:rPr lang="en-US" sz="1650" dirty="0">
                <a:solidFill>
                  <a:srgbClr val="33291F"/>
                </a:solidFill>
                <a:latin typeface="Noto Sans CJK KR"/>
              </a:rPr>
              <a:t> </a:t>
            </a:r>
            <a:r>
              <a:rPr lang="en-US" sz="1650" dirty="0" err="1">
                <a:solidFill>
                  <a:srgbClr val="33291F"/>
                </a:solidFill>
                <a:latin typeface="Noto Sans CJK KR"/>
              </a:rPr>
              <a:t>우주론</a:t>
            </a:r>
            <a:r>
              <a:rPr lang="en-US" sz="1650" dirty="0">
                <a:solidFill>
                  <a:srgbClr val="33291F"/>
                </a:solidFill>
                <a:latin typeface="Noto Sans CJK KR"/>
              </a:rPr>
              <a:t> (Clockwork Universe)</a:t>
            </a:r>
            <a:endParaRPr sz="1650" i="0" dirty="0">
              <a:solidFill>
                <a:srgbClr val="33291F"/>
              </a:solidFill>
              <a:latin typeface="Noto Sans CJK KR"/>
              <a:ea typeface="Noto Sans CJK KR"/>
              <a:cs typeface="Noto Sans CJK KR"/>
            </a:endParaRPr>
          </a:p>
        </p:txBody>
      </p:sp>
      <p:sp>
        <p:nvSpPr>
          <p:cNvPr id="7" name="Shape 5">
            <a:extLst>
              <a:ext uri="{FF2B5EF4-FFF2-40B4-BE49-F238E27FC236}">
                <a16:creationId xmlns:a16="http://schemas.microsoft.com/office/drawing/2014/main" id="{BCA6513E-105D-4C1E-90C1-43EDC3D3720C}"/>
              </a:ext>
            </a:extLst>
          </p:cNvPr>
          <p:cNvSpPr>
            <a:spLocks noGrp="1"/>
          </p:cNvSpPr>
          <p:nvPr/>
        </p:nvSpPr>
        <p:spPr>
          <a:xfrm>
            <a:off x="7836408" y="2847796"/>
            <a:ext cx="4069080" cy="3977640"/>
          </a:xfrm>
          <a:prstGeom prst="roundRect">
            <a:avLst>
              <a:gd name="adj" fmla="val 1839"/>
            </a:avLst>
          </a:prstGeom>
          <a:solidFill>
            <a:srgbClr val="2A2018"/>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8" name="Text 6">
            <a:extLst>
              <a:ext uri="{FF2B5EF4-FFF2-40B4-BE49-F238E27FC236}">
                <a16:creationId xmlns:a16="http://schemas.microsoft.com/office/drawing/2014/main" id="{B71079FF-32A3-4F13-9D72-86F8DFFC6417}"/>
              </a:ext>
            </a:extLst>
          </p:cNvPr>
          <p:cNvSpPr>
            <a:spLocks noGrp="1"/>
          </p:cNvSpPr>
          <p:nvPr/>
        </p:nvSpPr>
        <p:spPr>
          <a:xfrm>
            <a:off x="8298180" y="3227832"/>
            <a:ext cx="3429000" cy="411480"/>
          </a:xfrm>
          <a:prstGeom prst="rect">
            <a:avLst/>
          </a:prstGeom>
          <a:noFill/>
        </p:spPr>
        <p:txBody>
          <a:bodyPr wrap="square" lIns="0" tIns="0" rIns="0" bIns="0" anchor="ctr">
            <a:noAutofit/>
          </a:bodyPr>
          <a:lstStyle/>
          <a:p>
            <a:pPr>
              <a:defRPr sz="1900" b="1" i="0">
                <a:solidFill>
                  <a:srgbClr val="C79A3A"/>
                </a:solidFill>
                <a:latin typeface="Noto Sans CJK KR"/>
                <a:ea typeface="Noto Sans CJK KR"/>
                <a:cs typeface="Noto Sans CJK KR"/>
              </a:defRPr>
            </a:pPr>
            <a:r>
              <a:rPr sz="1900" b="1" i="0" dirty="0" err="1">
                <a:solidFill>
                  <a:srgbClr val="C79A3A"/>
                </a:solidFill>
                <a:latin typeface="Noto Sans CJK KR"/>
                <a:ea typeface="Noto Sans CJK KR"/>
                <a:cs typeface="Noto Sans CJK KR"/>
              </a:rPr>
              <a:t>세계기계</a:t>
            </a:r>
            <a:r>
              <a:rPr lang="en-US" sz="2000" dirty="0">
                <a:solidFill>
                  <a:srgbClr val="FBF6EC"/>
                </a:solidFill>
                <a:latin typeface="Noto Sans CJK KR"/>
                <a:ea typeface="Noto Sans CJK KR"/>
                <a:cs typeface="Noto Sans CJK KR"/>
              </a:rPr>
              <a:t>(world-machine)</a:t>
            </a:r>
          </a:p>
          <a:p>
            <a:pPr algn="l">
              <a:spcBef>
                <a:spcPts val="0"/>
              </a:spcBef>
              <a:spcAft>
                <a:spcPts val="0"/>
              </a:spcAft>
              <a:defRPr sz="1900" b="1" i="0">
                <a:solidFill>
                  <a:srgbClr val="C79A3A"/>
                </a:solidFill>
                <a:latin typeface="Noto Sans CJK KR"/>
                <a:ea typeface="Noto Sans CJK KR"/>
                <a:cs typeface="Noto Sans CJK KR"/>
              </a:defRPr>
            </a:pPr>
            <a:endParaRPr sz="1900" b="1" i="0" dirty="0">
              <a:solidFill>
                <a:srgbClr val="C79A3A"/>
              </a:solidFill>
              <a:latin typeface="Noto Sans CJK KR"/>
              <a:ea typeface="Noto Sans CJK KR"/>
              <a:cs typeface="Noto Sans CJK KR"/>
            </a:endParaRPr>
          </a:p>
        </p:txBody>
      </p:sp>
      <p:sp>
        <p:nvSpPr>
          <p:cNvPr id="9" name="Text 7">
            <a:extLst>
              <a:ext uri="{FF2B5EF4-FFF2-40B4-BE49-F238E27FC236}">
                <a16:creationId xmlns:a16="http://schemas.microsoft.com/office/drawing/2014/main" id="{5AD6F109-82CB-4314-ACF0-1772CEC51701}"/>
              </a:ext>
            </a:extLst>
          </p:cNvPr>
          <p:cNvSpPr>
            <a:spLocks noGrp="1"/>
          </p:cNvSpPr>
          <p:nvPr/>
        </p:nvSpPr>
        <p:spPr>
          <a:xfrm>
            <a:off x="7772400" y="2560320"/>
            <a:ext cx="3429000" cy="320040"/>
          </a:xfrm>
          <a:prstGeom prst="rect">
            <a:avLst/>
          </a:prstGeom>
          <a:noFill/>
        </p:spPr>
        <p:txBody>
          <a:bodyPr wrap="square" lIns="0" tIns="0" rIns="0" bIns="0" anchor="ctr">
            <a:noAutofit/>
          </a:bodyPr>
          <a:lstStyle/>
          <a:p>
            <a:pPr algn="l">
              <a:spcBef>
                <a:spcPts val="0"/>
              </a:spcBef>
              <a:spcAft>
                <a:spcPts val="0"/>
              </a:spcAft>
              <a:defRPr sz="1650" i="0">
                <a:solidFill>
                  <a:srgbClr val="FBF6EC"/>
                </a:solidFill>
                <a:latin typeface="Noto Sans CJK KR"/>
                <a:ea typeface="Noto Sans CJK KR"/>
                <a:cs typeface="Noto Sans CJK KR"/>
              </a:defRPr>
            </a:pPr>
            <a:endParaRPr sz="1650" i="0" dirty="0">
              <a:solidFill>
                <a:srgbClr val="FBF6EC"/>
              </a:solidFill>
              <a:latin typeface="Noto Sans CJK KR"/>
              <a:ea typeface="Noto Sans CJK KR"/>
              <a:cs typeface="Noto Sans CJK KR"/>
            </a:endParaRPr>
          </a:p>
        </p:txBody>
      </p:sp>
      <p:sp>
        <p:nvSpPr>
          <p:cNvPr id="10" name="Text 8">
            <a:extLst>
              <a:ext uri="{FF2B5EF4-FFF2-40B4-BE49-F238E27FC236}">
                <a16:creationId xmlns:a16="http://schemas.microsoft.com/office/drawing/2014/main" id="{8DD8E89D-4BD7-4694-A42E-C259B5C4D9CF}"/>
              </a:ext>
            </a:extLst>
          </p:cNvPr>
          <p:cNvSpPr>
            <a:spLocks noGrp="1"/>
          </p:cNvSpPr>
          <p:nvPr/>
        </p:nvSpPr>
        <p:spPr>
          <a:xfrm>
            <a:off x="8001000" y="3885640"/>
            <a:ext cx="3520440" cy="2423160"/>
          </a:xfrm>
          <a:prstGeom prst="rect">
            <a:avLst/>
          </a:prstGeom>
          <a:noFill/>
        </p:spPr>
        <p:txBody>
          <a:bodyPr wrap="square" lIns="0" tIns="0" rIns="0" bIns="0" anchor="t">
            <a:noAutofit/>
          </a:bodyPr>
          <a:lstStyle/>
          <a:p>
            <a:pPr>
              <a:defRPr sz="1650" i="0">
                <a:solidFill>
                  <a:srgbClr val="FBF6EC"/>
                </a:solidFill>
                <a:latin typeface="Noto Sans CJK KR"/>
                <a:ea typeface="Noto Sans CJK KR"/>
                <a:cs typeface="Noto Sans CJK KR"/>
              </a:defRPr>
            </a:pPr>
            <a:r>
              <a:rPr lang="ko-KR" altLang="en-US" sz="1400" dirty="0">
                <a:solidFill>
                  <a:srgbClr val="FBF6EC"/>
                </a:solidFill>
                <a:latin typeface="조선굵은명조" panose="02030504000101010101" pitchFamily="18" charset="-127"/>
                <a:ea typeface="조선굵은명조" panose="02030504000101010101" pitchFamily="18" charset="-127"/>
              </a:rPr>
              <a:t>획</a:t>
            </a:r>
            <a:r>
              <a:rPr lang="en-US" sz="1400" dirty="0" err="1">
                <a:solidFill>
                  <a:srgbClr val="FBF6EC"/>
                </a:solidFill>
                <a:latin typeface="조선굵은명조" panose="02030504000101010101" pitchFamily="18" charset="-127"/>
                <a:ea typeface="조선굵은명조" panose="02030504000101010101" pitchFamily="18" charset="-127"/>
              </a:rPr>
              <a:t>기적인</a:t>
            </a:r>
            <a:r>
              <a:rPr lang="en-US" sz="1400" dirty="0">
                <a:solidFill>
                  <a:srgbClr val="FBF6EC"/>
                </a:solidFill>
                <a:latin typeface="조선굵은명조" panose="02030504000101010101" pitchFamily="18" charset="-127"/>
                <a:ea typeface="조선굵은명조" panose="02030504000101010101" pitchFamily="18" charset="-127"/>
              </a:rPr>
              <a:t> </a:t>
            </a:r>
            <a:r>
              <a:rPr lang="en-US" sz="1400" dirty="0" err="1">
                <a:solidFill>
                  <a:srgbClr val="FBF6EC"/>
                </a:solidFill>
                <a:latin typeface="조선굵은명조" panose="02030504000101010101" pitchFamily="18" charset="-127"/>
                <a:ea typeface="조선굵은명조" panose="02030504000101010101" pitchFamily="18" charset="-127"/>
              </a:rPr>
              <a:t>역학</a:t>
            </a:r>
            <a:r>
              <a:rPr lang="en-US" sz="1400" dirty="0">
                <a:solidFill>
                  <a:srgbClr val="FBF6EC"/>
                </a:solidFill>
                <a:latin typeface="조선굵은명조" panose="02030504000101010101" pitchFamily="18" charset="-127"/>
                <a:ea typeface="조선굵은명조" panose="02030504000101010101" pitchFamily="18" charset="-127"/>
              </a:rPr>
              <a:t> </a:t>
            </a:r>
            <a:r>
              <a:rPr lang="en-US" sz="1400" dirty="0" err="1">
                <a:solidFill>
                  <a:srgbClr val="FBF6EC"/>
                </a:solidFill>
                <a:latin typeface="조선굵은명조" panose="02030504000101010101" pitchFamily="18" charset="-127"/>
                <a:ea typeface="조선굵은명조" panose="02030504000101010101" pitchFamily="18" charset="-127"/>
              </a:rPr>
              <a:t>체계를</a:t>
            </a:r>
            <a:r>
              <a:rPr lang="en-US" sz="1400" dirty="0">
                <a:solidFill>
                  <a:srgbClr val="FBF6EC"/>
                </a:solidFill>
                <a:latin typeface="조선굵은명조" panose="02030504000101010101" pitchFamily="18" charset="-127"/>
                <a:ea typeface="조선굵은명조" panose="02030504000101010101" pitchFamily="18" charset="-127"/>
              </a:rPr>
              <a:t> </a:t>
            </a:r>
            <a:r>
              <a:rPr lang="en-US" sz="1400" dirty="0" err="1">
                <a:solidFill>
                  <a:srgbClr val="FBF6EC"/>
                </a:solidFill>
                <a:latin typeface="조선굵은명조" panose="02030504000101010101" pitchFamily="18" charset="-127"/>
                <a:ea typeface="조선굵은명조" panose="02030504000101010101" pitchFamily="18" charset="-127"/>
              </a:rPr>
              <a:t>바탕으로</a:t>
            </a:r>
            <a:r>
              <a:rPr lang="en-US" sz="1400"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우주</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전체를</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정교하고</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예측</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가능한</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거대한</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기계</a:t>
            </a:r>
            <a:r>
              <a:rPr lang="en-US" sz="1400" b="1" dirty="0">
                <a:solidFill>
                  <a:srgbClr val="FBF6EC"/>
                </a:solidFill>
                <a:latin typeface="조선굵은명조" panose="02030504000101010101" pitchFamily="18" charset="-127"/>
                <a:ea typeface="조선굵은명조" panose="02030504000101010101" pitchFamily="18" charset="-127"/>
              </a:rPr>
              <a:t>(</a:t>
            </a:r>
            <a:r>
              <a:rPr lang="en-US" sz="1400" b="1" dirty="0" err="1">
                <a:solidFill>
                  <a:srgbClr val="FBF6EC"/>
                </a:solidFill>
                <a:latin typeface="조선굵은명조" panose="02030504000101010101" pitchFamily="18" charset="-127"/>
                <a:ea typeface="조선굵은명조" panose="02030504000101010101" pitchFamily="18" charset="-127"/>
              </a:rPr>
              <a:t>혹은</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시계</a:t>
            </a:r>
            <a:r>
              <a:rPr lang="en-US" sz="1400" b="1" dirty="0">
                <a:solidFill>
                  <a:srgbClr val="FBF6EC"/>
                </a:solidFill>
                <a:latin typeface="조선굵은명조" panose="02030504000101010101" pitchFamily="18" charset="-127"/>
                <a:ea typeface="조선굵은명조" panose="02030504000101010101" pitchFamily="18" charset="-127"/>
              </a:rPr>
              <a:t>)로 </a:t>
            </a:r>
            <a:r>
              <a:rPr lang="en-US" sz="1400" b="1" dirty="0" err="1">
                <a:solidFill>
                  <a:srgbClr val="FBF6EC"/>
                </a:solidFill>
                <a:latin typeface="조선굵은명조" panose="02030504000101010101" pitchFamily="18" charset="-127"/>
                <a:ea typeface="조선굵은명조" panose="02030504000101010101" pitchFamily="18" charset="-127"/>
              </a:rPr>
              <a:t>바라보는</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근대의</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기계론적</a:t>
            </a:r>
            <a:r>
              <a:rPr lang="en-US" sz="1400" b="1" dirty="0">
                <a:solidFill>
                  <a:srgbClr val="FBF6EC"/>
                </a:solidFill>
                <a:latin typeface="조선굵은명조" panose="02030504000101010101" pitchFamily="18" charset="-127"/>
                <a:ea typeface="조선굵은명조" panose="02030504000101010101" pitchFamily="18" charset="-127"/>
              </a:rPr>
              <a:t> </a:t>
            </a:r>
            <a:r>
              <a:rPr lang="en-US" sz="1400" b="1" dirty="0" err="1">
                <a:solidFill>
                  <a:srgbClr val="FBF6EC"/>
                </a:solidFill>
                <a:latin typeface="조선굵은명조" panose="02030504000101010101" pitchFamily="18" charset="-127"/>
                <a:ea typeface="조선굵은명조" panose="02030504000101010101" pitchFamily="18" charset="-127"/>
              </a:rPr>
              <a:t>세계관</a:t>
            </a:r>
            <a:endParaRPr lang="en-US" sz="1400" i="0" dirty="0">
              <a:solidFill>
                <a:srgbClr val="FBF6EC"/>
              </a:solidFill>
              <a:latin typeface="조선굵은명조" panose="02030504000101010101" pitchFamily="18" charset="-127"/>
              <a:ea typeface="조선굵은명조" panose="02030504000101010101" pitchFamily="18" charset="-127"/>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endParaRPr lang="en-US" sz="1400" dirty="0">
              <a:solidFill>
                <a:srgbClr val="FBF6EC"/>
              </a:solidFill>
              <a:latin typeface="조선굵은명조" panose="02030504000101010101" pitchFamily="18" charset="-127"/>
              <a:ea typeface="조선굵은명조" panose="02030504000101010101" pitchFamily="18" charset="-127"/>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400" i="0" dirty="0" err="1">
                <a:solidFill>
                  <a:srgbClr val="FBF6EC"/>
                </a:solidFill>
                <a:latin typeface="조선굵은명조" panose="02030504000101010101" pitchFamily="18" charset="-127"/>
                <a:ea typeface="조선굵은명조" panose="02030504000101010101" pitchFamily="18" charset="-127"/>
                <a:cs typeface="Noto Sans CJK KR"/>
              </a:rPr>
              <a:t>규칙적인</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자연법칙에</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따라</a:t>
            </a:r>
            <a:r>
              <a:rPr lang="en-US"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작동하는</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우주의</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비유</a:t>
            </a:r>
            <a:endParaRPr sz="1400" i="0" dirty="0">
              <a:solidFill>
                <a:srgbClr val="FBF6EC"/>
              </a:solidFill>
              <a:latin typeface="조선굵은명조" panose="02030504000101010101" pitchFamily="18" charset="-127"/>
              <a:ea typeface="조선굵은명조" panose="02030504000101010101" pitchFamily="18" charset="-127"/>
              <a:cs typeface="Noto Sans CJK KR"/>
            </a:endParaRPr>
          </a:p>
          <a:p>
            <a:pPr>
              <a:spcBef>
                <a:spcPts val="0"/>
              </a:spcBef>
              <a:spcAft>
                <a:spcPts val="0"/>
              </a:spcAft>
            </a:pPr>
            <a:endParaRPr sz="1400" i="0" dirty="0">
              <a:solidFill>
                <a:srgbClr val="FBF6EC"/>
              </a:solidFill>
              <a:latin typeface="조선굵은명조" panose="02030504000101010101" pitchFamily="18" charset="-127"/>
              <a:ea typeface="조선굵은명조" panose="02030504000101010101" pitchFamily="18" charset="-127"/>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400" i="0" dirty="0" err="1">
                <a:solidFill>
                  <a:srgbClr val="FBF6EC"/>
                </a:solidFill>
                <a:latin typeface="조선굵은명조" panose="02030504000101010101" pitchFamily="18" charset="-127"/>
                <a:ea typeface="조선굵은명조" panose="02030504000101010101" pitchFamily="18" charset="-127"/>
                <a:cs typeface="Noto Sans CJK KR"/>
              </a:rPr>
              <a:t>수학적</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설명과</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예측에</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대한</a:t>
            </a:r>
            <a:r>
              <a:rPr lang="en-US"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신뢰의</a:t>
            </a:r>
            <a:r>
              <a:rPr sz="1400" i="0" dirty="0">
                <a:solidFill>
                  <a:srgbClr val="FBF6EC"/>
                </a:solidFill>
                <a:latin typeface="조선굵은명조" panose="02030504000101010101" pitchFamily="18" charset="-127"/>
                <a:ea typeface="조선굵은명조" panose="02030504000101010101" pitchFamily="18" charset="-127"/>
                <a:cs typeface="Noto Sans CJK KR"/>
              </a:rPr>
              <a:t> </a:t>
            </a:r>
            <a:r>
              <a:rPr sz="1400" i="0" dirty="0" err="1">
                <a:solidFill>
                  <a:srgbClr val="FBF6EC"/>
                </a:solidFill>
                <a:latin typeface="조선굵은명조" panose="02030504000101010101" pitchFamily="18" charset="-127"/>
                <a:ea typeface="조선굵은명조" panose="02030504000101010101" pitchFamily="18" charset="-127"/>
                <a:cs typeface="Noto Sans CJK KR"/>
              </a:rPr>
              <a:t>확대</a:t>
            </a:r>
            <a:endParaRPr sz="1400" i="0" dirty="0">
              <a:solidFill>
                <a:srgbClr val="FBF6EC"/>
              </a:solidFill>
              <a:latin typeface="조선굵은명조" panose="02030504000101010101" pitchFamily="18" charset="-127"/>
              <a:ea typeface="조선굵은명조" panose="02030504000101010101" pitchFamily="18" charset="-127"/>
              <a:cs typeface="Noto Sans CJK KR"/>
            </a:endParaRPr>
          </a:p>
        </p:txBody>
      </p:sp>
      <p:sp>
        <p:nvSpPr>
          <p:cNvPr id="11" name="Text 9">
            <a:extLst>
              <a:ext uri="{FF2B5EF4-FFF2-40B4-BE49-F238E27FC236}">
                <a16:creationId xmlns:a16="http://schemas.microsoft.com/office/drawing/2014/main" id="{E08EE5C9-5941-49EA-AFEA-22552AE966C1}"/>
              </a:ext>
            </a:extLst>
          </p:cNvPr>
          <p:cNvSpPr>
            <a:spLocks noGrp="1"/>
          </p:cNvSpPr>
          <p:nvPr/>
        </p:nvSpPr>
        <p:spPr>
          <a:xfrm>
            <a:off x="8092440" y="5669280"/>
            <a:ext cx="3429000" cy="365760"/>
          </a:xfrm>
          <a:prstGeom prst="rect">
            <a:avLst/>
          </a:prstGeom>
          <a:noFill/>
        </p:spPr>
        <p:txBody>
          <a:bodyPr wrap="square" lIns="0" tIns="0" rIns="0" bIns="0" anchor="ctr">
            <a:noAutofit/>
          </a:bodyPr>
          <a:lstStyle/>
          <a:p>
            <a:pPr algn="l">
              <a:spcBef>
                <a:spcPts val="0"/>
              </a:spcBef>
              <a:spcAft>
                <a:spcPts val="0"/>
              </a:spcAft>
              <a:defRPr sz="1350" i="0">
                <a:solidFill>
                  <a:srgbClr val="C79A3A"/>
                </a:solidFill>
                <a:latin typeface="Noto Sans CJK KR"/>
                <a:ea typeface="Noto Sans CJK KR"/>
                <a:cs typeface="Noto Sans CJK KR"/>
              </a:defRPr>
            </a:pPr>
            <a:r>
              <a:rPr sz="1350" i="0" dirty="0" err="1">
                <a:solidFill>
                  <a:srgbClr val="C79A3A"/>
                </a:solidFill>
                <a:latin typeface="조선굵은명조" panose="02030504000101010101" pitchFamily="18" charset="-127"/>
                <a:ea typeface="조선굵은명조" panose="02030504000101010101" pitchFamily="18" charset="-127"/>
                <a:cs typeface="Noto Sans CJK KR"/>
              </a:rPr>
              <a:t>자연법칙의</a:t>
            </a:r>
            <a:r>
              <a:rPr sz="1350" i="0" dirty="0">
                <a:solidFill>
                  <a:srgbClr val="C79A3A"/>
                </a:solidFill>
                <a:latin typeface="조선굵은명조" panose="02030504000101010101" pitchFamily="18" charset="-127"/>
                <a:ea typeface="조선굵은명조" panose="02030504000101010101" pitchFamily="18" charset="-127"/>
                <a:cs typeface="Noto Sans CJK KR"/>
              </a:rPr>
              <a:t> </a:t>
            </a:r>
            <a:r>
              <a:rPr sz="1350" i="0" dirty="0" err="1">
                <a:solidFill>
                  <a:srgbClr val="C79A3A"/>
                </a:solidFill>
                <a:latin typeface="조선굵은명조" panose="02030504000101010101" pitchFamily="18" charset="-127"/>
                <a:ea typeface="조선굵은명조" panose="02030504000101010101" pitchFamily="18" charset="-127"/>
                <a:cs typeface="Noto Sans CJK KR"/>
              </a:rPr>
              <a:t>발견과</a:t>
            </a:r>
            <a:r>
              <a:rPr sz="1350" i="0" dirty="0">
                <a:solidFill>
                  <a:srgbClr val="C79A3A"/>
                </a:solidFill>
                <a:latin typeface="조선굵은명조" panose="02030504000101010101" pitchFamily="18" charset="-127"/>
                <a:ea typeface="조선굵은명조" panose="02030504000101010101" pitchFamily="18" charset="-127"/>
                <a:cs typeface="Noto Sans CJK KR"/>
              </a:rPr>
              <a:t> </a:t>
            </a:r>
            <a:r>
              <a:rPr sz="1350" i="0" dirty="0" err="1">
                <a:solidFill>
                  <a:srgbClr val="C79A3A"/>
                </a:solidFill>
                <a:latin typeface="조선굵은명조" panose="02030504000101010101" pitchFamily="18" charset="-127"/>
                <a:ea typeface="조선굵은명조" panose="02030504000101010101" pitchFamily="18" charset="-127"/>
                <a:cs typeface="Noto Sans CJK KR"/>
              </a:rPr>
              <a:t>신학적</a:t>
            </a:r>
            <a:r>
              <a:rPr sz="1350" i="0" dirty="0">
                <a:solidFill>
                  <a:srgbClr val="C79A3A"/>
                </a:solidFill>
                <a:latin typeface="조선굵은명조" panose="02030504000101010101" pitchFamily="18" charset="-127"/>
                <a:ea typeface="조선굵은명조" panose="02030504000101010101" pitchFamily="18" charset="-127"/>
                <a:cs typeface="Noto Sans CJK KR"/>
              </a:rPr>
              <a:t> </a:t>
            </a:r>
            <a:r>
              <a:rPr sz="1350" i="0" dirty="0" err="1">
                <a:solidFill>
                  <a:srgbClr val="C79A3A"/>
                </a:solidFill>
                <a:latin typeface="조선굵은명조" panose="02030504000101010101" pitchFamily="18" charset="-127"/>
                <a:ea typeface="조선굵은명조" panose="02030504000101010101" pitchFamily="18" charset="-127"/>
                <a:cs typeface="Noto Sans CJK KR"/>
              </a:rPr>
              <a:t>해석의</a:t>
            </a:r>
            <a:r>
              <a:rPr sz="1350" i="0" dirty="0">
                <a:solidFill>
                  <a:srgbClr val="C79A3A"/>
                </a:solidFill>
                <a:latin typeface="조선굵은명조" panose="02030504000101010101" pitchFamily="18" charset="-127"/>
                <a:ea typeface="조선굵은명조" panose="02030504000101010101" pitchFamily="18" charset="-127"/>
                <a:cs typeface="Noto Sans CJK KR"/>
              </a:rPr>
              <a:t> </a:t>
            </a:r>
            <a:r>
              <a:rPr sz="1350" i="0" dirty="0" err="1">
                <a:solidFill>
                  <a:srgbClr val="C79A3A"/>
                </a:solidFill>
                <a:latin typeface="조선굵은명조" panose="02030504000101010101" pitchFamily="18" charset="-127"/>
                <a:ea typeface="조선굵은명조" panose="02030504000101010101" pitchFamily="18" charset="-127"/>
                <a:cs typeface="Noto Sans CJK KR"/>
              </a:rPr>
              <a:t>구별</a:t>
            </a:r>
            <a:endParaRPr sz="1350" i="0" dirty="0">
              <a:solidFill>
                <a:srgbClr val="C79A3A"/>
              </a:solidFill>
              <a:latin typeface="조선굵은명조" panose="02030504000101010101" pitchFamily="18" charset="-127"/>
              <a:ea typeface="조선굵은명조" panose="02030504000101010101" pitchFamily="18" charset="-127"/>
              <a:cs typeface="Noto Sans CJK KR"/>
            </a:endParaRPr>
          </a:p>
        </p:txBody>
      </p:sp>
      <p:sp>
        <p:nvSpPr>
          <p:cNvPr id="12" name="Text 10">
            <a:extLst>
              <a:ext uri="{FF2B5EF4-FFF2-40B4-BE49-F238E27FC236}">
                <a16:creationId xmlns:a16="http://schemas.microsoft.com/office/drawing/2014/main" id="{376BC770-D0D1-426E-95E4-74001A174F60}"/>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6</a:t>
            </a:r>
          </a:p>
        </p:txBody>
      </p:sp>
      <p:sp>
        <p:nvSpPr>
          <p:cNvPr id="13" name="TextBox 12">
            <a:extLst>
              <a:ext uri="{FF2B5EF4-FFF2-40B4-BE49-F238E27FC236}">
                <a16:creationId xmlns:a16="http://schemas.microsoft.com/office/drawing/2014/main" id="{EF1D30BE-1D58-C20F-15FC-F7B556B17E4C}"/>
              </a:ext>
            </a:extLst>
          </p:cNvPr>
          <p:cNvSpPr txBox="1"/>
          <p:nvPr/>
        </p:nvSpPr>
        <p:spPr>
          <a:xfrm>
            <a:off x="763524" y="4421445"/>
            <a:ext cx="6213348" cy="1169551"/>
          </a:xfrm>
          <a:prstGeom prst="rect">
            <a:avLst/>
          </a:prstGeom>
          <a:noFill/>
        </p:spPr>
        <p:txBody>
          <a:bodyPr wrap="square" rtlCol="0">
            <a:spAutoFit/>
          </a:bodyPr>
          <a:lstStyle/>
          <a:p>
            <a:r>
              <a:rPr lang="en-US" sz="1400" b="1" dirty="0" err="1"/>
              <a:t>계몽주의자들의</a:t>
            </a:r>
            <a:r>
              <a:rPr lang="en-US" sz="1400" b="1" dirty="0"/>
              <a:t> </a:t>
            </a:r>
            <a:r>
              <a:rPr lang="en-US" sz="1400" b="1" dirty="0" err="1"/>
              <a:t>수용</a:t>
            </a:r>
            <a:r>
              <a:rPr lang="en-US" sz="1400" b="1" dirty="0"/>
              <a:t>:</a:t>
            </a:r>
            <a:r>
              <a:rPr lang="en-US" sz="1400" dirty="0"/>
              <a:t> </a:t>
            </a:r>
            <a:r>
              <a:rPr lang="en-US" sz="1400" dirty="0" err="1"/>
              <a:t>18세기</a:t>
            </a:r>
            <a:r>
              <a:rPr lang="en-US" sz="1400" dirty="0"/>
              <a:t> </a:t>
            </a:r>
            <a:r>
              <a:rPr lang="en-US" sz="1400" dirty="0" err="1"/>
              <a:t>계몽주의</a:t>
            </a:r>
            <a:r>
              <a:rPr lang="en-US" sz="1400" dirty="0"/>
              <a:t> </a:t>
            </a:r>
            <a:r>
              <a:rPr lang="en-US" sz="1400" dirty="0" err="1"/>
              <a:t>사상가들은</a:t>
            </a:r>
            <a:r>
              <a:rPr lang="en-US" sz="1400" dirty="0"/>
              <a:t> </a:t>
            </a:r>
            <a:r>
              <a:rPr lang="en-US" sz="1400" dirty="0" err="1"/>
              <a:t>뉴턴의</a:t>
            </a:r>
            <a:r>
              <a:rPr lang="en-US" sz="1400" dirty="0"/>
              <a:t> </a:t>
            </a:r>
            <a:r>
              <a:rPr lang="en-US" sz="1400" dirty="0" err="1"/>
              <a:t>수학적</a:t>
            </a:r>
            <a:r>
              <a:rPr lang="en-US" sz="1400" dirty="0"/>
              <a:t> </a:t>
            </a:r>
            <a:r>
              <a:rPr lang="en-US" sz="1400" dirty="0" err="1"/>
              <a:t>법칙만을</a:t>
            </a:r>
            <a:r>
              <a:rPr lang="en-US" sz="1400" dirty="0"/>
              <a:t> </a:t>
            </a:r>
            <a:r>
              <a:rPr lang="en-US" sz="1400" dirty="0" err="1"/>
              <a:t>받아들여</a:t>
            </a:r>
            <a:r>
              <a:rPr lang="en-US" sz="1400" dirty="0"/>
              <a:t> </a:t>
            </a:r>
            <a:r>
              <a:rPr lang="en-US" sz="1400" dirty="0" err="1"/>
              <a:t>신을</a:t>
            </a:r>
            <a:r>
              <a:rPr lang="en-US" sz="1400" dirty="0"/>
              <a:t> </a:t>
            </a:r>
            <a:r>
              <a:rPr lang="en-US" sz="1400" dirty="0" err="1"/>
              <a:t>우주의</a:t>
            </a:r>
            <a:r>
              <a:rPr lang="en-US" sz="1400" dirty="0"/>
              <a:t> </a:t>
            </a:r>
            <a:r>
              <a:rPr lang="en-US" sz="1400" dirty="0" err="1"/>
              <a:t>전면에</a:t>
            </a:r>
            <a:r>
              <a:rPr lang="en-US" sz="1400" dirty="0"/>
              <a:t> </a:t>
            </a:r>
            <a:r>
              <a:rPr lang="en-US" sz="1400" dirty="0" err="1"/>
              <a:t>내세우지</a:t>
            </a:r>
            <a:r>
              <a:rPr lang="en-US" sz="1400" dirty="0"/>
              <a:t> </a:t>
            </a:r>
            <a:r>
              <a:rPr lang="en-US" sz="1400" dirty="0" err="1"/>
              <a:t>않는</a:t>
            </a:r>
            <a:r>
              <a:rPr lang="en-US" sz="1400" dirty="0"/>
              <a:t> </a:t>
            </a:r>
            <a:r>
              <a:rPr lang="en-US" sz="1400" b="1" dirty="0" err="1"/>
              <a:t>이신론</a:t>
            </a:r>
            <a:r>
              <a:rPr lang="en-US" sz="1400" b="1" dirty="0"/>
              <a:t>(Deism)</a:t>
            </a:r>
            <a:r>
              <a:rPr lang="en-US" sz="1400" dirty="0"/>
              <a:t>을 </a:t>
            </a:r>
            <a:r>
              <a:rPr lang="en-US" sz="1400" dirty="0" err="1"/>
              <a:t>발전</a:t>
            </a:r>
            <a:r>
              <a:rPr lang="en-US" sz="1400" dirty="0"/>
              <a:t> </a:t>
            </a:r>
            <a:r>
              <a:rPr lang="ko-KR" altLang="en-US" sz="1400" dirty="0"/>
              <a:t>시킴</a:t>
            </a:r>
            <a:r>
              <a:rPr lang="en-US" sz="1400" dirty="0"/>
              <a:t>. </a:t>
            </a:r>
          </a:p>
          <a:p>
            <a:endParaRPr lang="en-US" sz="1400" dirty="0"/>
          </a:p>
          <a:p>
            <a:r>
              <a:rPr lang="en-US" sz="1400" dirty="0" err="1"/>
              <a:t>신을</a:t>
            </a:r>
            <a:r>
              <a:rPr lang="en-US" sz="1400" dirty="0"/>
              <a:t> ‘</a:t>
            </a:r>
            <a:r>
              <a:rPr lang="en-US" sz="1400" dirty="0" err="1"/>
              <a:t>우주라는</a:t>
            </a:r>
            <a:r>
              <a:rPr lang="en-US" sz="1400" dirty="0"/>
              <a:t> </a:t>
            </a:r>
            <a:r>
              <a:rPr lang="en-US" sz="1400" dirty="0" err="1"/>
              <a:t>시계의</a:t>
            </a:r>
            <a:r>
              <a:rPr lang="en-US" sz="1400" dirty="0"/>
              <a:t> </a:t>
            </a:r>
            <a:r>
              <a:rPr lang="en-US" sz="1400" dirty="0" err="1"/>
              <a:t>태엽을</a:t>
            </a:r>
            <a:r>
              <a:rPr lang="en-US" sz="1400" dirty="0"/>
              <a:t> 단 한 번 </a:t>
            </a:r>
            <a:r>
              <a:rPr lang="en-US" sz="1400" dirty="0" err="1"/>
              <a:t>감아놓고</a:t>
            </a:r>
            <a:r>
              <a:rPr lang="en-US" sz="1400" dirty="0"/>
              <a:t> 더 </a:t>
            </a:r>
            <a:r>
              <a:rPr lang="en-US" sz="1400" dirty="0" err="1"/>
              <a:t>이상</a:t>
            </a:r>
            <a:r>
              <a:rPr lang="en-US" sz="1400" dirty="0"/>
              <a:t> </a:t>
            </a:r>
            <a:r>
              <a:rPr lang="en-US" sz="1400" dirty="0" err="1"/>
              <a:t>간섭하지</a:t>
            </a:r>
            <a:r>
              <a:rPr lang="en-US" sz="1400" dirty="0"/>
              <a:t> </a:t>
            </a:r>
            <a:r>
              <a:rPr lang="en-US" sz="1400" dirty="0" err="1"/>
              <a:t>않은</a:t>
            </a:r>
            <a:r>
              <a:rPr lang="en-US" sz="1400" dirty="0"/>
              <a:t> 채 </a:t>
            </a:r>
            <a:r>
              <a:rPr lang="en-US" sz="1400" dirty="0" err="1"/>
              <a:t>멀리서</a:t>
            </a:r>
            <a:r>
              <a:rPr lang="en-US" sz="1400" dirty="0"/>
              <a:t> </a:t>
            </a:r>
            <a:r>
              <a:rPr lang="en-US" sz="1400" dirty="0" err="1"/>
              <a:t>지켜보기만</a:t>
            </a:r>
            <a:r>
              <a:rPr lang="en-US" sz="1400" dirty="0"/>
              <a:t> </a:t>
            </a:r>
            <a:r>
              <a:rPr lang="en-US" sz="1400" dirty="0" err="1"/>
              <a:t>하는</a:t>
            </a:r>
            <a:r>
              <a:rPr lang="en-US" sz="1400" dirty="0"/>
              <a:t> </a:t>
            </a:r>
            <a:r>
              <a:rPr lang="en-US" sz="1400" dirty="0" err="1"/>
              <a:t>거리가</a:t>
            </a:r>
            <a:r>
              <a:rPr lang="en-US" sz="1400" dirty="0"/>
              <a:t> 먼 </a:t>
            </a:r>
            <a:r>
              <a:rPr lang="en-US" sz="1400" dirty="0" err="1"/>
              <a:t>시계공’으로</a:t>
            </a:r>
            <a:r>
              <a:rPr lang="en-US" sz="1400" dirty="0"/>
              <a:t> </a:t>
            </a:r>
            <a:r>
              <a:rPr lang="en-US" sz="1400" dirty="0" err="1"/>
              <a:t>축소</a:t>
            </a:r>
            <a:r>
              <a:rPr lang="en-US" sz="1400" dirty="0"/>
              <a:t> </a:t>
            </a:r>
            <a:r>
              <a:rPr lang="en-US" sz="1400" dirty="0">
                <a:highlight>
                  <a:srgbClr val="FFFF00"/>
                </a:highlight>
              </a:rPr>
              <a:t>(p. 18 slide)</a:t>
            </a:r>
          </a:p>
        </p:txBody>
      </p:sp>
      <p:pic>
        <p:nvPicPr>
          <p:cNvPr id="15" name="Picture 14">
            <a:extLst>
              <a:ext uri="{FF2B5EF4-FFF2-40B4-BE49-F238E27FC236}">
                <a16:creationId xmlns:a16="http://schemas.microsoft.com/office/drawing/2014/main" id="{528E0DE9-9420-674A-2E19-67421613B741}"/>
              </a:ext>
            </a:extLst>
          </p:cNvPr>
          <p:cNvPicPr>
            <a:picLocks noChangeAspect="1"/>
          </p:cNvPicPr>
          <p:nvPr/>
        </p:nvPicPr>
        <p:blipFill>
          <a:blip r:embed="rId4"/>
          <a:stretch>
            <a:fillRect/>
          </a:stretch>
        </p:blipFill>
        <p:spPr>
          <a:xfrm>
            <a:off x="9581573" y="1"/>
            <a:ext cx="2610427" cy="2981504"/>
          </a:xfrm>
          <a:prstGeom prst="rect">
            <a:avLst/>
          </a:prstGeom>
        </p:spPr>
      </p:pic>
    </p:spTree>
    <p:extLst>
      <p:ext uri="{BB962C8B-B14F-4D97-AF65-F5344CB8AC3E}">
        <p14:creationId xmlns:p14="http://schemas.microsoft.com/office/powerpoint/2010/main" val="147587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A80E46A8-0987-4CED-AD74-E91D5EFD55E9}"/>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7CB2CCC6-9150-4C06-8164-0F820F0AB51A}"/>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 과학혁명</a:t>
            </a:r>
          </a:p>
        </p:txBody>
      </p:sp>
      <p:sp>
        <p:nvSpPr>
          <p:cNvPr id="4" name="Text 2">
            <a:extLst>
              <a:ext uri="{FF2B5EF4-FFF2-40B4-BE49-F238E27FC236}">
                <a16:creationId xmlns:a16="http://schemas.microsoft.com/office/drawing/2014/main" id="{7DE98A62-24F3-4043-ABB9-4FE10F2210C2}"/>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새로운 우주관과 인간 이해</a:t>
            </a:r>
          </a:p>
        </p:txBody>
      </p:sp>
      <p:sp>
        <p:nvSpPr>
          <p:cNvPr id="5" name="Shape 3">
            <a:extLst>
              <a:ext uri="{FF2B5EF4-FFF2-40B4-BE49-F238E27FC236}">
                <a16:creationId xmlns:a16="http://schemas.microsoft.com/office/drawing/2014/main" id="{D1BD561C-D9EF-43C2-81DC-2FF2EE100D40}"/>
              </a:ext>
            </a:extLst>
          </p:cNvPr>
          <p:cNvSpPr>
            <a:spLocks noGrp="1"/>
          </p:cNvSpPr>
          <p:nvPr/>
        </p:nvSpPr>
        <p:spPr>
          <a:xfrm>
            <a:off x="640080" y="1874520"/>
            <a:ext cx="10881360" cy="1828800"/>
          </a:xfrm>
          <a:prstGeom prst="roundRect">
            <a:avLst>
              <a:gd name="adj" fmla="val 4500"/>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3786BA94-E906-4B79-B890-FCAB81446A25}"/>
              </a:ext>
            </a:extLst>
          </p:cNvPr>
          <p:cNvSpPr>
            <a:spLocks noGrp="1"/>
          </p:cNvSpPr>
          <p:nvPr/>
        </p:nvSpPr>
        <p:spPr>
          <a:xfrm>
            <a:off x="960120" y="2057400"/>
            <a:ext cx="10241280" cy="457200"/>
          </a:xfrm>
          <a:prstGeom prst="rect">
            <a:avLst/>
          </a:prstGeom>
          <a:noFill/>
        </p:spPr>
        <p:txBody>
          <a:bodyPr wrap="square" lIns="0" tIns="0" rIns="0" bIns="0" anchor="ctr">
            <a:noAutofit/>
          </a:bodyPr>
          <a:lstStyle/>
          <a:p>
            <a:pPr algn="l">
              <a:spcBef>
                <a:spcPts val="0"/>
              </a:spcBef>
              <a:spcAft>
                <a:spcPts val="0"/>
              </a:spcAft>
              <a:defRPr sz="1650" b="1" i="0">
                <a:solidFill>
                  <a:srgbClr val="8C2F2A"/>
                </a:solidFill>
                <a:latin typeface="Noto Sans CJK KR"/>
                <a:ea typeface="Noto Sans CJK KR"/>
                <a:cs typeface="Noto Sans CJK KR"/>
              </a:defRPr>
            </a:pPr>
            <a:r>
              <a:rPr sz="1650" b="1" i="0">
                <a:solidFill>
                  <a:srgbClr val="8C2F2A"/>
                </a:solidFill>
                <a:latin typeface="Noto Sans CJK KR"/>
                <a:ea typeface="Noto Sans CJK KR"/>
                <a:cs typeface="Noto Sans CJK KR"/>
              </a:rPr>
              <a:t>우주의 규모와 질서에 대한 발견, 인간의 위치에 관한 질문 확대</a:t>
            </a:r>
          </a:p>
        </p:txBody>
      </p:sp>
      <p:sp>
        <p:nvSpPr>
          <p:cNvPr id="7" name="Text 5">
            <a:extLst>
              <a:ext uri="{FF2B5EF4-FFF2-40B4-BE49-F238E27FC236}">
                <a16:creationId xmlns:a16="http://schemas.microsoft.com/office/drawing/2014/main" id="{7D178ED4-5A96-4A76-B4ED-0B3FAFA43174}"/>
              </a:ext>
            </a:extLst>
          </p:cNvPr>
          <p:cNvSpPr>
            <a:spLocks noGrp="1"/>
          </p:cNvSpPr>
          <p:nvPr/>
        </p:nvSpPr>
        <p:spPr>
          <a:xfrm>
            <a:off x="960120" y="2560320"/>
            <a:ext cx="10241280" cy="100584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일부 지식인의 해석: 자연의 규칙성을 근거로 하나님의 지속적 활동에 의문</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서구 기독교의 죄와 은혜(grace) 중심 인간관에 대한 도전</a:t>
            </a:r>
          </a:p>
        </p:txBody>
      </p:sp>
      <p:sp>
        <p:nvSpPr>
          <p:cNvPr id="8" name="Shape 6">
            <a:extLst>
              <a:ext uri="{FF2B5EF4-FFF2-40B4-BE49-F238E27FC236}">
                <a16:creationId xmlns:a16="http://schemas.microsoft.com/office/drawing/2014/main" id="{95E49BDD-D0F2-4E75-B6A6-351256062FAA}"/>
              </a:ext>
            </a:extLst>
          </p:cNvPr>
          <p:cNvSpPr>
            <a:spLocks noGrp="1"/>
          </p:cNvSpPr>
          <p:nvPr/>
        </p:nvSpPr>
        <p:spPr>
          <a:xfrm>
            <a:off x="640080" y="3931920"/>
            <a:ext cx="5349240" cy="1920240"/>
          </a:xfrm>
          <a:prstGeom prst="roundRect">
            <a:avLst>
              <a:gd name="adj" fmla="val 3810"/>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B1BD7DE5-1DF2-41A7-B899-113247EA6771}"/>
              </a:ext>
            </a:extLst>
          </p:cNvPr>
          <p:cNvSpPr>
            <a:spLocks noGrp="1"/>
          </p:cNvSpPr>
          <p:nvPr/>
        </p:nvSpPr>
        <p:spPr>
          <a:xfrm>
            <a:off x="914400" y="4114800"/>
            <a:ext cx="4846320" cy="365760"/>
          </a:xfrm>
          <a:prstGeom prst="rect">
            <a:avLst/>
          </a:prstGeom>
          <a:noFill/>
        </p:spPr>
        <p:txBody>
          <a:bodyPr wrap="square" lIns="0" tIns="0" rIns="0" bIns="0" anchor="ctr">
            <a:noAutofit/>
          </a:bodyPr>
          <a:lstStyle/>
          <a:p>
            <a:pPr algn="l">
              <a:spcBef>
                <a:spcPts val="0"/>
              </a:spcBef>
              <a:spcAft>
                <a:spcPts val="0"/>
              </a:spcAft>
              <a:defRPr sz="1650" b="1" i="0">
                <a:solidFill>
                  <a:srgbClr val="8C2F2A"/>
                </a:solidFill>
                <a:latin typeface="Noto Sans CJK KR"/>
                <a:ea typeface="Noto Sans CJK KR"/>
                <a:cs typeface="Noto Sans CJK KR"/>
              </a:defRPr>
            </a:pPr>
            <a:r>
              <a:rPr sz="1650" b="1" i="0">
                <a:solidFill>
                  <a:srgbClr val="8C2F2A"/>
                </a:solidFill>
                <a:latin typeface="Noto Sans CJK KR"/>
                <a:ea typeface="Noto Sans CJK KR"/>
                <a:cs typeface="Noto Sans CJK KR"/>
              </a:rPr>
              <a:t>파스칼(Blaise Pascal)의 성찰</a:t>
            </a:r>
          </a:p>
        </p:txBody>
      </p:sp>
      <p:sp>
        <p:nvSpPr>
          <p:cNvPr id="10" name="Text 8">
            <a:extLst>
              <a:ext uri="{FF2B5EF4-FFF2-40B4-BE49-F238E27FC236}">
                <a16:creationId xmlns:a16="http://schemas.microsoft.com/office/drawing/2014/main" id="{9E48F907-29C3-4A21-837F-95A54C60A53C}"/>
              </a:ext>
            </a:extLst>
          </p:cNvPr>
          <p:cNvSpPr>
            <a:spLocks noGrp="1"/>
          </p:cNvSpPr>
          <p:nvPr/>
        </p:nvSpPr>
        <p:spPr>
          <a:xfrm>
            <a:off x="914400" y="4526280"/>
            <a:ext cx="4846320" cy="11887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1623–1662</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광대한 우주 앞에서 인간의 유한성 자각</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과학적 지식과 신앙적 성찰의 병행</a:t>
            </a:r>
          </a:p>
        </p:txBody>
      </p:sp>
      <p:sp>
        <p:nvSpPr>
          <p:cNvPr id="11" name="Shape 9">
            <a:extLst>
              <a:ext uri="{FF2B5EF4-FFF2-40B4-BE49-F238E27FC236}">
                <a16:creationId xmlns:a16="http://schemas.microsoft.com/office/drawing/2014/main" id="{C254096A-55DD-4D01-953B-3E0FB4DAE9BF}"/>
              </a:ext>
            </a:extLst>
          </p:cNvPr>
          <p:cNvSpPr>
            <a:spLocks noGrp="1"/>
          </p:cNvSpPr>
          <p:nvPr/>
        </p:nvSpPr>
        <p:spPr>
          <a:xfrm>
            <a:off x="6172200" y="3931920"/>
            <a:ext cx="5349240" cy="1920240"/>
          </a:xfrm>
          <a:prstGeom prst="roundRect">
            <a:avLst>
              <a:gd name="adj" fmla="val 3810"/>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12" name="Text 10">
            <a:extLst>
              <a:ext uri="{FF2B5EF4-FFF2-40B4-BE49-F238E27FC236}">
                <a16:creationId xmlns:a16="http://schemas.microsoft.com/office/drawing/2014/main" id="{91D27682-35A5-4756-9C14-20E031DA8987}"/>
              </a:ext>
            </a:extLst>
          </p:cNvPr>
          <p:cNvSpPr>
            <a:spLocks noGrp="1"/>
          </p:cNvSpPr>
          <p:nvPr/>
        </p:nvSpPr>
        <p:spPr>
          <a:xfrm>
            <a:off x="6446520" y="4114800"/>
            <a:ext cx="4846320" cy="365760"/>
          </a:xfrm>
          <a:prstGeom prst="rect">
            <a:avLst/>
          </a:prstGeom>
          <a:noFill/>
        </p:spPr>
        <p:txBody>
          <a:bodyPr wrap="square" lIns="0" tIns="0" rIns="0" bIns="0" anchor="ctr">
            <a:noAutofit/>
          </a:bodyPr>
          <a:lstStyle/>
          <a:p>
            <a:pPr algn="l">
              <a:spcBef>
                <a:spcPts val="0"/>
              </a:spcBef>
              <a:spcAft>
                <a:spcPts val="0"/>
              </a:spcAft>
              <a:defRPr sz="1650" b="1" i="0">
                <a:solidFill>
                  <a:srgbClr val="C79A3A"/>
                </a:solidFill>
                <a:latin typeface="Noto Sans CJK KR"/>
                <a:ea typeface="Noto Sans CJK KR"/>
                <a:cs typeface="Noto Sans CJK KR"/>
              </a:defRPr>
            </a:pPr>
            <a:r>
              <a:rPr sz="1650" b="1" i="0">
                <a:solidFill>
                  <a:srgbClr val="C79A3A"/>
                </a:solidFill>
                <a:latin typeface="Noto Sans CJK KR"/>
                <a:ea typeface="Noto Sans CJK KR"/>
                <a:cs typeface="Noto Sans CJK KR"/>
              </a:rPr>
              <a:t>인간 이해의 변화</a:t>
            </a:r>
          </a:p>
        </p:txBody>
      </p:sp>
      <p:sp>
        <p:nvSpPr>
          <p:cNvPr id="13" name="Text 11">
            <a:extLst>
              <a:ext uri="{FF2B5EF4-FFF2-40B4-BE49-F238E27FC236}">
                <a16:creationId xmlns:a16="http://schemas.microsoft.com/office/drawing/2014/main" id="{D3228201-31CD-4CC3-ACA0-085EEA2007CC}"/>
              </a:ext>
            </a:extLst>
          </p:cNvPr>
          <p:cNvSpPr>
            <a:spLocks noGrp="1"/>
          </p:cNvSpPr>
          <p:nvPr/>
        </p:nvSpPr>
        <p:spPr>
          <a:xfrm>
            <a:off x="6446520" y="4526280"/>
            <a:ext cx="4846320" cy="11887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죄와 은혜의 문제에서</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지식·상식·도덕적 개선으로 관심 이동</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계몽사상 내부의 입장 차이 존재</a:t>
            </a:r>
          </a:p>
        </p:txBody>
      </p:sp>
      <p:sp>
        <p:nvSpPr>
          <p:cNvPr id="14" name="Text 12">
            <a:extLst>
              <a:ext uri="{FF2B5EF4-FFF2-40B4-BE49-F238E27FC236}">
                <a16:creationId xmlns:a16="http://schemas.microsoft.com/office/drawing/2014/main" id="{38865A4A-A80F-4BD7-8200-7639BB503C46}"/>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7</a:t>
            </a:r>
          </a:p>
        </p:txBody>
      </p:sp>
      <p:pic>
        <p:nvPicPr>
          <p:cNvPr id="16" name="Picture 15">
            <a:extLst>
              <a:ext uri="{FF2B5EF4-FFF2-40B4-BE49-F238E27FC236}">
                <a16:creationId xmlns:a16="http://schemas.microsoft.com/office/drawing/2014/main" id="{2D4D419A-FD60-0277-3A5B-37C9AA691040}"/>
              </a:ext>
            </a:extLst>
          </p:cNvPr>
          <p:cNvPicPr>
            <a:picLocks noChangeAspect="1"/>
          </p:cNvPicPr>
          <p:nvPr/>
        </p:nvPicPr>
        <p:blipFill>
          <a:blip r:embed="rId4"/>
          <a:stretch>
            <a:fillRect/>
          </a:stretch>
        </p:blipFill>
        <p:spPr>
          <a:xfrm>
            <a:off x="8019288" y="-9304"/>
            <a:ext cx="4172712" cy="2725514"/>
          </a:xfrm>
          <a:prstGeom prst="rect">
            <a:avLst/>
          </a:prstGeom>
        </p:spPr>
      </p:pic>
    </p:spTree>
    <p:extLst>
      <p:ext uri="{BB962C8B-B14F-4D97-AF65-F5344CB8AC3E}">
        <p14:creationId xmlns:p14="http://schemas.microsoft.com/office/powerpoint/2010/main" val="745106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8BFD51F-FDE3-43BC-9B2D-210163BB11BD}"/>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ECA4188D-687F-41BA-8223-D05B926A92C9}"/>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 과학혁명</a:t>
            </a:r>
          </a:p>
        </p:txBody>
      </p:sp>
      <p:sp>
        <p:nvSpPr>
          <p:cNvPr id="4" name="Text 2">
            <a:extLst>
              <a:ext uri="{FF2B5EF4-FFF2-40B4-BE49-F238E27FC236}">
                <a16:creationId xmlns:a16="http://schemas.microsoft.com/office/drawing/2014/main" id="{AE550BB2-4264-4BEC-A92C-1CDBEA85DECE}"/>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자연법칙과 하나님의 섭리</a:t>
            </a:r>
          </a:p>
        </p:txBody>
      </p:sp>
      <p:sp>
        <p:nvSpPr>
          <p:cNvPr id="5" name="Shape 3">
            <a:extLst>
              <a:ext uri="{FF2B5EF4-FFF2-40B4-BE49-F238E27FC236}">
                <a16:creationId xmlns:a16="http://schemas.microsoft.com/office/drawing/2014/main" id="{9D046523-3DF9-450D-86EA-8AA0F80B66CB}"/>
              </a:ext>
            </a:extLst>
          </p:cNvPr>
          <p:cNvSpPr>
            <a:spLocks noGrp="1"/>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F4E1A545-20B5-4D13-8E58-4531CF169F03}"/>
              </a:ext>
            </a:extLst>
          </p:cNvPr>
          <p:cNvSpPr>
            <a:spLocks noGrp="1"/>
          </p:cNvSpPr>
          <p:nvPr/>
        </p:nvSpPr>
        <p:spPr>
          <a:xfrm>
            <a:off x="960120" y="2103120"/>
            <a:ext cx="475488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자연에 대한 설명</a:t>
            </a:r>
          </a:p>
        </p:txBody>
      </p:sp>
      <p:sp>
        <p:nvSpPr>
          <p:cNvPr id="7" name="Text 5">
            <a:extLst>
              <a:ext uri="{FF2B5EF4-FFF2-40B4-BE49-F238E27FC236}">
                <a16:creationId xmlns:a16="http://schemas.microsoft.com/office/drawing/2014/main" id="{114B11A0-ACE8-4771-AEFD-03961B37C101}"/>
              </a:ext>
            </a:extLst>
          </p:cNvPr>
          <p:cNvSpPr>
            <a:spLocks noGrp="1"/>
          </p:cNvSpPr>
          <p:nvPr/>
        </p:nvSpPr>
        <p:spPr>
          <a:xfrm>
            <a:off x="960120" y="2651760"/>
            <a:ext cx="47548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자연법칙: 관찰 가능한 규칙성의 기술</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물리적 원인과 운동의 관계 탐구</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자연의 질서가 스스로 존재한다는</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철학적 결론과 구별</a:t>
            </a:r>
          </a:p>
        </p:txBody>
      </p:sp>
      <p:sp>
        <p:nvSpPr>
          <p:cNvPr id="8" name="Shape 6">
            <a:extLst>
              <a:ext uri="{FF2B5EF4-FFF2-40B4-BE49-F238E27FC236}">
                <a16:creationId xmlns:a16="http://schemas.microsoft.com/office/drawing/2014/main" id="{608D02F6-26FE-40AD-B88D-81174299A464}"/>
              </a:ext>
            </a:extLst>
          </p:cNvPr>
          <p:cNvSpPr>
            <a:spLocks noGrp="1"/>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521BD198-BD71-492D-965B-C5DB592B2820}"/>
              </a:ext>
            </a:extLst>
          </p:cNvPr>
          <p:cNvSpPr>
            <a:spLocks noGrp="1"/>
          </p:cNvSpPr>
          <p:nvPr/>
        </p:nvSpPr>
        <p:spPr>
          <a:xfrm>
            <a:off x="6446520" y="2103120"/>
            <a:ext cx="4846320" cy="457200"/>
          </a:xfrm>
          <a:prstGeom prst="rect">
            <a:avLst/>
          </a:prstGeom>
          <a:noFill/>
        </p:spPr>
        <p:txBody>
          <a:bodyPr wrap="square" lIns="0" tIns="0" rIns="0" bIns="0" anchor="ctr">
            <a:noAutofit/>
          </a:bodyPr>
          <a:lstStyle/>
          <a:p>
            <a:pPr algn="l">
              <a:spcBef>
                <a:spcPts val="0"/>
              </a:spcBef>
              <a:spcAft>
                <a:spcPts val="0"/>
              </a:spcAft>
              <a:defRPr sz="1650" b="1" i="0">
                <a:solidFill>
                  <a:srgbClr val="C79A3A"/>
                </a:solidFill>
                <a:latin typeface="Noto Sans CJK KR"/>
                <a:ea typeface="Noto Sans CJK KR"/>
                <a:cs typeface="Noto Sans CJK KR"/>
              </a:defRPr>
            </a:pPr>
            <a:r>
              <a:rPr sz="1650" b="1" i="0">
                <a:solidFill>
                  <a:srgbClr val="C79A3A"/>
                </a:solidFill>
                <a:latin typeface="Noto Sans CJK KR"/>
                <a:ea typeface="Noto Sans CJK KR"/>
                <a:cs typeface="Noto Sans CJK KR"/>
              </a:rPr>
              <a:t>섭리(providence)에 대한 이해</a:t>
            </a:r>
          </a:p>
        </p:txBody>
      </p:sp>
      <p:sp>
        <p:nvSpPr>
          <p:cNvPr id="10" name="Text 8">
            <a:extLst>
              <a:ext uri="{FF2B5EF4-FFF2-40B4-BE49-F238E27FC236}">
                <a16:creationId xmlns:a16="http://schemas.microsoft.com/office/drawing/2014/main" id="{43764EDD-CFC6-4C56-9B77-8D5BD6436D9A}"/>
              </a:ext>
            </a:extLst>
          </p:cNvPr>
          <p:cNvSpPr>
            <a:spLocks noGrp="1"/>
          </p:cNvSpPr>
          <p:nvPr/>
        </p:nvSpPr>
        <p:spPr>
          <a:xfrm>
            <a:off x="6446520" y="2651760"/>
            <a:ext cx="484632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창조 세계를 보존하고 다스리는 하나님</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자연의 규칙성과 하나님의 활동의 양립</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뉴턴(Isaac Newton)도 신적 통치 인정</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뉴턴의 비삼위일체적 견해는 별도 구별</a:t>
            </a:r>
          </a:p>
        </p:txBody>
      </p:sp>
      <p:sp>
        <p:nvSpPr>
          <p:cNvPr id="11" name="Text 9">
            <a:extLst>
              <a:ext uri="{FF2B5EF4-FFF2-40B4-BE49-F238E27FC236}">
                <a16:creationId xmlns:a16="http://schemas.microsoft.com/office/drawing/2014/main" id="{48E8E542-143F-44D9-AAA0-B8F1286E2F1A}"/>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8</a:t>
            </a:r>
          </a:p>
        </p:txBody>
      </p:sp>
    </p:spTree>
    <p:extLst>
      <p:ext uri="{BB962C8B-B14F-4D97-AF65-F5344CB8AC3E}">
        <p14:creationId xmlns:p14="http://schemas.microsoft.com/office/powerpoint/2010/main" val="787891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098746E-8BF9-4961-BF01-385053AF2225}"/>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32D164FB-AA0F-46FA-9CD2-DD9798418616}"/>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 이성의 시대</a:t>
            </a:r>
          </a:p>
        </p:txBody>
      </p:sp>
      <p:sp>
        <p:nvSpPr>
          <p:cNvPr id="4" name="Text 2">
            <a:extLst>
              <a:ext uri="{FF2B5EF4-FFF2-40B4-BE49-F238E27FC236}">
                <a16:creationId xmlns:a16="http://schemas.microsoft.com/office/drawing/2014/main" id="{05C84B2E-E582-4621-A845-0A2C49D9B2B1}"/>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계몽주의와 이성의 권위</a:t>
            </a:r>
          </a:p>
        </p:txBody>
      </p:sp>
      <p:sp>
        <p:nvSpPr>
          <p:cNvPr id="5" name="Shape 3">
            <a:extLst>
              <a:ext uri="{FF2B5EF4-FFF2-40B4-BE49-F238E27FC236}">
                <a16:creationId xmlns:a16="http://schemas.microsoft.com/office/drawing/2014/main" id="{6FEC42A0-2097-428D-BCD9-E93D3382F207}"/>
              </a:ext>
            </a:extLst>
          </p:cNvPr>
          <p:cNvSpPr>
            <a:spLocks noGrp="1"/>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45B1C6D7-FD02-4467-AA48-6D9EE528EBAC}"/>
              </a:ext>
            </a:extLst>
          </p:cNvPr>
          <p:cNvSpPr>
            <a:spLocks noGrp="1"/>
          </p:cNvSpPr>
          <p:nvPr/>
        </p:nvSpPr>
        <p:spPr>
          <a:xfrm>
            <a:off x="960120" y="2103120"/>
            <a:ext cx="10241280" cy="548640"/>
          </a:xfrm>
          <a:prstGeom prst="rect">
            <a:avLst/>
          </a:prstGeom>
          <a:noFill/>
        </p:spPr>
        <p:txBody>
          <a:bodyPr wrap="square" lIns="0" tIns="0" rIns="0" bIns="0" anchor="ctr">
            <a:noAutofit/>
          </a:bodyPr>
          <a:lstStyle/>
          <a:p>
            <a:pPr algn="l">
              <a:spcBef>
                <a:spcPts val="0"/>
              </a:spcBef>
              <a:spcAft>
                <a:spcPts val="0"/>
              </a:spcAft>
              <a:defRPr sz="1650" i="0">
                <a:solidFill>
                  <a:srgbClr val="8C2F2A"/>
                </a:solidFill>
                <a:latin typeface="Noto Sans CJK KR"/>
                <a:ea typeface="Noto Sans CJK KR"/>
                <a:cs typeface="Noto Sans CJK KR"/>
              </a:defRPr>
            </a:pPr>
            <a:r>
              <a:rPr sz="1650" i="0">
                <a:solidFill>
                  <a:srgbClr val="8C2F2A"/>
                </a:solidFill>
                <a:latin typeface="Noto Sans CJK KR"/>
                <a:ea typeface="Noto Sans CJK KR"/>
                <a:cs typeface="Noto Sans CJK KR"/>
              </a:rPr>
              <a:t>이성의 시대(Age of Reason): 감각과 이성을 통한 진리 탐구의 강조</a:t>
            </a:r>
          </a:p>
        </p:txBody>
      </p:sp>
      <p:sp>
        <p:nvSpPr>
          <p:cNvPr id="7" name="Text 5">
            <a:extLst>
              <a:ext uri="{FF2B5EF4-FFF2-40B4-BE49-F238E27FC236}">
                <a16:creationId xmlns:a16="http://schemas.microsoft.com/office/drawing/2014/main" id="{F347964F-BA06-4F9E-BB32-5386C19A7E5A}"/>
              </a:ext>
            </a:extLst>
          </p:cNvPr>
          <p:cNvSpPr>
            <a:spLocks noGrp="1"/>
          </p:cNvSpPr>
          <p:nvPr/>
        </p:nvSpPr>
        <p:spPr>
          <a:xfrm>
            <a:off x="960120" y="2697480"/>
            <a:ext cx="102412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계몽주의(Enlightenment): 전통과 권위의 비판적 검토, 교육과 개혁의 추구</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영국의 일부 사상가: 신앙(faith)과 이성(reason)의 조화 모색</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프랑스의 일부 사상가: 교회 권위와 계시(revelation)에 대한 비판 강화</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지역·인물별 차이 존재, 모든 계몽사상가의 동일한 종교관으로 일반화 금물</a:t>
            </a:r>
          </a:p>
        </p:txBody>
      </p:sp>
      <p:sp>
        <p:nvSpPr>
          <p:cNvPr id="8" name="Text 6">
            <a:extLst>
              <a:ext uri="{FF2B5EF4-FFF2-40B4-BE49-F238E27FC236}">
                <a16:creationId xmlns:a16="http://schemas.microsoft.com/office/drawing/2014/main" id="{26876C0D-B5D7-492B-9169-C4AEF6912D24}"/>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9</a:t>
            </a:r>
          </a:p>
        </p:txBody>
      </p:sp>
    </p:spTree>
    <p:extLst>
      <p:ext uri="{BB962C8B-B14F-4D97-AF65-F5344CB8AC3E}">
        <p14:creationId xmlns:p14="http://schemas.microsoft.com/office/powerpoint/2010/main" val="1652740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DE56829-64B0-4B94-B807-35C8CAA3F297}"/>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B27FFA89-299B-4E23-B2B0-F78677D46F75}"/>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 이성의 시대</a:t>
            </a:r>
          </a:p>
        </p:txBody>
      </p:sp>
      <p:sp>
        <p:nvSpPr>
          <p:cNvPr id="4" name="Text 2">
            <a:extLst>
              <a:ext uri="{FF2B5EF4-FFF2-40B4-BE49-F238E27FC236}">
                <a16:creationId xmlns:a16="http://schemas.microsoft.com/office/drawing/2014/main" id="{49FDA79B-EE88-4564-81B3-CFE8C1551932}"/>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로크의 신앙과 이성</a:t>
            </a:r>
          </a:p>
        </p:txBody>
      </p:sp>
      <p:sp>
        <p:nvSpPr>
          <p:cNvPr id="5" name="Shape 3">
            <a:extLst>
              <a:ext uri="{FF2B5EF4-FFF2-40B4-BE49-F238E27FC236}">
                <a16:creationId xmlns:a16="http://schemas.microsoft.com/office/drawing/2014/main" id="{06661A39-3E49-4D99-B327-14EDAD7AE244}"/>
              </a:ext>
            </a:extLst>
          </p:cNvPr>
          <p:cNvSpPr>
            <a:spLocks noGrp="1"/>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A4981231-FC52-4F6D-BF13-E5C5122BFA53}"/>
              </a:ext>
            </a:extLst>
          </p:cNvPr>
          <p:cNvSpPr>
            <a:spLocks noGrp="1"/>
          </p:cNvSpPr>
          <p:nvPr/>
        </p:nvSpPr>
        <p:spPr>
          <a:xfrm>
            <a:off x="960120" y="2103120"/>
            <a:ext cx="585216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dirty="0">
                <a:solidFill>
                  <a:srgbClr val="8C2F2A"/>
                </a:solidFill>
                <a:latin typeface="Noto Sans CJK KR"/>
                <a:ea typeface="Noto Sans CJK KR"/>
                <a:cs typeface="Noto Sans CJK KR"/>
              </a:rPr>
              <a:t>존 </a:t>
            </a:r>
            <a:r>
              <a:rPr sz="1800" b="1" i="0" dirty="0" err="1">
                <a:solidFill>
                  <a:srgbClr val="8C2F2A"/>
                </a:solidFill>
                <a:latin typeface="Noto Sans CJK KR"/>
                <a:ea typeface="Noto Sans CJK KR"/>
                <a:cs typeface="Noto Sans CJK KR"/>
              </a:rPr>
              <a:t>로크</a:t>
            </a:r>
            <a:r>
              <a:rPr sz="1800" b="1" i="0" dirty="0">
                <a:solidFill>
                  <a:srgbClr val="8C2F2A"/>
                </a:solidFill>
                <a:latin typeface="Noto Sans CJK KR"/>
                <a:ea typeface="Noto Sans CJK KR"/>
                <a:cs typeface="Noto Sans CJK KR"/>
              </a:rPr>
              <a:t>(John Locke, 1632–1704)</a:t>
            </a:r>
          </a:p>
        </p:txBody>
      </p:sp>
      <p:sp>
        <p:nvSpPr>
          <p:cNvPr id="7" name="Text 5">
            <a:extLst>
              <a:ext uri="{FF2B5EF4-FFF2-40B4-BE49-F238E27FC236}">
                <a16:creationId xmlns:a16="http://schemas.microsoft.com/office/drawing/2014/main" id="{A8BE96D4-9DEF-4384-A2A1-85ABB30D0464}"/>
              </a:ext>
            </a:extLst>
          </p:cNvPr>
          <p:cNvSpPr>
            <a:spLocks noGrp="1"/>
          </p:cNvSpPr>
          <p:nvPr/>
        </p:nvSpPr>
        <p:spPr>
          <a:xfrm>
            <a:off x="960120" y="2651760"/>
            <a:ext cx="5852160" cy="3108960"/>
          </a:xfrm>
          <a:prstGeom prst="rect">
            <a:avLst/>
          </a:prstGeom>
          <a:noFill/>
        </p:spPr>
        <p:txBody>
          <a:bodyPr wrap="square" lIns="0" tIns="0" rIns="0" bIns="0" anchor="t">
            <a:noAutofit/>
          </a:bodyPr>
          <a:lstStyle/>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『인간지성론』</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(An Essay Concerning Human Understanding)</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하나님의 존재와 계시의 진위에 대한 이성적 검토</a:t>
            </a:r>
          </a:p>
          <a:p>
            <a:pPr>
              <a:spcBef>
                <a:spcPts val="0"/>
              </a:spcBef>
              <a:spcAft>
                <a:spcPts val="0"/>
              </a:spcAft>
            </a:pPr>
            <a:endParaRPr sz="1575" i="0">
              <a:solidFill>
                <a:srgbClr val="33291F"/>
              </a:solidFill>
              <a:latin typeface="Noto Sans CJK KR"/>
              <a:ea typeface="Noto Sans CJK KR"/>
              <a:cs typeface="Noto Sans CJK KR"/>
            </a:endParaRP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『기독교의 합리성』</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(The Reasonableness of Christianity, 1695)</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예수를 메시아(Messiah)로 믿는 신앙과</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회개·순종의 강조</a:t>
            </a:r>
          </a:p>
        </p:txBody>
      </p:sp>
      <p:sp>
        <p:nvSpPr>
          <p:cNvPr id="8" name="Shape 6">
            <a:extLst>
              <a:ext uri="{FF2B5EF4-FFF2-40B4-BE49-F238E27FC236}">
                <a16:creationId xmlns:a16="http://schemas.microsoft.com/office/drawing/2014/main" id="{9771EF1C-63D0-491E-BFD8-6C7FADE36071}"/>
              </a:ext>
            </a:extLst>
          </p:cNvPr>
          <p:cNvSpPr>
            <a:spLocks noGrp="1"/>
          </p:cNvSpPr>
          <p:nvPr/>
        </p:nvSpPr>
        <p:spPr>
          <a:xfrm>
            <a:off x="7338060" y="2181314"/>
            <a:ext cx="406908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33559FD3-7466-4A7A-AD7F-65963AB76B21}"/>
              </a:ext>
            </a:extLst>
          </p:cNvPr>
          <p:cNvSpPr>
            <a:spLocks noGrp="1"/>
          </p:cNvSpPr>
          <p:nvPr/>
        </p:nvSpPr>
        <p:spPr>
          <a:xfrm>
            <a:off x="7772400" y="2629370"/>
            <a:ext cx="3429000" cy="411480"/>
          </a:xfrm>
          <a:prstGeom prst="rect">
            <a:avLst/>
          </a:prstGeom>
          <a:noFill/>
        </p:spPr>
        <p:txBody>
          <a:bodyPr wrap="square" lIns="0" tIns="0" rIns="0" bIns="0" anchor="ctr">
            <a:noAutofit/>
          </a:bodyPr>
          <a:lstStyle/>
          <a:p>
            <a:pPr algn="l">
              <a:spcBef>
                <a:spcPts val="0"/>
              </a:spcBef>
              <a:spcAft>
                <a:spcPts val="0"/>
              </a:spcAft>
              <a:defRPr sz="1700" b="1" i="0">
                <a:solidFill>
                  <a:srgbClr val="C79A3A"/>
                </a:solidFill>
                <a:latin typeface="Noto Sans CJK KR"/>
                <a:ea typeface="Noto Sans CJK KR"/>
                <a:cs typeface="Noto Sans CJK KR"/>
              </a:defRPr>
            </a:pPr>
            <a:r>
              <a:rPr sz="1700" b="1" i="0" dirty="0" err="1">
                <a:solidFill>
                  <a:srgbClr val="C79A3A"/>
                </a:solidFill>
                <a:latin typeface="Noto Sans CJK KR"/>
                <a:ea typeface="Noto Sans CJK KR"/>
                <a:cs typeface="Noto Sans CJK KR"/>
              </a:rPr>
              <a:t>평가의</a:t>
            </a:r>
            <a:r>
              <a:rPr sz="1700" b="1" i="0" dirty="0">
                <a:solidFill>
                  <a:srgbClr val="C79A3A"/>
                </a:solidFill>
                <a:latin typeface="Noto Sans CJK KR"/>
                <a:ea typeface="Noto Sans CJK KR"/>
                <a:cs typeface="Noto Sans CJK KR"/>
              </a:rPr>
              <a:t> 두 </a:t>
            </a:r>
            <a:r>
              <a:rPr sz="1700" b="1" i="0" dirty="0" err="1">
                <a:solidFill>
                  <a:srgbClr val="C79A3A"/>
                </a:solidFill>
                <a:latin typeface="Noto Sans CJK KR"/>
                <a:ea typeface="Noto Sans CJK KR"/>
                <a:cs typeface="Noto Sans CJK KR"/>
              </a:rPr>
              <a:t>측면</a:t>
            </a:r>
            <a:endParaRPr sz="1700" b="1" i="0" dirty="0">
              <a:solidFill>
                <a:srgbClr val="C79A3A"/>
              </a:solidFill>
              <a:latin typeface="Noto Sans CJK KR"/>
              <a:ea typeface="Noto Sans CJK KR"/>
              <a:cs typeface="Noto Sans CJK KR"/>
            </a:endParaRPr>
          </a:p>
        </p:txBody>
      </p:sp>
      <p:sp>
        <p:nvSpPr>
          <p:cNvPr id="10" name="Text 8">
            <a:extLst>
              <a:ext uri="{FF2B5EF4-FFF2-40B4-BE49-F238E27FC236}">
                <a16:creationId xmlns:a16="http://schemas.microsoft.com/office/drawing/2014/main" id="{815B8C44-A278-4733-9413-B5AA6FA07A6F}"/>
              </a:ext>
            </a:extLst>
          </p:cNvPr>
          <p:cNvSpPr>
            <a:spLocks noGrp="1"/>
          </p:cNvSpPr>
          <p:nvPr/>
        </p:nvSpPr>
        <p:spPr>
          <a:xfrm>
            <a:off x="7627620" y="3260306"/>
            <a:ext cx="3429000" cy="1463040"/>
          </a:xfrm>
          <a:prstGeom prst="rect">
            <a:avLst/>
          </a:prstGeom>
          <a:noFill/>
        </p:spPr>
        <p:txBody>
          <a:bodyPr wrap="square" lIns="0" tIns="0" rIns="0" bIns="0" anchor="t">
            <a:noAutofit/>
          </a:bodyPr>
          <a:lstStyle/>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로크</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자신의</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입장</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계시와</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기적</a:t>
            </a:r>
            <a:r>
              <a:rPr sz="1650" b="0" i="0" dirty="0">
                <a:solidFill>
                  <a:srgbClr val="FBF6EC"/>
                </a:solidFill>
                <a:latin typeface="Noto Sans CJK KR"/>
                <a:ea typeface="Noto Sans CJK KR"/>
                <a:cs typeface="Noto Sans CJK KR"/>
              </a:rPr>
              <a:t>(miracles) </a:t>
            </a:r>
            <a:r>
              <a:rPr sz="1650" b="0" i="0" dirty="0" err="1">
                <a:solidFill>
                  <a:srgbClr val="FBF6EC"/>
                </a:solidFill>
                <a:latin typeface="Noto Sans CJK KR"/>
                <a:ea typeface="Noto Sans CJK KR"/>
                <a:cs typeface="Noto Sans CJK KR"/>
              </a:rPr>
              <a:t>인정</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이성을</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넘어서는</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진리</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a:solidFill>
                  <a:srgbClr val="FBF6EC"/>
                </a:solidFill>
                <a:latin typeface="Noto Sans CJK KR"/>
                <a:ea typeface="Noto Sans CJK KR"/>
                <a:cs typeface="Noto Sans CJK KR"/>
              </a:rPr>
              <a:t>(above reason)의 </a:t>
            </a:r>
            <a:r>
              <a:rPr sz="1650" b="0" i="0" dirty="0" err="1">
                <a:solidFill>
                  <a:srgbClr val="FBF6EC"/>
                </a:solidFill>
                <a:latin typeface="Noto Sans CJK KR"/>
                <a:ea typeface="Noto Sans CJK KR"/>
                <a:cs typeface="Noto Sans CJK KR"/>
              </a:rPr>
              <a:t>수용</a:t>
            </a:r>
            <a:endParaRPr sz="1650" b="0" i="0" dirty="0">
              <a:solidFill>
                <a:srgbClr val="FBF6EC"/>
              </a:solidFill>
              <a:latin typeface="Noto Sans CJK KR"/>
              <a:ea typeface="Noto Sans CJK KR"/>
              <a:cs typeface="Noto Sans CJK KR"/>
            </a:endParaRPr>
          </a:p>
        </p:txBody>
      </p:sp>
      <p:sp>
        <p:nvSpPr>
          <p:cNvPr id="11" name="Text 9">
            <a:extLst>
              <a:ext uri="{FF2B5EF4-FFF2-40B4-BE49-F238E27FC236}">
                <a16:creationId xmlns:a16="http://schemas.microsoft.com/office/drawing/2014/main" id="{14E362CA-D035-4B6A-B2B1-5B0D3A393AE7}"/>
              </a:ext>
            </a:extLst>
          </p:cNvPr>
          <p:cNvSpPr>
            <a:spLocks noGrp="1"/>
          </p:cNvSpPr>
          <p:nvPr/>
        </p:nvSpPr>
        <p:spPr>
          <a:xfrm>
            <a:off x="7802880" y="4604474"/>
            <a:ext cx="3429000" cy="1554480"/>
          </a:xfrm>
          <a:prstGeom prst="rect">
            <a:avLst/>
          </a:prstGeom>
          <a:noFill/>
        </p:spPr>
        <p:txBody>
          <a:bodyPr wrap="square" lIns="0" tIns="0" rIns="0" bIns="0" anchor="t">
            <a:noAutofit/>
          </a:bodyPr>
          <a:lstStyle/>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셀리의</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비판적</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평가</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이성에</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맞추는</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과정에서</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기독교의</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내용</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축소</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위험</a:t>
            </a:r>
            <a:endParaRPr sz="1650" b="0" i="0" dirty="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dirty="0" err="1">
                <a:solidFill>
                  <a:srgbClr val="FBF6EC"/>
                </a:solidFill>
                <a:latin typeface="Noto Sans CJK KR"/>
                <a:ea typeface="Noto Sans CJK KR"/>
                <a:cs typeface="Noto Sans CJK KR"/>
              </a:rPr>
              <a:t>계시의</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부정과는</a:t>
            </a:r>
            <a:r>
              <a:rPr sz="1650" b="0" i="0" dirty="0">
                <a:solidFill>
                  <a:srgbClr val="FBF6EC"/>
                </a:solidFill>
                <a:latin typeface="Noto Sans CJK KR"/>
                <a:ea typeface="Noto Sans CJK KR"/>
                <a:cs typeface="Noto Sans CJK KR"/>
              </a:rPr>
              <a:t> </a:t>
            </a:r>
            <a:r>
              <a:rPr sz="1650" b="0" i="0" dirty="0" err="1">
                <a:solidFill>
                  <a:srgbClr val="FBF6EC"/>
                </a:solidFill>
                <a:latin typeface="Noto Sans CJK KR"/>
                <a:ea typeface="Noto Sans CJK KR"/>
                <a:cs typeface="Noto Sans CJK KR"/>
              </a:rPr>
              <a:t>구별</a:t>
            </a:r>
            <a:endParaRPr sz="1650" b="0" i="0" dirty="0">
              <a:solidFill>
                <a:srgbClr val="FBF6EC"/>
              </a:solidFill>
              <a:latin typeface="Noto Sans CJK KR"/>
              <a:ea typeface="Noto Sans CJK KR"/>
              <a:cs typeface="Noto Sans CJK KR"/>
            </a:endParaRPr>
          </a:p>
        </p:txBody>
      </p:sp>
      <p:sp>
        <p:nvSpPr>
          <p:cNvPr id="12" name="Text 10">
            <a:extLst>
              <a:ext uri="{FF2B5EF4-FFF2-40B4-BE49-F238E27FC236}">
                <a16:creationId xmlns:a16="http://schemas.microsoft.com/office/drawing/2014/main" id="{AC0DEAD5-9B45-4A24-8DF2-5608F506F5E5}"/>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10</a:t>
            </a:r>
          </a:p>
        </p:txBody>
      </p:sp>
      <p:pic>
        <p:nvPicPr>
          <p:cNvPr id="14" name="Picture 13">
            <a:extLst>
              <a:ext uri="{FF2B5EF4-FFF2-40B4-BE49-F238E27FC236}">
                <a16:creationId xmlns:a16="http://schemas.microsoft.com/office/drawing/2014/main" id="{83FBE534-8956-2918-2B8F-A97D70A68FD6}"/>
              </a:ext>
            </a:extLst>
          </p:cNvPr>
          <p:cNvPicPr>
            <a:picLocks noChangeAspect="1"/>
          </p:cNvPicPr>
          <p:nvPr/>
        </p:nvPicPr>
        <p:blipFill>
          <a:blip r:embed="rId4"/>
          <a:stretch>
            <a:fillRect/>
          </a:stretch>
        </p:blipFill>
        <p:spPr>
          <a:xfrm>
            <a:off x="8367522" y="-23330"/>
            <a:ext cx="3824478" cy="2332660"/>
          </a:xfrm>
          <a:prstGeom prst="rect">
            <a:avLst/>
          </a:prstGeom>
        </p:spPr>
      </p:pic>
    </p:spTree>
    <p:extLst>
      <p:ext uri="{BB962C8B-B14F-4D97-AF65-F5344CB8AC3E}">
        <p14:creationId xmlns:p14="http://schemas.microsoft.com/office/powerpoint/2010/main" val="1335916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FAC3B04-C7FF-4A7D-904A-DC6F4FF6EAF5}"/>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7F35C37C-5035-4FDE-92A0-227D7FFACCB7}"/>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 이성의 시대</a:t>
            </a:r>
          </a:p>
        </p:txBody>
      </p:sp>
      <p:sp>
        <p:nvSpPr>
          <p:cNvPr id="4" name="Text 2">
            <a:extLst>
              <a:ext uri="{FF2B5EF4-FFF2-40B4-BE49-F238E27FC236}">
                <a16:creationId xmlns:a16="http://schemas.microsoft.com/office/drawing/2014/main" id="{7D9B34C1-8028-4463-9BE7-238E12A039B4}"/>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계시 비판과 필로조프</a:t>
            </a:r>
          </a:p>
        </p:txBody>
      </p:sp>
      <p:sp>
        <p:nvSpPr>
          <p:cNvPr id="5" name="Shape 3">
            <a:extLst>
              <a:ext uri="{FF2B5EF4-FFF2-40B4-BE49-F238E27FC236}">
                <a16:creationId xmlns:a16="http://schemas.microsoft.com/office/drawing/2014/main" id="{E281972D-345A-491F-BC20-3397EAD4A85A}"/>
              </a:ext>
            </a:extLst>
          </p:cNvPr>
          <p:cNvSpPr>
            <a:spLocks noGrp="1"/>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7E12B902-4FDD-4F0C-8409-87A3635B81CE}"/>
              </a:ext>
            </a:extLst>
          </p:cNvPr>
          <p:cNvSpPr>
            <a:spLocks noGrp="1"/>
          </p:cNvSpPr>
          <p:nvPr/>
        </p:nvSpPr>
        <p:spPr>
          <a:xfrm>
            <a:off x="960120" y="2103120"/>
            <a:ext cx="10241280" cy="457200"/>
          </a:xfrm>
          <a:prstGeom prst="rect">
            <a:avLst/>
          </a:prstGeom>
          <a:noFill/>
        </p:spPr>
        <p:txBody>
          <a:bodyPr wrap="square" lIns="0" tIns="0" rIns="0" bIns="0" anchor="ctr">
            <a:noAutofit/>
          </a:bodyPr>
          <a:lstStyle/>
          <a:p>
            <a:pPr algn="l">
              <a:spcBef>
                <a:spcPts val="0"/>
              </a:spcBef>
              <a:spcAft>
                <a:spcPts val="0"/>
              </a:spcAft>
              <a:defRPr sz="1650" i="0">
                <a:solidFill>
                  <a:srgbClr val="8C2F2A"/>
                </a:solidFill>
                <a:latin typeface="Noto Sans CJK KR"/>
                <a:ea typeface="Noto Sans CJK KR"/>
                <a:cs typeface="Noto Sans CJK KR"/>
              </a:defRPr>
            </a:pPr>
            <a:r>
              <a:rPr sz="1650" i="0">
                <a:solidFill>
                  <a:srgbClr val="8C2F2A"/>
                </a:solidFill>
                <a:latin typeface="Noto Sans CJK KR"/>
                <a:ea typeface="Noto Sans CJK KR"/>
                <a:cs typeface="Noto Sans CJK KR"/>
              </a:rPr>
              <a:t>일부 18세기 사상가의 변화: 신앙과 이성의 조화에서 계시의 필요성 부정으로</a:t>
            </a:r>
          </a:p>
        </p:txBody>
      </p:sp>
      <p:sp>
        <p:nvSpPr>
          <p:cNvPr id="7" name="Text 5">
            <a:extLst>
              <a:ext uri="{FF2B5EF4-FFF2-40B4-BE49-F238E27FC236}">
                <a16:creationId xmlns:a16="http://schemas.microsoft.com/office/drawing/2014/main" id="{F5D21DD1-29EB-4AE3-8F4C-FD5B070D95C8}"/>
              </a:ext>
            </a:extLst>
          </p:cNvPr>
          <p:cNvSpPr>
            <a:spLocks noGrp="1"/>
          </p:cNvSpPr>
          <p:nvPr/>
        </p:nvSpPr>
        <p:spPr>
          <a:xfrm>
            <a:off x="960120" y="2697480"/>
            <a:ext cx="102412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비판의 논리: 이성으로 알 수 있는 계시는 불필요하다는 주장</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이성에 맞지 않는 기적·신비(mystery)는 배척</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필로조프(philosophes): 사회 비판과 개혁을 추구한 문필가·지식인</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저술·서신·살롱을 통한 사상의 교류</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파리를 중심으로 유럽과 아메리카에 확산된 논쟁</a:t>
            </a:r>
          </a:p>
        </p:txBody>
      </p:sp>
      <p:sp>
        <p:nvSpPr>
          <p:cNvPr id="8" name="Text 6">
            <a:extLst>
              <a:ext uri="{FF2B5EF4-FFF2-40B4-BE49-F238E27FC236}">
                <a16:creationId xmlns:a16="http://schemas.microsoft.com/office/drawing/2014/main" id="{F1D6C182-7483-4783-A10E-4DAEB16F73D5}"/>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11</a:t>
            </a:r>
          </a:p>
        </p:txBody>
      </p:sp>
    </p:spTree>
    <p:extLst>
      <p:ext uri="{BB962C8B-B14F-4D97-AF65-F5344CB8AC3E}">
        <p14:creationId xmlns:p14="http://schemas.microsoft.com/office/powerpoint/2010/main" val="968799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8BFD51F-FDE3-43BC-9B2D-210163BB11BD}"/>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ECA4188D-687F-41BA-8223-D05B926A92C9}"/>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III. 이신론의 도전</a:t>
            </a:r>
          </a:p>
        </p:txBody>
      </p:sp>
      <p:sp>
        <p:nvSpPr>
          <p:cNvPr id="4" name="Text 2">
            <a:extLst>
              <a:ext uri="{FF2B5EF4-FFF2-40B4-BE49-F238E27FC236}">
                <a16:creationId xmlns:a16="http://schemas.microsoft.com/office/drawing/2014/main" id="{AE550BB2-4264-4BEC-A92C-1CDBEA85DECE}"/>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이신론과 시계공 하나님</a:t>
            </a:r>
          </a:p>
        </p:txBody>
      </p:sp>
      <p:sp>
        <p:nvSpPr>
          <p:cNvPr id="5" name="Shape 3">
            <a:extLst>
              <a:ext uri="{FF2B5EF4-FFF2-40B4-BE49-F238E27FC236}">
                <a16:creationId xmlns:a16="http://schemas.microsoft.com/office/drawing/2014/main" id="{9D046523-3DF9-450D-86EA-8AA0F80B66CB}"/>
              </a:ext>
            </a:extLst>
          </p:cNvPr>
          <p:cNvSpPr>
            <a:spLocks noGrp="1"/>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F4E1A545-20B5-4D13-8E58-4531CF169F03}"/>
              </a:ext>
            </a:extLst>
          </p:cNvPr>
          <p:cNvSpPr>
            <a:spLocks noGrp="1"/>
          </p:cNvSpPr>
          <p:nvPr/>
        </p:nvSpPr>
        <p:spPr>
          <a:xfrm>
            <a:off x="960120" y="2103120"/>
            <a:ext cx="475488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이신론(deism)</a:t>
            </a:r>
          </a:p>
        </p:txBody>
      </p:sp>
      <p:sp>
        <p:nvSpPr>
          <p:cNvPr id="7" name="Text 5">
            <a:extLst>
              <a:ext uri="{FF2B5EF4-FFF2-40B4-BE49-F238E27FC236}">
                <a16:creationId xmlns:a16="http://schemas.microsoft.com/office/drawing/2014/main" id="{114B11A0-ACE8-4771-AEFD-03961B37C101}"/>
              </a:ext>
            </a:extLst>
          </p:cNvPr>
          <p:cNvSpPr>
            <a:spLocks noGrp="1"/>
          </p:cNvSpPr>
          <p:nvPr/>
        </p:nvSpPr>
        <p:spPr>
          <a:xfrm>
            <a:off x="960120" y="2651760"/>
            <a:ext cx="47548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최고 존재(supreme being)와</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창조주의 존재 인정</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자연과 이성을 종교 판단의 기준으로 강조</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무신론(atheism)과 구별되는 입장</a:t>
            </a:r>
          </a:p>
        </p:txBody>
      </p:sp>
      <p:sp>
        <p:nvSpPr>
          <p:cNvPr id="8" name="Shape 6">
            <a:extLst>
              <a:ext uri="{FF2B5EF4-FFF2-40B4-BE49-F238E27FC236}">
                <a16:creationId xmlns:a16="http://schemas.microsoft.com/office/drawing/2014/main" id="{608D02F6-26FE-40AD-B88D-81174299A464}"/>
              </a:ext>
            </a:extLst>
          </p:cNvPr>
          <p:cNvSpPr>
            <a:spLocks noGrp="1"/>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521BD198-BD71-492D-965B-C5DB592B2820}"/>
              </a:ext>
            </a:extLst>
          </p:cNvPr>
          <p:cNvSpPr>
            <a:spLocks noGrp="1"/>
          </p:cNvSpPr>
          <p:nvPr/>
        </p:nvSpPr>
        <p:spPr>
          <a:xfrm>
            <a:off x="6446520" y="2103120"/>
            <a:ext cx="4846320" cy="457200"/>
          </a:xfrm>
          <a:prstGeom prst="rect">
            <a:avLst/>
          </a:prstGeom>
          <a:noFill/>
        </p:spPr>
        <p:txBody>
          <a:bodyPr wrap="square" lIns="0" tIns="0" rIns="0" bIns="0" anchor="ctr">
            <a:noAutofit/>
          </a:bodyPr>
          <a:lstStyle/>
          <a:p>
            <a:pPr algn="l">
              <a:spcBef>
                <a:spcPts val="0"/>
              </a:spcBef>
              <a:spcAft>
                <a:spcPts val="0"/>
              </a:spcAft>
              <a:defRPr sz="1650" b="1" i="0">
                <a:solidFill>
                  <a:srgbClr val="C79A3A"/>
                </a:solidFill>
                <a:latin typeface="Noto Sans CJK KR"/>
                <a:ea typeface="Noto Sans CJK KR"/>
                <a:cs typeface="Noto Sans CJK KR"/>
              </a:defRPr>
            </a:pPr>
            <a:r>
              <a:rPr sz="1650" b="1" i="0">
                <a:solidFill>
                  <a:srgbClr val="C79A3A"/>
                </a:solidFill>
                <a:latin typeface="Noto Sans CJK KR"/>
                <a:ea typeface="Noto Sans CJK KR"/>
                <a:cs typeface="Noto Sans CJK KR"/>
              </a:rPr>
              <a:t>시계공 하나님(watchmaker God)</a:t>
            </a:r>
          </a:p>
        </p:txBody>
      </p:sp>
      <p:sp>
        <p:nvSpPr>
          <p:cNvPr id="10" name="Text 8">
            <a:extLst>
              <a:ext uri="{FF2B5EF4-FFF2-40B4-BE49-F238E27FC236}">
                <a16:creationId xmlns:a16="http://schemas.microsoft.com/office/drawing/2014/main" id="{43764EDD-CFC6-4C56-9B77-8D5BD6436D9A}"/>
              </a:ext>
            </a:extLst>
          </p:cNvPr>
          <p:cNvSpPr>
            <a:spLocks noGrp="1"/>
          </p:cNvSpPr>
          <p:nvPr/>
        </p:nvSpPr>
        <p:spPr>
          <a:xfrm>
            <a:off x="6446520" y="2651760"/>
            <a:ext cx="484632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세계를 만들고 작동하게 한 창조주</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완전한 자연 질서에 대한 신뢰</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기적과 성경의 특별계시</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(special revelations)에 대한 거부·비판</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섭리와 사후 심판에 대한 견해는 인물별 차이</a:t>
            </a:r>
          </a:p>
        </p:txBody>
      </p:sp>
      <p:sp>
        <p:nvSpPr>
          <p:cNvPr id="11" name="Text 9">
            <a:extLst>
              <a:ext uri="{FF2B5EF4-FFF2-40B4-BE49-F238E27FC236}">
                <a16:creationId xmlns:a16="http://schemas.microsoft.com/office/drawing/2014/main" id="{48E8E542-143F-44D9-AAA0-B8F1286E2F1A}"/>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12</a:t>
            </a:r>
          </a:p>
        </p:txBody>
      </p:sp>
    </p:spTree>
    <p:extLst>
      <p:ext uri="{BB962C8B-B14F-4D97-AF65-F5344CB8AC3E}">
        <p14:creationId xmlns:p14="http://schemas.microsoft.com/office/powerpoint/2010/main" val="78789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8BFD51F-FDE3-43BC-9B2D-210163BB11BD}"/>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ECA4188D-687F-41BA-8223-D05B926A92C9}"/>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III. 이신론의 도전</a:t>
            </a:r>
          </a:p>
        </p:txBody>
      </p:sp>
      <p:sp>
        <p:nvSpPr>
          <p:cNvPr id="4" name="Text 2">
            <a:extLst>
              <a:ext uri="{FF2B5EF4-FFF2-40B4-BE49-F238E27FC236}">
                <a16:creationId xmlns:a16="http://schemas.microsoft.com/office/drawing/2014/main" id="{AE550BB2-4264-4BEC-A92C-1CDBEA85DECE}"/>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자연종교와 계시종교</a:t>
            </a:r>
          </a:p>
        </p:txBody>
      </p:sp>
      <p:sp>
        <p:nvSpPr>
          <p:cNvPr id="5" name="Shape 3">
            <a:extLst>
              <a:ext uri="{FF2B5EF4-FFF2-40B4-BE49-F238E27FC236}">
                <a16:creationId xmlns:a16="http://schemas.microsoft.com/office/drawing/2014/main" id="{9D046523-3DF9-450D-86EA-8AA0F80B66CB}"/>
              </a:ext>
            </a:extLst>
          </p:cNvPr>
          <p:cNvSpPr>
            <a:spLocks noGrp="1"/>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F4E1A545-20B5-4D13-8E58-4531CF169F03}"/>
              </a:ext>
            </a:extLst>
          </p:cNvPr>
          <p:cNvSpPr>
            <a:spLocks noGrp="1"/>
          </p:cNvSpPr>
          <p:nvPr/>
        </p:nvSpPr>
        <p:spPr>
          <a:xfrm>
            <a:off x="960120" y="2103120"/>
            <a:ext cx="475488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자연종교(natural religion)</a:t>
            </a:r>
          </a:p>
        </p:txBody>
      </p:sp>
      <p:sp>
        <p:nvSpPr>
          <p:cNvPr id="7" name="Text 5">
            <a:extLst>
              <a:ext uri="{FF2B5EF4-FFF2-40B4-BE49-F238E27FC236}">
                <a16:creationId xmlns:a16="http://schemas.microsoft.com/office/drawing/2014/main" id="{114B11A0-ACE8-4771-AEFD-03961B37C101}"/>
              </a:ext>
            </a:extLst>
          </p:cNvPr>
          <p:cNvSpPr>
            <a:spLocks noGrp="1"/>
          </p:cNvSpPr>
          <p:nvPr/>
        </p:nvSpPr>
        <p:spPr>
          <a:xfrm>
            <a:off x="960120" y="2651760"/>
            <a:ext cx="47548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자연과 이성에서 종교적 진리 탐구</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창조주·도덕적 책임 등 보편적 내용 추구</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이신론의 주장:</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특정 역사적 계시에 의존할 필요 부정</a:t>
            </a:r>
          </a:p>
        </p:txBody>
      </p:sp>
      <p:sp>
        <p:nvSpPr>
          <p:cNvPr id="8" name="Shape 6">
            <a:extLst>
              <a:ext uri="{FF2B5EF4-FFF2-40B4-BE49-F238E27FC236}">
                <a16:creationId xmlns:a16="http://schemas.microsoft.com/office/drawing/2014/main" id="{608D02F6-26FE-40AD-B88D-81174299A464}"/>
              </a:ext>
            </a:extLst>
          </p:cNvPr>
          <p:cNvSpPr>
            <a:spLocks noGrp="1"/>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521BD198-BD71-492D-965B-C5DB592B2820}"/>
              </a:ext>
            </a:extLst>
          </p:cNvPr>
          <p:cNvSpPr>
            <a:spLocks noGrp="1"/>
          </p:cNvSpPr>
          <p:nvPr/>
        </p:nvSpPr>
        <p:spPr>
          <a:xfrm>
            <a:off x="6446520" y="2103120"/>
            <a:ext cx="4846320" cy="457200"/>
          </a:xfrm>
          <a:prstGeom prst="rect">
            <a:avLst/>
          </a:prstGeom>
          <a:noFill/>
        </p:spPr>
        <p:txBody>
          <a:bodyPr wrap="square" lIns="0" tIns="0" rIns="0" bIns="0" anchor="ctr">
            <a:noAutofit/>
          </a:bodyPr>
          <a:lstStyle/>
          <a:p>
            <a:pPr algn="l">
              <a:spcBef>
                <a:spcPts val="0"/>
              </a:spcBef>
              <a:spcAft>
                <a:spcPts val="0"/>
              </a:spcAft>
              <a:defRPr sz="1650" b="1" i="0">
                <a:solidFill>
                  <a:srgbClr val="C79A3A"/>
                </a:solidFill>
                <a:latin typeface="Noto Sans CJK KR"/>
                <a:ea typeface="Noto Sans CJK KR"/>
                <a:cs typeface="Noto Sans CJK KR"/>
              </a:defRPr>
            </a:pPr>
            <a:r>
              <a:rPr sz="1650" b="1" i="0">
                <a:solidFill>
                  <a:srgbClr val="C79A3A"/>
                </a:solidFill>
                <a:latin typeface="Noto Sans CJK KR"/>
                <a:ea typeface="Noto Sans CJK KR"/>
                <a:cs typeface="Noto Sans CJK KR"/>
              </a:rPr>
              <a:t>계시종교(revealed religion)</a:t>
            </a:r>
          </a:p>
        </p:txBody>
      </p:sp>
      <p:sp>
        <p:nvSpPr>
          <p:cNvPr id="10" name="Text 8">
            <a:extLst>
              <a:ext uri="{FF2B5EF4-FFF2-40B4-BE49-F238E27FC236}">
                <a16:creationId xmlns:a16="http://schemas.microsoft.com/office/drawing/2014/main" id="{43764EDD-CFC6-4C56-9B77-8D5BD6436D9A}"/>
              </a:ext>
            </a:extLst>
          </p:cNvPr>
          <p:cNvSpPr>
            <a:spLocks noGrp="1"/>
          </p:cNvSpPr>
          <p:nvPr/>
        </p:nvSpPr>
        <p:spPr>
          <a:xfrm>
            <a:off x="6446520" y="2651760"/>
            <a:ext cx="484632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역사 속 하나님의 말씀과 행위에 근거</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성경의 증언과 그리스도의 구원 사건 중시</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버틀러(Joseph Butler)의 접근:</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자연종교와 계시종교의 양립 옹호</a:t>
            </a:r>
          </a:p>
        </p:txBody>
      </p:sp>
      <p:sp>
        <p:nvSpPr>
          <p:cNvPr id="11" name="Text 9">
            <a:extLst>
              <a:ext uri="{FF2B5EF4-FFF2-40B4-BE49-F238E27FC236}">
                <a16:creationId xmlns:a16="http://schemas.microsoft.com/office/drawing/2014/main" id="{48E8E542-143F-44D9-AAA0-B8F1286E2F1A}"/>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13</a:t>
            </a:r>
          </a:p>
        </p:txBody>
      </p:sp>
    </p:spTree>
    <p:extLst>
      <p:ext uri="{BB962C8B-B14F-4D97-AF65-F5344CB8AC3E}">
        <p14:creationId xmlns:p14="http://schemas.microsoft.com/office/powerpoint/2010/main" val="787891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A648908-D9E1-4BD1-8F94-2811FFE75A71}"/>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6E9F80B9-9815-4DEC-807C-54329B88439D}"/>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III. 이신론의 도전</a:t>
            </a:r>
          </a:p>
        </p:txBody>
      </p:sp>
      <p:sp>
        <p:nvSpPr>
          <p:cNvPr id="4" name="Text 2">
            <a:extLst>
              <a:ext uri="{FF2B5EF4-FFF2-40B4-BE49-F238E27FC236}">
                <a16:creationId xmlns:a16="http://schemas.microsoft.com/office/drawing/2014/main" id="{2B1F4217-01A7-4008-89A2-981DBBAD765A}"/>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자연종교의 주요 대변자</a:t>
            </a:r>
          </a:p>
        </p:txBody>
      </p:sp>
      <p:sp>
        <p:nvSpPr>
          <p:cNvPr id="5" name="Shape 3">
            <a:extLst>
              <a:ext uri="{FF2B5EF4-FFF2-40B4-BE49-F238E27FC236}">
                <a16:creationId xmlns:a16="http://schemas.microsoft.com/office/drawing/2014/main" id="{2D268258-E722-463A-BD5B-ECB98C11B75E}"/>
              </a:ext>
            </a:extLst>
          </p:cNvPr>
          <p:cNvSpPr>
            <a:spLocks noGrp="1"/>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E7B5039C-61C2-4A48-9BAF-3143CE3261B1}"/>
              </a:ext>
            </a:extLst>
          </p:cNvPr>
          <p:cNvSpPr>
            <a:spLocks noGrp="1"/>
          </p:cNvSpPr>
          <p:nvPr/>
        </p:nvSpPr>
        <p:spPr>
          <a:xfrm>
            <a:off x="960120" y="2103120"/>
            <a:ext cx="5852160" cy="3657600"/>
          </a:xfrm>
          <a:prstGeom prst="rect">
            <a:avLst/>
          </a:prstGeom>
          <a:noFill/>
        </p:spPr>
        <p:txBody>
          <a:bodyPr wrap="square" lIns="0" tIns="0" rIns="0" bIns="0" anchor="t">
            <a:noAutofit/>
          </a:bodyPr>
          <a:lstStyle/>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체버리의 허버트 경</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(Lord Herbert of Cherbury)</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보편적 종교 원리의 탐구</a:t>
            </a:r>
          </a:p>
          <a:p>
            <a:pPr>
              <a:spcBef>
                <a:spcPts val="0"/>
              </a:spcBef>
              <a:spcAft>
                <a:spcPts val="0"/>
              </a:spcAft>
            </a:pPr>
            <a:endParaRPr sz="1575" i="0">
              <a:solidFill>
                <a:srgbClr val="33291F"/>
              </a:solidFill>
              <a:latin typeface="Noto Sans CJK KR"/>
              <a:ea typeface="Noto Sans CJK KR"/>
              <a:cs typeface="Noto Sans CJK KR"/>
            </a:endParaRP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존 톨런드(John Toland)</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『신비하지 않은 기독교』</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(Christianity Not Mysterious, 1696)</a:t>
            </a:r>
          </a:p>
          <a:p>
            <a:pPr>
              <a:spcBef>
                <a:spcPts val="0"/>
              </a:spcBef>
              <a:spcAft>
                <a:spcPts val="0"/>
              </a:spcAft>
            </a:pPr>
            <a:endParaRPr sz="1575" i="0">
              <a:solidFill>
                <a:srgbClr val="33291F"/>
              </a:solidFill>
              <a:latin typeface="Noto Sans CJK KR"/>
              <a:ea typeface="Noto Sans CJK KR"/>
              <a:cs typeface="Noto Sans CJK KR"/>
            </a:endParaRP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매슈 틴들(Matthew Tindal)</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『세계만큼 오래된 기독교』</a:t>
            </a:r>
          </a:p>
          <a:p>
            <a:pPr algn="l">
              <a:lnSpc>
                <a:spcPct val="115000"/>
              </a:lnSpc>
              <a:spcBef>
                <a:spcPts val="0"/>
              </a:spcBef>
              <a:spcAft>
                <a:spcPts val="0"/>
              </a:spcAft>
              <a:buNone/>
              <a:defRPr sz="1575" i="0">
                <a:solidFill>
                  <a:srgbClr val="33291F"/>
                </a:solidFill>
                <a:latin typeface="Noto Sans CJK KR"/>
                <a:ea typeface="Noto Sans CJK KR"/>
                <a:cs typeface="Noto Sans CJK KR"/>
              </a:defRPr>
            </a:pPr>
            <a:r>
              <a:rPr sz="1575" i="0">
                <a:solidFill>
                  <a:srgbClr val="33291F"/>
                </a:solidFill>
                <a:latin typeface="Noto Sans CJK KR"/>
                <a:ea typeface="Noto Sans CJK KR"/>
                <a:cs typeface="Noto Sans CJK KR"/>
              </a:rPr>
              <a:t>(Christianity as Old as the Creation, 1730)</a:t>
            </a:r>
          </a:p>
        </p:txBody>
      </p:sp>
      <p:sp>
        <p:nvSpPr>
          <p:cNvPr id="7" name="Shape 5">
            <a:extLst>
              <a:ext uri="{FF2B5EF4-FFF2-40B4-BE49-F238E27FC236}">
                <a16:creationId xmlns:a16="http://schemas.microsoft.com/office/drawing/2014/main" id="{46E6ED0C-F1F1-4A69-872C-2F2D6B4AF54E}"/>
              </a:ext>
            </a:extLst>
          </p:cNvPr>
          <p:cNvSpPr>
            <a:spLocks noGrp="1"/>
          </p:cNvSpPr>
          <p:nvPr/>
        </p:nvSpPr>
        <p:spPr>
          <a:xfrm>
            <a:off x="7452360" y="1874520"/>
            <a:ext cx="4069080" cy="3977640"/>
          </a:xfrm>
          <a:prstGeom prst="roundRect">
            <a:avLst>
              <a:gd name="adj" fmla="val 1839"/>
            </a:avLst>
          </a:prstGeom>
          <a:solidFill>
            <a:srgbClr val="2A2018"/>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8" name="Text 6">
            <a:extLst>
              <a:ext uri="{FF2B5EF4-FFF2-40B4-BE49-F238E27FC236}">
                <a16:creationId xmlns:a16="http://schemas.microsoft.com/office/drawing/2014/main" id="{0351D4B7-DF72-47BF-9A44-E096F825E430}"/>
              </a:ext>
            </a:extLst>
          </p:cNvPr>
          <p:cNvSpPr>
            <a:spLocks noGrp="1"/>
          </p:cNvSpPr>
          <p:nvPr/>
        </p:nvSpPr>
        <p:spPr>
          <a:xfrm>
            <a:off x="7772400" y="2148840"/>
            <a:ext cx="3429000" cy="411480"/>
          </a:xfrm>
          <a:prstGeom prst="rect">
            <a:avLst/>
          </a:prstGeom>
          <a:noFill/>
        </p:spPr>
        <p:txBody>
          <a:bodyPr wrap="square" lIns="0" tIns="0" rIns="0" bIns="0" anchor="ctr">
            <a:noAutofit/>
          </a:bodyPr>
          <a:lstStyle/>
          <a:p>
            <a:pPr algn="l">
              <a:spcBef>
                <a:spcPts val="0"/>
              </a:spcBef>
              <a:spcAft>
                <a:spcPts val="0"/>
              </a:spcAft>
              <a:defRPr sz="1700" b="1" i="0">
                <a:solidFill>
                  <a:srgbClr val="C79A3A"/>
                </a:solidFill>
                <a:latin typeface="Noto Sans CJK KR"/>
                <a:ea typeface="Noto Sans CJK KR"/>
                <a:cs typeface="Noto Sans CJK KR"/>
              </a:defRPr>
            </a:pPr>
            <a:r>
              <a:rPr sz="1700" b="1" i="0">
                <a:solidFill>
                  <a:srgbClr val="C79A3A"/>
                </a:solidFill>
                <a:latin typeface="Noto Sans CJK KR"/>
                <a:ea typeface="Noto Sans CJK KR"/>
                <a:cs typeface="Noto Sans CJK KR"/>
              </a:rPr>
              <a:t>공통 문제의식</a:t>
            </a:r>
          </a:p>
        </p:txBody>
      </p:sp>
      <p:sp>
        <p:nvSpPr>
          <p:cNvPr id="9" name="Text 7">
            <a:extLst>
              <a:ext uri="{FF2B5EF4-FFF2-40B4-BE49-F238E27FC236}">
                <a16:creationId xmlns:a16="http://schemas.microsoft.com/office/drawing/2014/main" id="{F5AE88D6-9BED-4F8D-AC39-419EE2687819}"/>
              </a:ext>
            </a:extLst>
          </p:cNvPr>
          <p:cNvSpPr>
            <a:spLocks noGrp="1"/>
          </p:cNvSpPr>
          <p:nvPr/>
        </p:nvSpPr>
        <p:spPr>
          <a:xfrm>
            <a:off x="7772400" y="2697480"/>
            <a:ext cx="3429000" cy="1188720"/>
          </a:xfrm>
          <a:prstGeom prst="rect">
            <a:avLst/>
          </a:prstGeom>
          <a:noFill/>
        </p:spPr>
        <p:txBody>
          <a:bodyPr wrap="square" lIns="0" tIns="0" rIns="0" bIns="0" anchor="t">
            <a:noAutofit/>
          </a:bodyPr>
          <a:lstStyle/>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특정 계시와 교회 권위를</a:t>
            </a: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넘어서는 보편적 종교 추구</a:t>
            </a:r>
          </a:p>
        </p:txBody>
      </p:sp>
      <p:sp>
        <p:nvSpPr>
          <p:cNvPr id="10" name="Text 8">
            <a:extLst>
              <a:ext uri="{FF2B5EF4-FFF2-40B4-BE49-F238E27FC236}">
                <a16:creationId xmlns:a16="http://schemas.microsoft.com/office/drawing/2014/main" id="{A7EBA332-D02F-42D0-A3A5-102D72E57E5C}"/>
              </a:ext>
            </a:extLst>
          </p:cNvPr>
          <p:cNvSpPr>
            <a:spLocks noGrp="1"/>
          </p:cNvSpPr>
          <p:nvPr/>
        </p:nvSpPr>
        <p:spPr>
          <a:xfrm>
            <a:off x="7772400" y="3931920"/>
            <a:ext cx="3429000" cy="1691640"/>
          </a:xfrm>
          <a:prstGeom prst="rect">
            <a:avLst/>
          </a:prstGeom>
          <a:noFill/>
        </p:spPr>
        <p:txBody>
          <a:bodyPr wrap="square" lIns="0" tIns="0" rIns="0" bIns="0" anchor="t">
            <a:noAutofit/>
          </a:bodyPr>
          <a:lstStyle/>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성직자의 권력과</a:t>
            </a: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교리적 독단 비판</a:t>
            </a:r>
          </a:p>
          <a:p>
            <a:pPr>
              <a:spcBef>
                <a:spcPts val="0"/>
              </a:spcBef>
              <a:spcAft>
                <a:spcPts val="0"/>
              </a:spcAft>
            </a:pPr>
            <a:endParaRPr sz="1650" b="0" i="0">
              <a:solidFill>
                <a:srgbClr val="FBF6EC"/>
              </a:solidFill>
              <a:latin typeface="Noto Sans CJK KR"/>
              <a:ea typeface="Noto Sans CJK KR"/>
              <a:cs typeface="Noto Sans CJK KR"/>
            </a:endParaRP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개별 사상가의 신관과</a:t>
            </a:r>
          </a:p>
          <a:p>
            <a:pPr algn="l">
              <a:lnSpc>
                <a:spcPct val="115000"/>
              </a:lnSpc>
              <a:spcBef>
                <a:spcPts val="0"/>
              </a:spcBef>
              <a:spcAft>
                <a:spcPts val="0"/>
              </a:spcAft>
              <a:buNone/>
              <a:defRPr sz="1650" b="0" i="0">
                <a:solidFill>
                  <a:srgbClr val="FBF6EC"/>
                </a:solidFill>
                <a:latin typeface="Noto Sans CJK KR"/>
                <a:ea typeface="Noto Sans CJK KR"/>
                <a:cs typeface="Noto Sans CJK KR"/>
              </a:defRPr>
            </a:pPr>
            <a:r>
              <a:rPr sz="1650" b="0" i="0">
                <a:solidFill>
                  <a:srgbClr val="FBF6EC"/>
                </a:solidFill>
                <a:latin typeface="Noto Sans CJK KR"/>
                <a:ea typeface="Noto Sans CJK KR"/>
                <a:cs typeface="Noto Sans CJK KR"/>
              </a:rPr>
              <a:t>발전 과정에는 차이</a:t>
            </a:r>
          </a:p>
        </p:txBody>
      </p:sp>
      <p:sp>
        <p:nvSpPr>
          <p:cNvPr id="11" name="Text 9">
            <a:extLst>
              <a:ext uri="{FF2B5EF4-FFF2-40B4-BE49-F238E27FC236}">
                <a16:creationId xmlns:a16="http://schemas.microsoft.com/office/drawing/2014/main" id="{FE1B8B38-C493-468F-A073-C8A6E101F13F}"/>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14</a:t>
            </a:r>
          </a:p>
        </p:txBody>
      </p:sp>
    </p:spTree>
    <p:extLst>
      <p:ext uri="{BB962C8B-B14F-4D97-AF65-F5344CB8AC3E}">
        <p14:creationId xmlns:p14="http://schemas.microsoft.com/office/powerpoint/2010/main" val="1387587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29CA2212-0DB7-4D11-BF57-101F1864537E}"/>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3A8774AE-1E0B-41AD-81F9-40A480AEB23B}"/>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III. 이신론의 도전</a:t>
            </a:r>
          </a:p>
        </p:txBody>
      </p:sp>
      <p:sp>
        <p:nvSpPr>
          <p:cNvPr id="4" name="Text 2">
            <a:extLst>
              <a:ext uri="{FF2B5EF4-FFF2-40B4-BE49-F238E27FC236}">
                <a16:creationId xmlns:a16="http://schemas.microsoft.com/office/drawing/2014/main" id="{1D7C2BAD-882D-4133-94B5-E5D4E7F948E0}"/>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볼테르와 백과전서</a:t>
            </a:r>
          </a:p>
        </p:txBody>
      </p:sp>
      <p:sp>
        <p:nvSpPr>
          <p:cNvPr id="5" name="Shape 3">
            <a:extLst>
              <a:ext uri="{FF2B5EF4-FFF2-40B4-BE49-F238E27FC236}">
                <a16:creationId xmlns:a16="http://schemas.microsoft.com/office/drawing/2014/main" id="{A96668A1-115A-472A-8BC1-3B1B6B8344AC}"/>
              </a:ext>
            </a:extLst>
          </p:cNvPr>
          <p:cNvSpPr>
            <a:spLocks noGrp="1"/>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1ABD30D9-2415-4BAF-AE52-50940FE8869E}"/>
              </a:ext>
            </a:extLst>
          </p:cNvPr>
          <p:cNvSpPr>
            <a:spLocks noGrp="1"/>
          </p:cNvSpPr>
          <p:nvPr/>
        </p:nvSpPr>
        <p:spPr>
          <a:xfrm>
            <a:off x="960120" y="2103120"/>
            <a:ext cx="475488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볼테르(Voltaire, 1694–1778)</a:t>
            </a:r>
          </a:p>
        </p:txBody>
      </p:sp>
      <p:sp>
        <p:nvSpPr>
          <p:cNvPr id="7" name="Text 5">
            <a:extLst>
              <a:ext uri="{FF2B5EF4-FFF2-40B4-BE49-F238E27FC236}">
                <a16:creationId xmlns:a16="http://schemas.microsoft.com/office/drawing/2014/main" id="{E27737EF-7034-4FAF-8613-BBCAAEFE2290}"/>
              </a:ext>
            </a:extLst>
          </p:cNvPr>
          <p:cNvSpPr>
            <a:spLocks noGrp="1"/>
          </p:cNvSpPr>
          <p:nvPr/>
        </p:nvSpPr>
        <p:spPr>
          <a:xfrm>
            <a:off x="960120" y="2651760"/>
            <a:ext cx="47548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뉴턴(Isaac Newton)의 과학 대중화</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종교적 불관용과 성직 권력 비판</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개인의 자유와 출판의 자유 옹호</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창조주 신앙 유지, 교회 권위에 대한 비판</a:t>
            </a:r>
          </a:p>
        </p:txBody>
      </p:sp>
      <p:sp>
        <p:nvSpPr>
          <p:cNvPr id="8" name="Shape 6">
            <a:extLst>
              <a:ext uri="{FF2B5EF4-FFF2-40B4-BE49-F238E27FC236}">
                <a16:creationId xmlns:a16="http://schemas.microsoft.com/office/drawing/2014/main" id="{1A9BA91E-4FC5-4EED-A091-8BE03E535F7C}"/>
              </a:ext>
            </a:extLst>
          </p:cNvPr>
          <p:cNvSpPr>
            <a:spLocks noGrp="1"/>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CDDC21BF-828C-4042-B9A2-56C8D40BAA81}"/>
              </a:ext>
            </a:extLst>
          </p:cNvPr>
          <p:cNvSpPr>
            <a:spLocks noGrp="1"/>
          </p:cNvSpPr>
          <p:nvPr/>
        </p:nvSpPr>
        <p:spPr>
          <a:xfrm>
            <a:off x="6446520" y="2103120"/>
            <a:ext cx="4846320" cy="457200"/>
          </a:xfrm>
          <a:prstGeom prst="rect">
            <a:avLst/>
          </a:prstGeom>
          <a:noFill/>
        </p:spPr>
        <p:txBody>
          <a:bodyPr wrap="square" lIns="0" tIns="0" rIns="0" bIns="0" anchor="ctr">
            <a:noAutofit/>
          </a:bodyPr>
          <a:lstStyle/>
          <a:p>
            <a:pPr algn="l">
              <a:spcBef>
                <a:spcPts val="0"/>
              </a:spcBef>
              <a:spcAft>
                <a:spcPts val="0"/>
              </a:spcAft>
              <a:defRPr sz="1700" b="1" i="0">
                <a:solidFill>
                  <a:srgbClr val="C79A3A"/>
                </a:solidFill>
                <a:latin typeface="Noto Sans CJK KR"/>
                <a:ea typeface="Noto Sans CJK KR"/>
                <a:cs typeface="Noto Sans CJK KR"/>
              </a:defRPr>
            </a:pPr>
            <a:r>
              <a:rPr sz="1700" b="1" i="0">
                <a:solidFill>
                  <a:srgbClr val="C79A3A"/>
                </a:solidFill>
                <a:latin typeface="Noto Sans CJK KR"/>
                <a:ea typeface="Noto Sans CJK KR"/>
                <a:cs typeface="Noto Sans CJK KR"/>
              </a:rPr>
              <a:t>백과전서(Encyclopédie)</a:t>
            </a:r>
          </a:p>
        </p:txBody>
      </p:sp>
      <p:sp>
        <p:nvSpPr>
          <p:cNvPr id="10" name="Text 8">
            <a:extLst>
              <a:ext uri="{FF2B5EF4-FFF2-40B4-BE49-F238E27FC236}">
                <a16:creationId xmlns:a16="http://schemas.microsoft.com/office/drawing/2014/main" id="{95ED75D6-D9DA-48E1-B178-0EEC6B16EBBF}"/>
              </a:ext>
            </a:extLst>
          </p:cNvPr>
          <p:cNvSpPr>
            <a:spLocks noGrp="1"/>
          </p:cNvSpPr>
          <p:nvPr/>
        </p:nvSpPr>
        <p:spPr>
          <a:xfrm>
            <a:off x="6446520" y="2651760"/>
            <a:ext cx="484632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디드로(Denis Diderot)와</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달랑베르(Jean le Rond d’Alembert)의 편집</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1751–1772년 본문 17권·도판 11권 출간</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과학·기술·비판적 지식의 보급</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필진의 다양성, 전체를 이신론으로 동일시 금물</a:t>
            </a:r>
          </a:p>
        </p:txBody>
      </p:sp>
      <p:sp>
        <p:nvSpPr>
          <p:cNvPr id="11" name="Text 9">
            <a:extLst>
              <a:ext uri="{FF2B5EF4-FFF2-40B4-BE49-F238E27FC236}">
                <a16:creationId xmlns:a16="http://schemas.microsoft.com/office/drawing/2014/main" id="{BAD4711D-B5B3-401E-8492-B30EC6C3B58C}"/>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15</a:t>
            </a:r>
          </a:p>
        </p:txBody>
      </p:sp>
      <p:pic>
        <p:nvPicPr>
          <p:cNvPr id="13" name="Picture 12">
            <a:extLst>
              <a:ext uri="{FF2B5EF4-FFF2-40B4-BE49-F238E27FC236}">
                <a16:creationId xmlns:a16="http://schemas.microsoft.com/office/drawing/2014/main" id="{A898659E-6159-5BEE-2F8F-182712E3B993}"/>
              </a:ext>
            </a:extLst>
          </p:cNvPr>
          <p:cNvPicPr>
            <a:picLocks noChangeAspect="1"/>
          </p:cNvPicPr>
          <p:nvPr/>
        </p:nvPicPr>
        <p:blipFill>
          <a:blip r:embed="rId4"/>
          <a:stretch>
            <a:fillRect/>
          </a:stretch>
        </p:blipFill>
        <p:spPr>
          <a:xfrm>
            <a:off x="10078202" y="9144"/>
            <a:ext cx="2154955" cy="2706624"/>
          </a:xfrm>
          <a:prstGeom prst="rect">
            <a:avLst/>
          </a:prstGeom>
        </p:spPr>
      </p:pic>
      <p:sp>
        <p:nvSpPr>
          <p:cNvPr id="15" name="TextBox 14">
            <a:extLst>
              <a:ext uri="{FF2B5EF4-FFF2-40B4-BE49-F238E27FC236}">
                <a16:creationId xmlns:a16="http://schemas.microsoft.com/office/drawing/2014/main" id="{DD2EB595-6254-1AB2-6656-375CDE85110E}"/>
              </a:ext>
            </a:extLst>
          </p:cNvPr>
          <p:cNvSpPr txBox="1"/>
          <p:nvPr/>
        </p:nvSpPr>
        <p:spPr>
          <a:xfrm>
            <a:off x="10355199" y="2129433"/>
            <a:ext cx="1836801" cy="507831"/>
          </a:xfrm>
          <a:prstGeom prst="rect">
            <a:avLst/>
          </a:prstGeom>
          <a:noFill/>
        </p:spPr>
        <p:txBody>
          <a:bodyPr wrap="square">
            <a:spAutoFit/>
          </a:bodyPr>
          <a:lstStyle/>
          <a:p>
            <a:pPr algn="ctr"/>
            <a:r>
              <a:rPr lang="ko-KR" altLang="en-US" sz="900" dirty="0">
                <a:solidFill>
                  <a:schemeClr val="accent4">
                    <a:lumMod val="20000"/>
                    <a:lumOff val="80000"/>
                  </a:schemeClr>
                </a:solidFill>
              </a:rPr>
              <a:t>볼테르</a:t>
            </a:r>
            <a:endParaRPr lang="en-US" altLang="ko-KR" sz="900" dirty="0">
              <a:solidFill>
                <a:schemeClr val="accent4">
                  <a:lumMod val="20000"/>
                  <a:lumOff val="80000"/>
                </a:schemeClr>
              </a:solidFill>
            </a:endParaRPr>
          </a:p>
          <a:p>
            <a:pPr algn="ctr"/>
            <a:r>
              <a:rPr lang="ko-KR" altLang="en-US" sz="900" dirty="0">
                <a:solidFill>
                  <a:schemeClr val="accent4">
                    <a:lumMod val="20000"/>
                    <a:lumOff val="80000"/>
                  </a:schemeClr>
                </a:solidFill>
              </a:rPr>
              <a:t>니콜라 </a:t>
            </a:r>
            <a:r>
              <a:rPr lang="ko-KR" altLang="en-US" sz="900" dirty="0" err="1">
                <a:solidFill>
                  <a:schemeClr val="accent4">
                    <a:lumMod val="20000"/>
                    <a:lumOff val="80000"/>
                  </a:schemeClr>
                </a:solidFill>
              </a:rPr>
              <a:t>드라르질리예르</a:t>
            </a:r>
            <a:r>
              <a:rPr lang="ko-KR" altLang="en-US" sz="900" dirty="0">
                <a:solidFill>
                  <a:schemeClr val="accent4">
                    <a:lumMod val="20000"/>
                    <a:lumOff val="80000"/>
                  </a:schemeClr>
                </a:solidFill>
              </a:rPr>
              <a:t> 作</a:t>
            </a:r>
            <a:r>
              <a:rPr lang="en-US" altLang="ko-KR" sz="900" dirty="0">
                <a:solidFill>
                  <a:schemeClr val="accent4">
                    <a:lumMod val="20000"/>
                    <a:lumOff val="80000"/>
                  </a:schemeClr>
                </a:solidFill>
              </a:rPr>
              <a:t>,</a:t>
            </a:r>
          </a:p>
          <a:p>
            <a:pPr algn="ctr"/>
            <a:r>
              <a:rPr lang="en-US" altLang="ko-KR" sz="900" dirty="0">
                <a:solidFill>
                  <a:schemeClr val="accent4">
                    <a:lumMod val="20000"/>
                    <a:lumOff val="80000"/>
                  </a:schemeClr>
                </a:solidFill>
              </a:rPr>
              <a:t> 1724 ~ 25</a:t>
            </a:r>
            <a:r>
              <a:rPr lang="ko-KR" altLang="en-US" sz="900" dirty="0" err="1">
                <a:solidFill>
                  <a:schemeClr val="accent4">
                    <a:lumMod val="20000"/>
                    <a:lumOff val="80000"/>
                  </a:schemeClr>
                </a:solidFill>
              </a:rPr>
              <a:t>년경</a:t>
            </a:r>
            <a:endParaRPr lang="en-US" sz="900" dirty="0">
              <a:solidFill>
                <a:schemeClr val="accent4">
                  <a:lumMod val="20000"/>
                  <a:lumOff val="80000"/>
                </a:schemeClr>
              </a:solidFill>
            </a:endParaRPr>
          </a:p>
        </p:txBody>
      </p:sp>
    </p:spTree>
    <p:extLst>
      <p:ext uri="{BB962C8B-B14F-4D97-AF65-F5344CB8AC3E}">
        <p14:creationId xmlns:p14="http://schemas.microsoft.com/office/powerpoint/2010/main" val="2046396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1F8D9CF5-E2B5-4FA7-A17B-EFCCED93B3F1}"/>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34B534BC-31BC-4F6C-A528-AF714B9B0304}"/>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III. 이신론의 도전</a:t>
            </a:r>
          </a:p>
        </p:txBody>
      </p:sp>
      <p:sp>
        <p:nvSpPr>
          <p:cNvPr id="4" name="Text 2">
            <a:extLst>
              <a:ext uri="{FF2B5EF4-FFF2-40B4-BE49-F238E27FC236}">
                <a16:creationId xmlns:a16="http://schemas.microsoft.com/office/drawing/2014/main" id="{5B5C7916-D6F8-4943-9A2A-951EF2FEA1BE}"/>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기독교 비판의 쟁점과 전제</a:t>
            </a:r>
          </a:p>
        </p:txBody>
      </p:sp>
      <p:sp>
        <p:nvSpPr>
          <p:cNvPr id="5" name="Shape 3">
            <a:extLst>
              <a:ext uri="{FF2B5EF4-FFF2-40B4-BE49-F238E27FC236}">
                <a16:creationId xmlns:a16="http://schemas.microsoft.com/office/drawing/2014/main" id="{87FAE6D6-F1B8-4690-B920-FEBD214B5017}"/>
              </a:ext>
            </a:extLst>
          </p:cNvPr>
          <p:cNvSpPr>
            <a:spLocks noGrp="1"/>
          </p:cNvSpPr>
          <p:nvPr/>
        </p:nvSpPr>
        <p:spPr>
          <a:xfrm>
            <a:off x="640080" y="1874520"/>
            <a:ext cx="10881360" cy="2286000"/>
          </a:xfrm>
          <a:prstGeom prst="roundRect">
            <a:avLst>
              <a:gd name="adj" fmla="val 3600"/>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DCE85832-7076-4696-B921-39E02F4C02D7}"/>
              </a:ext>
            </a:extLst>
          </p:cNvPr>
          <p:cNvSpPr>
            <a:spLocks noGrp="1"/>
          </p:cNvSpPr>
          <p:nvPr/>
        </p:nvSpPr>
        <p:spPr>
          <a:xfrm>
            <a:off x="960120" y="2103120"/>
            <a:ext cx="10241280" cy="77724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8C2F2A"/>
                </a:solidFill>
                <a:latin typeface="Noto Sans CJK KR"/>
                <a:ea typeface="Noto Sans CJK KR"/>
                <a:cs typeface="Noto Sans CJK KR"/>
              </a:defRPr>
            </a:pPr>
            <a:r>
              <a:rPr sz="1650" i="0">
                <a:solidFill>
                  <a:srgbClr val="8C2F2A"/>
                </a:solidFill>
                <a:latin typeface="Noto Sans CJK KR"/>
                <a:ea typeface="Noto Sans CJK KR"/>
                <a:cs typeface="Noto Sans CJK KR"/>
              </a:rPr>
              <a:t>교회에 대한 도덕적 비판: 신앙의 이름으로 행한 박해와 폭력의 문제</a:t>
            </a:r>
          </a:p>
        </p:txBody>
      </p:sp>
      <p:sp>
        <p:nvSpPr>
          <p:cNvPr id="7" name="Text 5">
            <a:extLst>
              <a:ext uri="{FF2B5EF4-FFF2-40B4-BE49-F238E27FC236}">
                <a16:creationId xmlns:a16="http://schemas.microsoft.com/office/drawing/2014/main" id="{45EBC743-DF43-426C-8278-52E870517722}"/>
              </a:ext>
            </a:extLst>
          </p:cNvPr>
          <p:cNvSpPr>
            <a:spLocks noGrp="1"/>
          </p:cNvSpPr>
          <p:nvPr/>
        </p:nvSpPr>
        <p:spPr>
          <a:xfrm>
            <a:off x="960120" y="2926080"/>
            <a:ext cx="10241280" cy="10515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종교적 행위에 대한 비판과 기독교 진리 주장에 대한 판단의 구별</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성경의 권위·역사적 증언·기적의 가능성을 둘러싼 논쟁</a:t>
            </a:r>
          </a:p>
        </p:txBody>
      </p:sp>
      <p:sp>
        <p:nvSpPr>
          <p:cNvPr id="8" name="Shape 6">
            <a:extLst>
              <a:ext uri="{FF2B5EF4-FFF2-40B4-BE49-F238E27FC236}">
                <a16:creationId xmlns:a16="http://schemas.microsoft.com/office/drawing/2014/main" id="{2AADACF5-275D-4356-B484-1AF63689ABC3}"/>
              </a:ext>
            </a:extLst>
          </p:cNvPr>
          <p:cNvSpPr>
            <a:spLocks noGrp="1"/>
          </p:cNvSpPr>
          <p:nvPr/>
        </p:nvSpPr>
        <p:spPr>
          <a:xfrm>
            <a:off x="640080" y="4343400"/>
            <a:ext cx="5349240" cy="1508760"/>
          </a:xfrm>
          <a:prstGeom prst="roundRect">
            <a:avLst>
              <a:gd name="adj" fmla="val 4848"/>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5BA3E188-13C0-4E1E-919A-063034B97F82}"/>
              </a:ext>
            </a:extLst>
          </p:cNvPr>
          <p:cNvSpPr>
            <a:spLocks noGrp="1"/>
          </p:cNvSpPr>
          <p:nvPr/>
        </p:nvSpPr>
        <p:spPr>
          <a:xfrm>
            <a:off x="914400" y="4498848"/>
            <a:ext cx="4846320" cy="365760"/>
          </a:xfrm>
          <a:prstGeom prst="rect">
            <a:avLst/>
          </a:prstGeom>
          <a:noFill/>
        </p:spPr>
        <p:txBody>
          <a:bodyPr wrap="square" lIns="0" tIns="0" rIns="0" bIns="0" anchor="ctr">
            <a:noAutofit/>
          </a:bodyPr>
          <a:lstStyle/>
          <a:p>
            <a:pPr algn="l">
              <a:spcBef>
                <a:spcPts val="0"/>
              </a:spcBef>
              <a:spcAft>
                <a:spcPts val="0"/>
              </a:spcAft>
              <a:defRPr sz="1650" b="1" i="0">
                <a:solidFill>
                  <a:srgbClr val="8C2F2A"/>
                </a:solidFill>
                <a:latin typeface="Noto Sans CJK KR"/>
                <a:ea typeface="Noto Sans CJK KR"/>
                <a:cs typeface="Noto Sans CJK KR"/>
              </a:defRPr>
            </a:pPr>
            <a:r>
              <a:rPr sz="1650" b="1" i="0">
                <a:solidFill>
                  <a:srgbClr val="8C2F2A"/>
                </a:solidFill>
                <a:latin typeface="Noto Sans CJK KR"/>
                <a:ea typeface="Noto Sans CJK KR"/>
                <a:cs typeface="Noto Sans CJK KR"/>
              </a:rPr>
              <a:t>권위와 증거</a:t>
            </a:r>
          </a:p>
        </p:txBody>
      </p:sp>
      <p:sp>
        <p:nvSpPr>
          <p:cNvPr id="10" name="Text 8">
            <a:extLst>
              <a:ext uri="{FF2B5EF4-FFF2-40B4-BE49-F238E27FC236}">
                <a16:creationId xmlns:a16="http://schemas.microsoft.com/office/drawing/2014/main" id="{19AA8229-9D57-4A48-B7E1-14503E8715E5}"/>
              </a:ext>
            </a:extLst>
          </p:cNvPr>
          <p:cNvSpPr>
            <a:spLocks noGrp="1"/>
          </p:cNvSpPr>
          <p:nvPr/>
        </p:nvSpPr>
        <p:spPr>
          <a:xfrm>
            <a:off x="914400" y="4864608"/>
            <a:ext cx="4846320" cy="91440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성경과 전통의 권위를 공유하지 않는 상대</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공통으로 검토 가능한 증거의 제시 필요</a:t>
            </a:r>
          </a:p>
        </p:txBody>
      </p:sp>
      <p:sp>
        <p:nvSpPr>
          <p:cNvPr id="11" name="Shape 9">
            <a:extLst>
              <a:ext uri="{FF2B5EF4-FFF2-40B4-BE49-F238E27FC236}">
                <a16:creationId xmlns:a16="http://schemas.microsoft.com/office/drawing/2014/main" id="{A684E1DA-E189-47A4-A15E-E9163462A03B}"/>
              </a:ext>
            </a:extLst>
          </p:cNvPr>
          <p:cNvSpPr>
            <a:spLocks noGrp="1"/>
          </p:cNvSpPr>
          <p:nvPr/>
        </p:nvSpPr>
        <p:spPr>
          <a:xfrm>
            <a:off x="6172200" y="4343400"/>
            <a:ext cx="5349240" cy="1508760"/>
          </a:xfrm>
          <a:prstGeom prst="roundRect">
            <a:avLst>
              <a:gd name="adj" fmla="val 4848"/>
            </a:avLst>
          </a:prstGeom>
          <a:solidFill>
            <a:srgbClr val="2A2018"/>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12" name="Text 10">
            <a:extLst>
              <a:ext uri="{FF2B5EF4-FFF2-40B4-BE49-F238E27FC236}">
                <a16:creationId xmlns:a16="http://schemas.microsoft.com/office/drawing/2014/main" id="{A107085A-992A-4507-B9F8-A9F6DA4633AE}"/>
              </a:ext>
            </a:extLst>
          </p:cNvPr>
          <p:cNvSpPr>
            <a:spLocks noGrp="1"/>
          </p:cNvSpPr>
          <p:nvPr/>
        </p:nvSpPr>
        <p:spPr>
          <a:xfrm>
            <a:off x="6446520" y="4498848"/>
            <a:ext cx="4846320" cy="365760"/>
          </a:xfrm>
          <a:prstGeom prst="rect">
            <a:avLst/>
          </a:prstGeom>
          <a:noFill/>
        </p:spPr>
        <p:txBody>
          <a:bodyPr wrap="square" lIns="0" tIns="0" rIns="0" bIns="0" anchor="ctr">
            <a:noAutofit/>
          </a:bodyPr>
          <a:lstStyle/>
          <a:p>
            <a:pPr algn="l">
              <a:spcBef>
                <a:spcPts val="0"/>
              </a:spcBef>
              <a:spcAft>
                <a:spcPts val="0"/>
              </a:spcAft>
              <a:defRPr sz="1650" b="1" i="0">
                <a:solidFill>
                  <a:srgbClr val="C79A3A"/>
                </a:solidFill>
                <a:latin typeface="Noto Sans CJK KR"/>
                <a:ea typeface="Noto Sans CJK KR"/>
                <a:cs typeface="Noto Sans CJK KR"/>
              </a:defRPr>
            </a:pPr>
            <a:r>
              <a:rPr sz="1650" b="1" i="0">
                <a:solidFill>
                  <a:srgbClr val="C79A3A"/>
                </a:solidFill>
                <a:latin typeface="Noto Sans CJK KR"/>
                <a:ea typeface="Noto Sans CJK KR"/>
                <a:cs typeface="Noto Sans CJK KR"/>
              </a:rPr>
              <a:t>기적(miracles)의 가능성</a:t>
            </a:r>
          </a:p>
        </p:txBody>
      </p:sp>
      <p:sp>
        <p:nvSpPr>
          <p:cNvPr id="13" name="Text 11">
            <a:extLst>
              <a:ext uri="{FF2B5EF4-FFF2-40B4-BE49-F238E27FC236}">
                <a16:creationId xmlns:a16="http://schemas.microsoft.com/office/drawing/2014/main" id="{5D00EF3D-B250-4743-9A1A-C9F4942256DB}"/>
              </a:ext>
            </a:extLst>
          </p:cNvPr>
          <p:cNvSpPr>
            <a:spLocks noGrp="1"/>
          </p:cNvSpPr>
          <p:nvPr/>
        </p:nvSpPr>
        <p:spPr>
          <a:xfrm>
            <a:off x="6446520" y="4864608"/>
            <a:ext cx="4846320" cy="91440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기적의 가능성에 대한 선결 판단 점검</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개별 사건의 증거와 해석 검토</a:t>
            </a:r>
          </a:p>
        </p:txBody>
      </p:sp>
      <p:sp>
        <p:nvSpPr>
          <p:cNvPr id="14" name="Text 12">
            <a:extLst>
              <a:ext uri="{FF2B5EF4-FFF2-40B4-BE49-F238E27FC236}">
                <a16:creationId xmlns:a16="http://schemas.microsoft.com/office/drawing/2014/main" id="{5F78A9A0-0460-4D44-BC22-0913ACE57C2B}"/>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16</a:t>
            </a:r>
          </a:p>
        </p:txBody>
      </p:sp>
    </p:spTree>
    <p:extLst>
      <p:ext uri="{BB962C8B-B14F-4D97-AF65-F5344CB8AC3E}">
        <p14:creationId xmlns:p14="http://schemas.microsoft.com/office/powerpoint/2010/main" val="1115147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66A49BC-18E2-401C-A732-06799A2B57F7}"/>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BF984B7A-EBE6-4555-967D-62E171BC8543}"/>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IV. 교회의 응전</a:t>
            </a:r>
          </a:p>
        </p:txBody>
      </p:sp>
      <p:sp>
        <p:nvSpPr>
          <p:cNvPr id="4" name="Text 2">
            <a:extLst>
              <a:ext uri="{FF2B5EF4-FFF2-40B4-BE49-F238E27FC236}">
                <a16:creationId xmlns:a16="http://schemas.microsoft.com/office/drawing/2014/main" id="{D6BCEEC8-6A5C-43F3-83C3-3F1EA95B25D5}"/>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버틀러와 이성의 한계</a:t>
            </a:r>
          </a:p>
        </p:txBody>
      </p:sp>
      <p:sp>
        <p:nvSpPr>
          <p:cNvPr id="5" name="Shape 3">
            <a:extLst>
              <a:ext uri="{FF2B5EF4-FFF2-40B4-BE49-F238E27FC236}">
                <a16:creationId xmlns:a16="http://schemas.microsoft.com/office/drawing/2014/main" id="{D3D75B32-354B-4C48-A6A6-EF126FF36AFD}"/>
              </a:ext>
            </a:extLst>
          </p:cNvPr>
          <p:cNvSpPr>
            <a:spLocks noGrp="1"/>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56A662C6-2459-4544-8A7A-37918FC473C4}"/>
              </a:ext>
            </a:extLst>
          </p:cNvPr>
          <p:cNvSpPr>
            <a:spLocks noGrp="1"/>
          </p:cNvSpPr>
          <p:nvPr/>
        </p:nvSpPr>
        <p:spPr>
          <a:xfrm>
            <a:off x="960120" y="2103120"/>
            <a:ext cx="5852160" cy="457200"/>
          </a:xfrm>
          <a:prstGeom prst="rect">
            <a:avLst/>
          </a:prstGeom>
          <a:noFill/>
        </p:spPr>
        <p:txBody>
          <a:bodyPr wrap="square" lIns="0" tIns="0" rIns="0" bIns="0" anchor="ctr">
            <a:noAutofit/>
          </a:bodyPr>
          <a:lstStyle/>
          <a:p>
            <a:pPr algn="l">
              <a:spcBef>
                <a:spcPts val="0"/>
              </a:spcBef>
              <a:spcAft>
                <a:spcPts val="0"/>
              </a:spcAft>
              <a:defRPr sz="1650" b="1" i="0">
                <a:solidFill>
                  <a:srgbClr val="8C2F2A"/>
                </a:solidFill>
                <a:latin typeface="Noto Sans CJK KR"/>
                <a:ea typeface="Noto Sans CJK KR"/>
                <a:cs typeface="Noto Sans CJK KR"/>
              </a:defRPr>
            </a:pPr>
            <a:r>
              <a:rPr sz="1650" b="1" i="0">
                <a:solidFill>
                  <a:srgbClr val="8C2F2A"/>
                </a:solidFill>
                <a:latin typeface="Noto Sans CJK KR"/>
                <a:ea typeface="Noto Sans CJK KR"/>
                <a:cs typeface="Noto Sans CJK KR"/>
              </a:rPr>
              <a:t>조지프 버틀러(Joseph Butler, 1692–1752)</a:t>
            </a:r>
          </a:p>
        </p:txBody>
      </p:sp>
      <p:sp>
        <p:nvSpPr>
          <p:cNvPr id="7" name="Text 5">
            <a:extLst>
              <a:ext uri="{FF2B5EF4-FFF2-40B4-BE49-F238E27FC236}">
                <a16:creationId xmlns:a16="http://schemas.microsoft.com/office/drawing/2014/main" id="{28AA2D1A-8668-4E40-B6DD-A0340EC9BD4C}"/>
              </a:ext>
            </a:extLst>
          </p:cNvPr>
          <p:cNvSpPr>
            <a:spLocks noGrp="1"/>
          </p:cNvSpPr>
          <p:nvPr/>
        </p:nvSpPr>
        <p:spPr>
          <a:xfrm>
            <a:off x="960120" y="2651760"/>
            <a:ext cx="5852160" cy="310896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1736년</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종교의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유비</a:t>
            </a:r>
            <a:r>
              <a:rPr sz="1650" i="0" dirty="0">
                <a:solidFill>
                  <a:srgbClr val="33291F"/>
                </a:solidFill>
                <a:latin typeface="Noto Sans CJK KR"/>
                <a:ea typeface="Noto Sans CJK KR"/>
                <a:cs typeface="Noto Sans CJK KR"/>
              </a:rPr>
              <a:t>』</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a:solidFill>
                  <a:srgbClr val="33291F"/>
                </a:solidFill>
                <a:latin typeface="Noto Sans CJK KR"/>
                <a:ea typeface="Noto Sans CJK KR"/>
                <a:cs typeface="Noto Sans CJK KR"/>
              </a:rPr>
              <a:t>(The Analogy of Religion) </a:t>
            </a:r>
            <a:r>
              <a:rPr sz="1650" i="0" dirty="0" err="1">
                <a:solidFill>
                  <a:srgbClr val="33291F"/>
                </a:solidFill>
                <a:latin typeface="Noto Sans CJK KR"/>
                <a:ea typeface="Noto Sans CJK KR"/>
                <a:cs typeface="Noto Sans CJK KR"/>
              </a:rPr>
              <a:t>출간</a:t>
            </a:r>
            <a:endParaRPr sz="1650" i="0" dirty="0">
              <a:solidFill>
                <a:srgbClr val="33291F"/>
              </a:solidFill>
              <a:latin typeface="Noto Sans CJK KR"/>
              <a:ea typeface="Noto Sans CJK KR"/>
              <a:cs typeface="Noto Sans CJK KR"/>
            </a:endParaRPr>
          </a:p>
          <a:p>
            <a:pPr>
              <a:spcBef>
                <a:spcPts val="0"/>
              </a:spcBef>
              <a:spcAft>
                <a:spcPts val="0"/>
              </a:spcAft>
            </a:pP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자연종교와</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계시종교를</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함께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검토한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변증</a:t>
            </a:r>
            <a:endParaRPr sz="1650" i="0" dirty="0">
              <a:solidFill>
                <a:srgbClr val="33291F"/>
              </a:solidFill>
              <a:latin typeface="Noto Sans CJK KR"/>
              <a:ea typeface="Noto Sans CJK KR"/>
              <a:cs typeface="Noto Sans CJK KR"/>
            </a:endParaRPr>
          </a:p>
          <a:p>
            <a:pPr>
              <a:spcBef>
                <a:spcPts val="0"/>
              </a:spcBef>
              <a:spcAft>
                <a:spcPts val="0"/>
              </a:spcAft>
            </a:pP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이신론자와</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공유한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창조주</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신앙에서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논의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출발</a:t>
            </a:r>
            <a:endParaRPr sz="1650" i="0" dirty="0">
              <a:solidFill>
                <a:srgbClr val="33291F"/>
              </a:solidFill>
              <a:latin typeface="Noto Sans CJK KR"/>
              <a:ea typeface="Noto Sans CJK KR"/>
              <a:cs typeface="Noto Sans CJK KR"/>
            </a:endParaRPr>
          </a:p>
          <a:p>
            <a:pPr>
              <a:spcBef>
                <a:spcPts val="0"/>
              </a:spcBef>
              <a:spcAft>
                <a:spcPts val="0"/>
              </a:spcAft>
            </a:pP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이성의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역할</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인정</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이성의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주권</a:t>
            </a: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dirty="0">
                <a:solidFill>
                  <a:srgbClr val="33291F"/>
                </a:solidFill>
                <a:latin typeface="Noto Sans CJK KR"/>
                <a:ea typeface="Noto Sans CJK KR"/>
                <a:cs typeface="Noto Sans CJK KR"/>
              </a:rPr>
              <a:t>(reason’s sovereignty)에 </a:t>
            </a:r>
            <a:r>
              <a:rPr sz="1650" i="0" dirty="0" err="1">
                <a:solidFill>
                  <a:srgbClr val="33291F"/>
                </a:solidFill>
                <a:latin typeface="Noto Sans CJK KR"/>
                <a:ea typeface="Noto Sans CJK KR"/>
                <a:cs typeface="Noto Sans CJK KR"/>
              </a:rPr>
              <a:t>대한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비판</a:t>
            </a:r>
            <a:endParaRPr sz="1650" i="0" dirty="0">
              <a:solidFill>
                <a:srgbClr val="33291F"/>
              </a:solidFill>
              <a:latin typeface="Noto Sans CJK KR"/>
              <a:ea typeface="Noto Sans CJK KR"/>
              <a:cs typeface="Noto Sans CJK KR"/>
            </a:endParaRPr>
          </a:p>
        </p:txBody>
      </p:sp>
      <p:sp>
        <p:nvSpPr>
          <p:cNvPr id="8" name="Shape 6">
            <a:extLst>
              <a:ext uri="{FF2B5EF4-FFF2-40B4-BE49-F238E27FC236}">
                <a16:creationId xmlns:a16="http://schemas.microsoft.com/office/drawing/2014/main" id="{6CAD98B6-6C8F-4357-95C2-260F61F10AB4}"/>
              </a:ext>
            </a:extLst>
          </p:cNvPr>
          <p:cNvSpPr>
            <a:spLocks noGrp="1"/>
          </p:cNvSpPr>
          <p:nvPr/>
        </p:nvSpPr>
        <p:spPr>
          <a:xfrm>
            <a:off x="7452360" y="1874520"/>
            <a:ext cx="406908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71D345A1-657C-46C2-A191-BB757CEB6065}"/>
              </a:ext>
            </a:extLst>
          </p:cNvPr>
          <p:cNvSpPr>
            <a:spLocks noGrp="1"/>
          </p:cNvSpPr>
          <p:nvPr/>
        </p:nvSpPr>
        <p:spPr>
          <a:xfrm>
            <a:off x="7772400" y="2148840"/>
            <a:ext cx="3429000" cy="411480"/>
          </a:xfrm>
          <a:prstGeom prst="rect">
            <a:avLst/>
          </a:prstGeom>
          <a:noFill/>
        </p:spPr>
        <p:txBody>
          <a:bodyPr wrap="square" lIns="0" tIns="0" rIns="0" bIns="0" anchor="ctr">
            <a:noAutofit/>
          </a:bodyPr>
          <a:lstStyle/>
          <a:p>
            <a:pPr algn="l">
              <a:spcBef>
                <a:spcPts val="0"/>
              </a:spcBef>
              <a:spcAft>
                <a:spcPts val="0"/>
              </a:spcAft>
              <a:defRPr sz="1700" b="1" i="0">
                <a:solidFill>
                  <a:srgbClr val="C79A3A"/>
                </a:solidFill>
                <a:latin typeface="Noto Sans CJK KR"/>
                <a:ea typeface="Noto Sans CJK KR"/>
                <a:cs typeface="Noto Sans CJK KR"/>
              </a:defRPr>
            </a:pPr>
            <a:r>
              <a:rPr sz="1700" b="1" i="0">
                <a:solidFill>
                  <a:srgbClr val="C79A3A"/>
                </a:solidFill>
                <a:latin typeface="Noto Sans CJK KR"/>
                <a:ea typeface="Noto Sans CJK KR"/>
                <a:cs typeface="Noto Sans CJK KR"/>
              </a:rPr>
              <a:t>개연성과 유비</a:t>
            </a:r>
          </a:p>
        </p:txBody>
      </p:sp>
      <p:sp>
        <p:nvSpPr>
          <p:cNvPr id="10" name="Text 8">
            <a:extLst>
              <a:ext uri="{FF2B5EF4-FFF2-40B4-BE49-F238E27FC236}">
                <a16:creationId xmlns:a16="http://schemas.microsoft.com/office/drawing/2014/main" id="{2B99C0E8-B4AB-4E2F-9AE5-A7B41D4CA255}"/>
              </a:ext>
            </a:extLst>
          </p:cNvPr>
          <p:cNvSpPr>
            <a:spLocks noGrp="1"/>
          </p:cNvSpPr>
          <p:nvPr/>
        </p:nvSpPr>
        <p:spPr>
          <a:xfrm>
            <a:off x="7772400" y="2651760"/>
            <a:ext cx="342900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일상적 판단의 근거:</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개연성(probabilities)</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자연에도 존재하는</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불확실성과 설명의 한계</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유비(analogy)를 통해</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종교 비판의 일관성 검토</a:t>
            </a:r>
          </a:p>
        </p:txBody>
      </p:sp>
      <p:sp>
        <p:nvSpPr>
          <p:cNvPr id="11" name="Text 9">
            <a:extLst>
              <a:ext uri="{FF2B5EF4-FFF2-40B4-BE49-F238E27FC236}">
                <a16:creationId xmlns:a16="http://schemas.microsoft.com/office/drawing/2014/main" id="{B8D33989-EBB6-4B29-A138-3AAE347AC3BF}"/>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17</a:t>
            </a:r>
          </a:p>
        </p:txBody>
      </p:sp>
    </p:spTree>
    <p:extLst>
      <p:ext uri="{BB962C8B-B14F-4D97-AF65-F5344CB8AC3E}">
        <p14:creationId xmlns:p14="http://schemas.microsoft.com/office/powerpoint/2010/main" val="1086588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098746E-8BF9-4961-BF01-385053AF2225}"/>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32D164FB-AA0F-46FA-9CD2-DD9798418616}"/>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IV. 교회의 응전</a:t>
            </a:r>
          </a:p>
        </p:txBody>
      </p:sp>
      <p:sp>
        <p:nvSpPr>
          <p:cNvPr id="4" name="Text 2">
            <a:extLst>
              <a:ext uri="{FF2B5EF4-FFF2-40B4-BE49-F238E27FC236}">
                <a16:creationId xmlns:a16="http://schemas.microsoft.com/office/drawing/2014/main" id="{05C84B2E-E582-4621-A845-0A2C49D9B2B1}"/>
              </a:ext>
            </a:extLst>
          </p:cNvPr>
          <p:cNvSpPr>
            <a:spLocks noGrp="1"/>
          </p:cNvSpPr>
          <p:nvPr/>
        </p:nvSpPr>
        <p:spPr>
          <a:xfrm>
            <a:off x="777240" y="914400"/>
            <a:ext cx="10241280" cy="777240"/>
          </a:xfrm>
          <a:prstGeom prst="rect">
            <a:avLst/>
          </a:prstGeom>
          <a:noFill/>
        </p:spPr>
        <p:txBody>
          <a:bodyPr wrap="square" lIns="0" tIns="0" rIns="0" bIns="0" anchor="ctr">
            <a:noAutofit/>
          </a:bodyPr>
          <a:lstStyle/>
          <a:p>
            <a:pPr>
              <a:defRPr sz="3000" b="1" i="0">
                <a:solidFill>
                  <a:srgbClr val="33291F"/>
                </a:solidFill>
                <a:latin typeface="Noto Sans CJK KR"/>
                <a:ea typeface="Noto Sans CJK KR"/>
                <a:cs typeface="Noto Sans CJK KR"/>
              </a:defRPr>
            </a:pPr>
            <a:r>
              <a:rPr lang="en-US" sz="3000" b="1" dirty="0">
                <a:solidFill>
                  <a:srgbClr val="33291F"/>
                </a:solidFill>
                <a:latin typeface="Noto Sans CJK KR"/>
              </a:rPr>
              <a:t>버틀러</a:t>
            </a:r>
            <a:r>
              <a:rPr sz="3000" b="1" i="0" dirty="0">
                <a:solidFill>
                  <a:srgbClr val="33291F"/>
                </a:solidFill>
                <a:latin typeface="Noto Sans CJK KR"/>
                <a:ea typeface="Noto Sans CJK KR"/>
                <a:cs typeface="Noto Sans CJK KR"/>
              </a:rPr>
              <a:t>의 </a:t>
            </a:r>
            <a:r>
              <a:rPr sz="3000" b="1" i="0" dirty="0" err="1">
                <a:solidFill>
                  <a:srgbClr val="33291F"/>
                </a:solidFill>
                <a:latin typeface="Noto Sans CJK KR"/>
                <a:ea typeface="Noto Sans CJK KR"/>
                <a:cs typeface="Noto Sans CJK KR"/>
              </a:rPr>
              <a:t>유비</a:t>
            </a:r>
            <a:r>
              <a:rPr sz="3000" b="1" i="0" dirty="0">
                <a:solidFill>
                  <a:srgbClr val="33291F"/>
                </a:solidFill>
                <a:latin typeface="Noto Sans CJK KR"/>
                <a:ea typeface="Noto Sans CJK KR"/>
                <a:cs typeface="Noto Sans CJK KR"/>
              </a:rPr>
              <a:t> </a:t>
            </a:r>
            <a:r>
              <a:rPr sz="3000" b="1" i="0" dirty="0" err="1">
                <a:solidFill>
                  <a:srgbClr val="33291F"/>
                </a:solidFill>
                <a:latin typeface="Noto Sans CJK KR"/>
                <a:ea typeface="Noto Sans CJK KR"/>
                <a:cs typeface="Noto Sans CJK KR"/>
              </a:rPr>
              <a:t>논증</a:t>
            </a:r>
            <a:endParaRPr lang="en-US" sz="3000" b="1" i="0" dirty="0">
              <a:solidFill>
                <a:srgbClr val="33291F"/>
              </a:solidFill>
              <a:latin typeface="Noto Sans CJK KR"/>
              <a:ea typeface="Noto Sans CJK KR"/>
              <a:cs typeface="Noto Sans CJK KR"/>
            </a:endParaRPr>
          </a:p>
        </p:txBody>
      </p:sp>
      <p:sp>
        <p:nvSpPr>
          <p:cNvPr id="5" name="Shape 3">
            <a:extLst>
              <a:ext uri="{FF2B5EF4-FFF2-40B4-BE49-F238E27FC236}">
                <a16:creationId xmlns:a16="http://schemas.microsoft.com/office/drawing/2014/main" id="{6FEC42A0-2097-428D-BCD9-E93D3382F207}"/>
              </a:ext>
            </a:extLst>
          </p:cNvPr>
          <p:cNvSpPr>
            <a:spLocks noGrp="1"/>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45B1C6D7-FD02-4467-AA48-6D9EE528EBAC}"/>
              </a:ext>
            </a:extLst>
          </p:cNvPr>
          <p:cNvSpPr>
            <a:spLocks noGrp="1"/>
          </p:cNvSpPr>
          <p:nvPr/>
        </p:nvSpPr>
        <p:spPr>
          <a:xfrm>
            <a:off x="960120" y="2103120"/>
            <a:ext cx="10241280" cy="548640"/>
          </a:xfrm>
          <a:prstGeom prst="rect">
            <a:avLst/>
          </a:prstGeom>
          <a:noFill/>
        </p:spPr>
        <p:txBody>
          <a:bodyPr wrap="square" lIns="0" tIns="0" rIns="0" bIns="0" anchor="ctr">
            <a:noAutofit/>
          </a:bodyPr>
          <a:lstStyle/>
          <a:p>
            <a:pPr algn="l">
              <a:spcBef>
                <a:spcPts val="0"/>
              </a:spcBef>
              <a:spcAft>
                <a:spcPts val="0"/>
              </a:spcAft>
              <a:defRPr sz="1650" i="0">
                <a:solidFill>
                  <a:srgbClr val="8C2F2A"/>
                </a:solidFill>
                <a:latin typeface="Noto Sans CJK KR"/>
                <a:ea typeface="Noto Sans CJK KR"/>
                <a:cs typeface="Noto Sans CJK KR"/>
              </a:defRPr>
            </a:pPr>
            <a:r>
              <a:rPr sz="1650" i="0" dirty="0" err="1">
                <a:solidFill>
                  <a:srgbClr val="8C2F2A"/>
                </a:solidFill>
                <a:latin typeface="Noto Sans CJK KR"/>
                <a:ea typeface="Noto Sans CJK KR"/>
                <a:cs typeface="Noto Sans CJK KR"/>
              </a:rPr>
              <a:t>유비</a:t>
            </a:r>
            <a:r>
              <a:rPr sz="1650" i="0" dirty="0">
                <a:solidFill>
                  <a:srgbClr val="8C2F2A"/>
                </a:solidFill>
                <a:latin typeface="Noto Sans CJK KR"/>
                <a:ea typeface="Noto Sans CJK KR"/>
                <a:cs typeface="Noto Sans CJK KR"/>
              </a:rPr>
              <a:t>(analogy</a:t>
            </a:r>
            <a:r>
              <a:rPr lang="en-US" sz="1650" i="0" dirty="0">
                <a:solidFill>
                  <a:srgbClr val="8C2F2A"/>
                </a:solidFill>
                <a:latin typeface="Noto Sans CJK KR"/>
                <a:ea typeface="Noto Sans CJK KR"/>
                <a:cs typeface="Noto Sans CJK KR"/>
              </a:rPr>
              <a:t>, </a:t>
            </a:r>
            <a:r>
              <a:rPr lang="ko-KR" altLang="en-US" sz="1650" i="0" dirty="0">
                <a:solidFill>
                  <a:srgbClr val="8C2F2A"/>
                </a:solidFill>
                <a:latin typeface="Noto Sans CJK KR"/>
                <a:ea typeface="Noto Sans CJK KR"/>
                <a:cs typeface="Noto Sans CJK KR"/>
              </a:rPr>
              <a:t>유추</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자연과</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종교에</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적용하는</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판단</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기준의</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일관성</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검토</a:t>
            </a:r>
            <a:endParaRPr sz="1650" i="0" dirty="0">
              <a:solidFill>
                <a:srgbClr val="8C2F2A"/>
              </a:solidFill>
              <a:latin typeface="Noto Sans CJK KR"/>
              <a:ea typeface="Noto Sans CJK KR"/>
              <a:cs typeface="Noto Sans CJK KR"/>
            </a:endParaRPr>
          </a:p>
        </p:txBody>
      </p:sp>
      <p:sp>
        <p:nvSpPr>
          <p:cNvPr id="7" name="Text 5">
            <a:extLst>
              <a:ext uri="{FF2B5EF4-FFF2-40B4-BE49-F238E27FC236}">
                <a16:creationId xmlns:a16="http://schemas.microsoft.com/office/drawing/2014/main" id="{F347964F-BA06-4F9E-BB32-5386C19A7E5A}"/>
              </a:ext>
            </a:extLst>
          </p:cNvPr>
          <p:cNvSpPr>
            <a:spLocks noGrp="1"/>
          </p:cNvSpPr>
          <p:nvPr/>
        </p:nvSpPr>
        <p:spPr>
          <a:xfrm>
            <a:off x="960120" y="2697480"/>
            <a:ext cx="10241280" cy="3017520"/>
          </a:xfrm>
          <a:prstGeom prst="rect">
            <a:avLst/>
          </a:prstGeom>
          <a:noFill/>
        </p:spPr>
        <p:txBody>
          <a:bodyPr wrap="square" lIns="0" tIns="0" rIns="0" bIns="0" anchor="t">
            <a:noAutofit/>
          </a:bodyPr>
          <a:lstStyle/>
          <a:p>
            <a:pPr>
              <a:defRPr sz="1650" i="0">
                <a:solidFill>
                  <a:srgbClr val="33291F"/>
                </a:solidFill>
                <a:latin typeface="Noto Sans CJK KR"/>
                <a:ea typeface="Noto Sans CJK KR"/>
                <a:cs typeface="Noto Sans CJK KR"/>
              </a:defRPr>
            </a:pPr>
            <a:r>
              <a:rPr sz="1650" i="0" dirty="0" err="1">
                <a:solidFill>
                  <a:srgbClr val="33291F"/>
                </a:solidFill>
                <a:latin typeface="Noto Sans CJK KR"/>
                <a:ea typeface="Noto Sans CJK KR"/>
                <a:cs typeface="Noto Sans CJK KR"/>
              </a:rPr>
              <a:t>공통</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전제</a:t>
            </a:r>
            <a:r>
              <a:rPr sz="1650" i="0" dirty="0">
                <a:solidFill>
                  <a:srgbClr val="33291F"/>
                </a:solidFill>
                <a:latin typeface="Noto Sans CJK KR"/>
                <a:ea typeface="Noto Sans CJK KR"/>
                <a:cs typeface="Noto Sans CJK KR"/>
              </a:rPr>
              <a:t>: </a:t>
            </a:r>
            <a:r>
              <a:rPr lang="en-US" sz="1650" dirty="0" err="1">
                <a:solidFill>
                  <a:srgbClr val="33291F"/>
                </a:solidFill>
                <a:latin typeface="Noto Sans CJK KR"/>
              </a:rPr>
              <a:t>개연성</a:t>
            </a:r>
            <a:r>
              <a:rPr lang="en-US" sz="1650" dirty="0">
                <a:solidFill>
                  <a:srgbClr val="33291F"/>
                </a:solidFill>
                <a:latin typeface="Noto Sans CJK KR"/>
              </a:rPr>
              <a:t>(Probability): </a:t>
            </a:r>
            <a:r>
              <a:rPr sz="1650" i="0" dirty="0" err="1">
                <a:solidFill>
                  <a:srgbClr val="33291F"/>
                </a:solidFill>
                <a:latin typeface="Noto Sans CJK KR"/>
                <a:ea typeface="Noto Sans CJK KR"/>
                <a:cs typeface="Noto Sans CJK KR"/>
              </a:rPr>
              <a:t>자연의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창조주인</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하나님에</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대한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인정</a:t>
            </a:r>
            <a:endParaRPr lang="en-US" sz="1650" i="0" dirty="0">
              <a:solidFill>
                <a:srgbClr val="33291F"/>
              </a:solidFill>
              <a:latin typeface="Noto Sans CJK KR"/>
              <a:ea typeface="Noto Sans CJK KR"/>
              <a:cs typeface="Noto Sans CJK KR"/>
            </a:endParaRPr>
          </a:p>
          <a:p>
            <a:pPr>
              <a:defRPr sz="1650" i="0">
                <a:solidFill>
                  <a:srgbClr val="33291F"/>
                </a:solidFill>
                <a:latin typeface="Noto Sans CJK KR"/>
                <a:ea typeface="Noto Sans CJK KR"/>
                <a:cs typeface="Noto Sans CJK KR"/>
              </a:defRPr>
            </a:pPr>
            <a:endParaRPr lang="en-US" sz="1650" dirty="0">
              <a:solidFill>
                <a:srgbClr val="33291F"/>
              </a:solidFill>
              <a:latin typeface="Noto Sans CJK KR"/>
            </a:endParaRPr>
          </a:p>
          <a:p>
            <a:pPr>
              <a:defRPr sz="1650" i="0">
                <a:solidFill>
                  <a:srgbClr val="33291F"/>
                </a:solidFill>
                <a:latin typeface="Noto Sans CJK KR"/>
                <a:ea typeface="Noto Sans CJK KR"/>
                <a:cs typeface="Noto Sans CJK KR"/>
              </a:defRPr>
            </a:pPr>
            <a:r>
              <a:rPr lang="en-US" sz="1650" dirty="0" err="1">
                <a:solidFill>
                  <a:srgbClr val="33291F"/>
                </a:solidFill>
                <a:latin typeface="Noto Sans CJK KR"/>
              </a:rPr>
              <a:t>자연의</a:t>
            </a:r>
            <a:r>
              <a:rPr lang="en-US" sz="1650" dirty="0">
                <a:solidFill>
                  <a:srgbClr val="33291F"/>
                </a:solidFill>
                <a:latin typeface="Noto Sans CJK KR"/>
              </a:rPr>
              <a:t> </a:t>
            </a:r>
            <a:r>
              <a:rPr lang="en-US" sz="1650" dirty="0" err="1">
                <a:solidFill>
                  <a:srgbClr val="33291F"/>
                </a:solidFill>
                <a:latin typeface="Noto Sans CJK KR"/>
              </a:rPr>
              <a:t>설계자와</a:t>
            </a:r>
            <a:r>
              <a:rPr lang="en-US" sz="1650" dirty="0">
                <a:solidFill>
                  <a:srgbClr val="33291F"/>
                </a:solidFill>
                <a:latin typeface="Noto Sans CJK KR"/>
              </a:rPr>
              <a:t> </a:t>
            </a:r>
            <a:r>
              <a:rPr lang="en-US" sz="1650" dirty="0" err="1">
                <a:solidFill>
                  <a:srgbClr val="33291F"/>
                </a:solidFill>
                <a:latin typeface="Noto Sans CJK KR"/>
              </a:rPr>
              <a:t>성경의</a:t>
            </a:r>
            <a:r>
              <a:rPr lang="en-US" sz="1650" dirty="0">
                <a:solidFill>
                  <a:srgbClr val="33291F"/>
                </a:solidFill>
                <a:latin typeface="Noto Sans CJK KR"/>
              </a:rPr>
              <a:t> </a:t>
            </a:r>
            <a:r>
              <a:rPr lang="en-US" sz="1650" dirty="0" err="1">
                <a:solidFill>
                  <a:srgbClr val="33291F"/>
                </a:solidFill>
                <a:latin typeface="Noto Sans CJK KR"/>
              </a:rPr>
              <a:t>저자는</a:t>
            </a:r>
            <a:r>
              <a:rPr lang="en-US" sz="1650" dirty="0">
                <a:solidFill>
                  <a:srgbClr val="33291F"/>
                </a:solidFill>
                <a:latin typeface="Noto Sans CJK KR"/>
              </a:rPr>
              <a:t> </a:t>
            </a:r>
            <a:r>
              <a:rPr lang="en-US" sz="1650" dirty="0" err="1">
                <a:solidFill>
                  <a:srgbClr val="33291F"/>
                </a:solidFill>
                <a:latin typeface="Noto Sans CJK KR"/>
              </a:rPr>
              <a:t>동일</a:t>
            </a: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lang="en-US"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자연의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관찰</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고통·위험·설명되지</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않는</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현상의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존재</a:t>
            </a:r>
            <a:endParaRPr sz="1650" i="0" dirty="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lang="en-US" sz="165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종교에</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대한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적용</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난해함만으로</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계시를</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거부하는</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판단의</a:t>
            </a:r>
            <a:r>
              <a:rPr sz="1650" i="0" dirty="0">
                <a:solidFill>
                  <a:srgbClr val="33291F"/>
                </a:solidFill>
                <a:latin typeface="Noto Sans CJK KR"/>
                <a:ea typeface="Noto Sans CJK KR"/>
                <a:cs typeface="Noto Sans CJK KR"/>
              </a:rPr>
              <a:t> </a:t>
            </a:r>
            <a:r>
              <a:rPr sz="1650" i="0" dirty="0" err="1">
                <a:solidFill>
                  <a:srgbClr val="33291F"/>
                </a:solidFill>
                <a:latin typeface="Noto Sans CJK KR"/>
                <a:ea typeface="Noto Sans CJK KR"/>
                <a:cs typeface="Noto Sans CJK KR"/>
              </a:rPr>
              <a:t>불일치</a:t>
            </a:r>
            <a:endParaRPr sz="1650" i="0" dirty="0">
              <a:solidFill>
                <a:srgbClr val="33291F"/>
              </a:solidFill>
              <a:latin typeface="Noto Sans CJK KR"/>
              <a:ea typeface="Noto Sans CJK KR"/>
              <a:cs typeface="Noto Sans CJK KR"/>
            </a:endParaRPr>
          </a:p>
          <a:p>
            <a:pPr>
              <a:spcBef>
                <a:spcPts val="0"/>
              </a:spcBef>
              <a:spcAft>
                <a:spcPts val="0"/>
              </a:spcAft>
            </a:pPr>
            <a:endParaRPr sz="1650" i="0" dirty="0">
              <a:solidFill>
                <a:srgbClr val="33291F"/>
              </a:solidFill>
              <a:latin typeface="Noto Sans CJK KR"/>
              <a:ea typeface="Noto Sans CJK KR"/>
              <a:cs typeface="Noto Sans CJK KR"/>
            </a:endParaRPr>
          </a:p>
          <a:p>
            <a:pPr rtl="0"/>
            <a:r>
              <a:rPr sz="1650" i="0" dirty="0">
                <a:solidFill>
                  <a:srgbClr val="33291F"/>
                </a:solidFill>
                <a:latin typeface="Noto Sans CJK KR"/>
                <a:ea typeface="Noto Sans CJK KR"/>
                <a:cs typeface="Noto Sans CJK KR"/>
              </a:rPr>
              <a:t> </a:t>
            </a:r>
            <a:r>
              <a:rPr lang="en-US" b="1" dirty="0" err="1"/>
              <a:t>유비논증의</a:t>
            </a:r>
            <a:r>
              <a:rPr lang="en-US" b="1" dirty="0"/>
              <a:t> </a:t>
            </a:r>
            <a:r>
              <a:rPr lang="ko-KR" altLang="en-US" b="1" dirty="0"/>
              <a:t>의의와 한계</a:t>
            </a:r>
            <a:endParaRPr lang="en-US" altLang="ko-KR" b="1" dirty="0"/>
          </a:p>
          <a:p>
            <a:pPr rtl="0"/>
            <a:br>
              <a:rPr lang="en-US" dirty="0"/>
            </a:br>
            <a:r>
              <a:rPr lang="en-US" b="1" dirty="0" err="1"/>
              <a:t>의의</a:t>
            </a:r>
            <a:r>
              <a:rPr lang="en-US" b="1" dirty="0"/>
              <a:t>:</a:t>
            </a:r>
            <a:r>
              <a:rPr lang="en-US" dirty="0"/>
              <a:t> </a:t>
            </a:r>
            <a:r>
              <a:rPr lang="en-US" dirty="0" err="1"/>
              <a:t>맹신을</a:t>
            </a:r>
            <a:r>
              <a:rPr lang="en-US" dirty="0"/>
              <a:t> </a:t>
            </a:r>
            <a:r>
              <a:rPr lang="en-US" dirty="0" err="1"/>
              <a:t>강요하지</a:t>
            </a:r>
            <a:r>
              <a:rPr lang="en-US" dirty="0"/>
              <a:t> </a:t>
            </a:r>
            <a:r>
              <a:rPr lang="en-US" dirty="0" err="1"/>
              <a:t>않고</a:t>
            </a:r>
            <a:r>
              <a:rPr lang="en-US" dirty="0"/>
              <a:t>, </a:t>
            </a:r>
            <a:r>
              <a:rPr lang="en-US" b="1" dirty="0" err="1"/>
              <a:t>이성과</a:t>
            </a:r>
            <a:r>
              <a:rPr lang="en-US" b="1" dirty="0"/>
              <a:t> </a:t>
            </a:r>
            <a:r>
              <a:rPr lang="en-US" b="1" dirty="0" err="1"/>
              <a:t>경험을</a:t>
            </a:r>
            <a:r>
              <a:rPr lang="en-US" b="1" dirty="0"/>
              <a:t> </a:t>
            </a:r>
            <a:r>
              <a:rPr lang="en-US" b="1" dirty="0" err="1"/>
              <a:t>바탕으로</a:t>
            </a:r>
            <a:r>
              <a:rPr lang="en-US" b="1" dirty="0"/>
              <a:t> </a:t>
            </a:r>
            <a:r>
              <a:rPr lang="en-US" b="1" dirty="0" err="1"/>
              <a:t>신앙의</a:t>
            </a:r>
            <a:r>
              <a:rPr lang="en-US" b="1" dirty="0"/>
              <a:t> </a:t>
            </a:r>
            <a:r>
              <a:rPr lang="en-US" b="1" dirty="0" err="1"/>
              <a:t>합리성을</a:t>
            </a:r>
            <a:r>
              <a:rPr lang="en-US" b="1" dirty="0"/>
              <a:t> </a:t>
            </a:r>
            <a:r>
              <a:rPr lang="ko-KR" altLang="en-US" b="1" dirty="0"/>
              <a:t>적극 </a:t>
            </a:r>
            <a:r>
              <a:rPr lang="en-US" b="1" dirty="0"/>
              <a:t>변</a:t>
            </a:r>
            <a:r>
              <a:rPr lang="ko-KR" altLang="en-US" b="1" dirty="0"/>
              <a:t>호</a:t>
            </a:r>
            <a:endParaRPr lang="en-US" dirty="0"/>
          </a:p>
          <a:p>
            <a:pPr lvl="0" rtl="0"/>
            <a:r>
              <a:rPr lang="en-US" b="1" dirty="0" err="1"/>
              <a:t>한계</a:t>
            </a:r>
            <a:r>
              <a:rPr lang="en-US" b="1" dirty="0"/>
              <a:t>:</a:t>
            </a:r>
            <a:r>
              <a:rPr lang="en-US" dirty="0"/>
              <a:t> 100% </a:t>
            </a:r>
            <a:r>
              <a:rPr lang="en-US" dirty="0" err="1"/>
              <a:t>완벽한</a:t>
            </a:r>
            <a:r>
              <a:rPr lang="en-US" dirty="0"/>
              <a:t> </a:t>
            </a:r>
            <a:r>
              <a:rPr lang="en-US" dirty="0" err="1"/>
              <a:t>증명이</a:t>
            </a:r>
            <a:r>
              <a:rPr lang="en-US" dirty="0"/>
              <a:t> </a:t>
            </a:r>
            <a:r>
              <a:rPr lang="en-US" dirty="0" err="1"/>
              <a:t>아닌</a:t>
            </a:r>
            <a:r>
              <a:rPr lang="en-US" dirty="0"/>
              <a:t> </a:t>
            </a:r>
            <a:r>
              <a:rPr lang="en-US" dirty="0" err="1"/>
              <a:t>개연성</a:t>
            </a:r>
            <a:r>
              <a:rPr lang="en-US" dirty="0"/>
              <a:t>(</a:t>
            </a:r>
            <a:r>
              <a:rPr lang="en-US" dirty="0" err="1"/>
              <a:t>그럴듯함</a:t>
            </a:r>
            <a:r>
              <a:rPr lang="en-US" dirty="0"/>
              <a:t>)에 </a:t>
            </a:r>
            <a:r>
              <a:rPr lang="en-US" dirty="0" err="1"/>
              <a:t>머물며</a:t>
            </a:r>
            <a:r>
              <a:rPr lang="en-US" dirty="0"/>
              <a:t>, </a:t>
            </a:r>
            <a:r>
              <a:rPr lang="en-US" dirty="0" err="1"/>
              <a:t>기독교를</a:t>
            </a:r>
            <a:r>
              <a:rPr lang="en-US" dirty="0"/>
              <a:t> </a:t>
            </a:r>
            <a:r>
              <a:rPr lang="en-US" dirty="0" err="1"/>
              <a:t>적극적으로</a:t>
            </a:r>
            <a:r>
              <a:rPr lang="en-US" dirty="0"/>
              <a:t> </a:t>
            </a:r>
            <a:r>
              <a:rPr lang="en-US" dirty="0" err="1"/>
              <a:t>증명하기보다는</a:t>
            </a:r>
            <a:r>
              <a:rPr lang="en-US" dirty="0"/>
              <a:t> </a:t>
            </a:r>
            <a:r>
              <a:rPr lang="en-US" b="1" dirty="0" err="1"/>
              <a:t>방어하는</a:t>
            </a:r>
            <a:r>
              <a:rPr lang="en-US" b="1" dirty="0"/>
              <a:t> </a:t>
            </a:r>
            <a:r>
              <a:rPr lang="en-US" b="1" dirty="0" err="1"/>
              <a:t>역할</a:t>
            </a:r>
            <a:endParaRPr lang="en-US" dirty="0"/>
          </a:p>
          <a:p>
            <a:pPr algn="l">
              <a:lnSpc>
                <a:spcPct val="115000"/>
              </a:lnSpc>
              <a:spcBef>
                <a:spcPts val="0"/>
              </a:spcBef>
              <a:spcAft>
                <a:spcPts val="0"/>
              </a:spcAft>
              <a:buNone/>
              <a:defRPr sz="1650" i="0">
                <a:solidFill>
                  <a:srgbClr val="33291F"/>
                </a:solidFill>
                <a:latin typeface="Noto Sans CJK KR"/>
                <a:ea typeface="Noto Sans CJK KR"/>
                <a:cs typeface="Noto Sans CJK KR"/>
              </a:defRPr>
            </a:pPr>
            <a:endParaRPr sz="1650" i="0" dirty="0">
              <a:solidFill>
                <a:srgbClr val="33291F"/>
              </a:solidFill>
              <a:latin typeface="Noto Sans CJK KR"/>
              <a:ea typeface="Noto Sans CJK KR"/>
              <a:cs typeface="Noto Sans CJK KR"/>
            </a:endParaRPr>
          </a:p>
        </p:txBody>
      </p:sp>
      <p:sp>
        <p:nvSpPr>
          <p:cNvPr id="8" name="Text 6">
            <a:extLst>
              <a:ext uri="{FF2B5EF4-FFF2-40B4-BE49-F238E27FC236}">
                <a16:creationId xmlns:a16="http://schemas.microsoft.com/office/drawing/2014/main" id="{26876C0D-B5D7-492B-9169-C4AEF6912D24}"/>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18</a:t>
            </a:r>
          </a:p>
        </p:txBody>
      </p:sp>
      <p:pic>
        <p:nvPicPr>
          <p:cNvPr id="10" name="Picture 9">
            <a:extLst>
              <a:ext uri="{FF2B5EF4-FFF2-40B4-BE49-F238E27FC236}">
                <a16:creationId xmlns:a16="http://schemas.microsoft.com/office/drawing/2014/main" id="{F3675AAB-5977-1CB1-DF66-2A01B6FA450C}"/>
              </a:ext>
            </a:extLst>
          </p:cNvPr>
          <p:cNvPicPr>
            <a:picLocks noChangeAspect="1"/>
          </p:cNvPicPr>
          <p:nvPr/>
        </p:nvPicPr>
        <p:blipFill>
          <a:blip r:embed="rId4"/>
          <a:stretch>
            <a:fillRect/>
          </a:stretch>
        </p:blipFill>
        <p:spPr>
          <a:xfrm>
            <a:off x="9315450" y="0"/>
            <a:ext cx="2876550" cy="3810000"/>
          </a:xfrm>
          <a:prstGeom prst="rect">
            <a:avLst/>
          </a:prstGeom>
        </p:spPr>
      </p:pic>
      <p:sp>
        <p:nvSpPr>
          <p:cNvPr id="12" name="TextBox 11">
            <a:extLst>
              <a:ext uri="{FF2B5EF4-FFF2-40B4-BE49-F238E27FC236}">
                <a16:creationId xmlns:a16="http://schemas.microsoft.com/office/drawing/2014/main" id="{A535D54D-4200-BCE0-59A7-95F181EB82CF}"/>
              </a:ext>
            </a:extLst>
          </p:cNvPr>
          <p:cNvSpPr txBox="1"/>
          <p:nvPr/>
        </p:nvSpPr>
        <p:spPr>
          <a:xfrm>
            <a:off x="9531096" y="2852993"/>
            <a:ext cx="2660904" cy="769441"/>
          </a:xfrm>
          <a:prstGeom prst="rect">
            <a:avLst/>
          </a:prstGeom>
          <a:noFill/>
        </p:spPr>
        <p:txBody>
          <a:bodyPr wrap="square">
            <a:spAutoFit/>
          </a:bodyPr>
          <a:lstStyle/>
          <a:p>
            <a:r>
              <a:rPr lang="en-US" sz="1100" dirty="0">
                <a:solidFill>
                  <a:schemeClr val="accent4">
                    <a:lumMod val="20000"/>
                    <a:lumOff val="80000"/>
                  </a:schemeClr>
                </a:solidFill>
              </a:rPr>
              <a:t>Joseph Butler (1692– 1752. an English Anglican bishop, theologian, apologist, and philosopher, born in Wantage in the English county of Berkshire (now in Oxfordshire). </a:t>
            </a:r>
          </a:p>
        </p:txBody>
      </p:sp>
    </p:spTree>
    <p:extLst>
      <p:ext uri="{BB962C8B-B14F-4D97-AF65-F5344CB8AC3E}">
        <p14:creationId xmlns:p14="http://schemas.microsoft.com/office/powerpoint/2010/main" val="1652740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D098746E-8BF9-4961-BF01-385053AF2225}"/>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32D164FB-AA0F-46FA-9CD2-DD9798418616}"/>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IV. 근대 종교 논쟁의 유산</a:t>
            </a:r>
          </a:p>
        </p:txBody>
      </p:sp>
      <p:sp>
        <p:nvSpPr>
          <p:cNvPr id="4" name="Text 2">
            <a:extLst>
              <a:ext uri="{FF2B5EF4-FFF2-40B4-BE49-F238E27FC236}">
                <a16:creationId xmlns:a16="http://schemas.microsoft.com/office/drawing/2014/main" id="{05C84B2E-E582-4621-A845-0A2C49D9B2B1}"/>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이신론의 쇠퇴와 남은 영향</a:t>
            </a:r>
          </a:p>
        </p:txBody>
      </p:sp>
      <p:sp>
        <p:nvSpPr>
          <p:cNvPr id="5" name="Shape 3">
            <a:extLst>
              <a:ext uri="{FF2B5EF4-FFF2-40B4-BE49-F238E27FC236}">
                <a16:creationId xmlns:a16="http://schemas.microsoft.com/office/drawing/2014/main" id="{6FEC42A0-2097-428D-BCD9-E93D3382F207}"/>
              </a:ext>
            </a:extLst>
          </p:cNvPr>
          <p:cNvSpPr>
            <a:spLocks noGrp="1"/>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45B1C6D7-FD02-4467-AA48-6D9EE528EBAC}"/>
              </a:ext>
            </a:extLst>
          </p:cNvPr>
          <p:cNvSpPr>
            <a:spLocks noGrp="1"/>
          </p:cNvSpPr>
          <p:nvPr/>
        </p:nvSpPr>
        <p:spPr>
          <a:xfrm>
            <a:off x="960120" y="2103120"/>
            <a:ext cx="10241280" cy="548640"/>
          </a:xfrm>
          <a:prstGeom prst="rect">
            <a:avLst/>
          </a:prstGeom>
          <a:noFill/>
        </p:spPr>
        <p:txBody>
          <a:bodyPr wrap="square" lIns="0" tIns="0" rIns="0" bIns="0" anchor="ctr">
            <a:noAutofit/>
          </a:bodyPr>
          <a:lstStyle/>
          <a:p>
            <a:pPr algn="l">
              <a:spcBef>
                <a:spcPts val="0"/>
              </a:spcBef>
              <a:spcAft>
                <a:spcPts val="0"/>
              </a:spcAft>
              <a:defRPr sz="1650" i="0">
                <a:solidFill>
                  <a:srgbClr val="8C2F2A"/>
                </a:solidFill>
                <a:latin typeface="Noto Sans CJK KR"/>
                <a:ea typeface="Noto Sans CJK KR"/>
                <a:cs typeface="Noto Sans CJK KR"/>
              </a:defRPr>
            </a:pPr>
            <a:r>
              <a:rPr sz="1650" i="0" dirty="0" err="1">
                <a:solidFill>
                  <a:srgbClr val="8C2F2A"/>
                </a:solidFill>
                <a:latin typeface="Noto Sans CJK KR"/>
                <a:ea typeface="Noto Sans CJK KR"/>
                <a:cs typeface="Noto Sans CJK KR"/>
              </a:rPr>
              <a:t>평가</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이신론의</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약화와</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기독교의</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문화적</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권위</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회복은</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별개의</a:t>
            </a:r>
            <a:r>
              <a:rPr sz="1650" i="0" dirty="0">
                <a:solidFill>
                  <a:srgbClr val="8C2F2A"/>
                </a:solidFill>
                <a:latin typeface="Noto Sans CJK KR"/>
                <a:ea typeface="Noto Sans CJK KR"/>
                <a:cs typeface="Noto Sans CJK KR"/>
              </a:rPr>
              <a:t> </a:t>
            </a:r>
            <a:r>
              <a:rPr sz="1650" i="0" dirty="0" err="1">
                <a:solidFill>
                  <a:srgbClr val="8C2F2A"/>
                </a:solidFill>
                <a:latin typeface="Noto Sans CJK KR"/>
                <a:ea typeface="Noto Sans CJK KR"/>
                <a:cs typeface="Noto Sans CJK KR"/>
              </a:rPr>
              <a:t>문제</a:t>
            </a:r>
            <a:endParaRPr sz="1650" i="0" dirty="0">
              <a:solidFill>
                <a:srgbClr val="8C2F2A"/>
              </a:solidFill>
              <a:latin typeface="Noto Sans CJK KR"/>
              <a:ea typeface="Noto Sans CJK KR"/>
              <a:cs typeface="Noto Sans CJK KR"/>
            </a:endParaRPr>
          </a:p>
        </p:txBody>
      </p:sp>
      <p:sp>
        <p:nvSpPr>
          <p:cNvPr id="7" name="Text 5">
            <a:extLst>
              <a:ext uri="{FF2B5EF4-FFF2-40B4-BE49-F238E27FC236}">
                <a16:creationId xmlns:a16="http://schemas.microsoft.com/office/drawing/2014/main" id="{F347964F-BA06-4F9E-BB32-5386C19A7E5A}"/>
              </a:ext>
            </a:extLst>
          </p:cNvPr>
          <p:cNvSpPr>
            <a:spLocks noGrp="1"/>
          </p:cNvSpPr>
          <p:nvPr/>
        </p:nvSpPr>
        <p:spPr>
          <a:xfrm>
            <a:off x="960120" y="2697480"/>
            <a:ext cx="102412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낙관주의의 한계: 자연의 질서만으로 악과 재난을 충분히 설명하기 어려움</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종교 발생의 단순화: 종교적 차이를 성직자의 기만만으로 설명하는 한계</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남은 영향: 종교적 권위의 비판과 공적 질서의 재구성</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근대 교회의 과제: 신앙의 공적 역할과 양심의 자유 사이의 관계 정립</a:t>
            </a:r>
          </a:p>
        </p:txBody>
      </p:sp>
      <p:sp>
        <p:nvSpPr>
          <p:cNvPr id="8" name="Text 6">
            <a:extLst>
              <a:ext uri="{FF2B5EF4-FFF2-40B4-BE49-F238E27FC236}">
                <a16:creationId xmlns:a16="http://schemas.microsoft.com/office/drawing/2014/main" id="{26876C0D-B5D7-492B-9169-C4AEF6912D24}"/>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19</a:t>
            </a:r>
          </a:p>
        </p:txBody>
      </p:sp>
    </p:spTree>
    <p:extLst>
      <p:ext uri="{BB962C8B-B14F-4D97-AF65-F5344CB8AC3E}">
        <p14:creationId xmlns:p14="http://schemas.microsoft.com/office/powerpoint/2010/main" val="1652740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0B1F1C8-8A64-47F6-8B4E-83BC4B38BA3C}"/>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53CAA631-C3C1-4F01-A323-88D2BFF6A0C7}"/>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종합</a:t>
            </a:r>
          </a:p>
        </p:txBody>
      </p:sp>
      <p:sp>
        <p:nvSpPr>
          <p:cNvPr id="4" name="Text 2">
            <a:extLst>
              <a:ext uri="{FF2B5EF4-FFF2-40B4-BE49-F238E27FC236}">
                <a16:creationId xmlns:a16="http://schemas.microsoft.com/office/drawing/2014/main" id="{63A05520-6447-4208-A462-F9C234E0B277}"/>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기독교·로크·이신론의 비교</a:t>
            </a:r>
          </a:p>
        </p:txBody>
      </p:sp>
      <p:graphicFrame>
        <p:nvGraphicFramePr>
          <p:cNvPr id="11" name="Table 10"/>
          <p:cNvGraphicFramePr/>
          <p:nvPr/>
        </p:nvGraphicFramePr>
        <p:xfrm>
          <a:off x="685800" y="2019300"/>
          <a:ext cx="10820400" cy="3695700"/>
        </p:xfrm>
        <a:graphic>
          <a:graphicData uri="http://schemas.openxmlformats.org/drawingml/2006/table">
            <a:tbl>
              <a:tblPr/>
              <a:tblGrid>
                <a:gridCol w="1952625">
                  <a:extLst>
                    <a:ext uri="{9D8B030D-6E8A-4147-A177-3AD203B41FA5}">
                      <a16:colId xmlns:a16="http://schemas.microsoft.com/office/drawing/2014/main" val="20000"/>
                    </a:ext>
                  </a:extLst>
                </a:gridCol>
                <a:gridCol w="2886075">
                  <a:extLst>
                    <a:ext uri="{9D8B030D-6E8A-4147-A177-3AD203B41FA5}">
                      <a16:colId xmlns:a16="http://schemas.microsoft.com/office/drawing/2014/main" val="20001"/>
                    </a:ext>
                  </a:extLst>
                </a:gridCol>
                <a:gridCol w="3095625">
                  <a:extLst>
                    <a:ext uri="{9D8B030D-6E8A-4147-A177-3AD203B41FA5}">
                      <a16:colId xmlns:a16="http://schemas.microsoft.com/office/drawing/2014/main" val="20002"/>
                    </a:ext>
                  </a:extLst>
                </a:gridCol>
                <a:gridCol w="2886075">
                  <a:extLst>
                    <a:ext uri="{9D8B030D-6E8A-4147-A177-3AD203B41FA5}">
                      <a16:colId xmlns:a16="http://schemas.microsoft.com/office/drawing/2014/main" val="20003"/>
                    </a:ext>
                  </a:extLst>
                </a:gridCol>
              </a:tblGrid>
              <a:tr h="495300">
                <a:tc>
                  <a:txBody>
                    <a:bodyPr/>
                    <a:lstStyle/>
                    <a:p>
                      <a:r>
                        <a:rPr sz="1575" b="1">
                          <a:solidFill>
                            <a:srgbClr val="FFFFFF"/>
                          </a:solidFill>
                          <a:latin typeface="Noto Sans CJK KR"/>
                          <a:ea typeface="Noto Sans CJK KR"/>
                          <a:cs typeface="Noto Sans CJK KR"/>
                        </a:rPr>
                        <a:t>비교 항목</a:t>
                      </a:r>
                    </a:p>
                  </a:txBody>
                  <a:tcPr marL="133350" marR="114300" marT="95250" marB="95250" anchor="ctr">
                    <a:solidFill>
                      <a:srgbClr val="8C2F2A"/>
                    </a:solidFill>
                  </a:tcPr>
                </a:tc>
                <a:tc>
                  <a:txBody>
                    <a:bodyPr/>
                    <a:lstStyle/>
                    <a:p>
                      <a:r>
                        <a:rPr sz="1575" b="1">
                          <a:solidFill>
                            <a:srgbClr val="FFFFFF"/>
                          </a:solidFill>
                          <a:latin typeface="Noto Sans CJK KR"/>
                          <a:ea typeface="Noto Sans CJK KR"/>
                          <a:cs typeface="Noto Sans CJK KR"/>
                        </a:rPr>
                        <a:t>전통 기독교</a:t>
                      </a:r>
                    </a:p>
                  </a:txBody>
                  <a:tcPr marL="133350" marR="114300" marT="95250" marB="95250" anchor="ctr">
                    <a:solidFill>
                      <a:srgbClr val="8C2F2A"/>
                    </a:solidFill>
                  </a:tcPr>
                </a:tc>
                <a:tc>
                  <a:txBody>
                    <a:bodyPr/>
                    <a:lstStyle/>
                    <a:p>
                      <a:r>
                        <a:rPr sz="1575" b="1">
                          <a:solidFill>
                            <a:srgbClr val="FFFFFF"/>
                          </a:solidFill>
                          <a:latin typeface="Noto Sans CJK KR"/>
                          <a:ea typeface="Noto Sans CJK KR"/>
                          <a:cs typeface="Noto Sans CJK KR"/>
                        </a:rPr>
                        <a:t>로크(John Locke)</a:t>
                      </a:r>
                    </a:p>
                  </a:txBody>
                  <a:tcPr marL="133350" marR="114300" marT="95250" marB="95250" anchor="ctr">
                    <a:solidFill>
                      <a:srgbClr val="8C2F2A"/>
                    </a:solidFill>
                  </a:tcPr>
                </a:tc>
                <a:tc>
                  <a:txBody>
                    <a:bodyPr/>
                    <a:lstStyle/>
                    <a:p>
                      <a:r>
                        <a:rPr sz="1575" b="1">
                          <a:solidFill>
                            <a:srgbClr val="FFFFFF"/>
                          </a:solidFill>
                          <a:latin typeface="Noto Sans CJK KR"/>
                          <a:ea typeface="Noto Sans CJK KR"/>
                          <a:cs typeface="Noto Sans CJK KR"/>
                        </a:rPr>
                        <a:t>이신론(deism)</a:t>
                      </a:r>
                    </a:p>
                  </a:txBody>
                  <a:tcPr marL="133350" marR="114300" marT="95250" marB="95250" anchor="ctr">
                    <a:solidFill>
                      <a:srgbClr val="8C2F2A"/>
                    </a:solidFill>
                  </a:tcPr>
                </a:tc>
                <a:extLst>
                  <a:ext uri="{0D108BD9-81ED-4DB2-BD59-A6C34878D82A}">
                    <a16:rowId xmlns:a16="http://schemas.microsoft.com/office/drawing/2014/main" val="10000"/>
                  </a:ext>
                </a:extLst>
              </a:tr>
              <a:tr h="800100">
                <a:tc>
                  <a:txBody>
                    <a:bodyPr/>
                    <a:lstStyle/>
                    <a:p>
                      <a:r>
                        <a:rPr sz="1500" b="1">
                          <a:solidFill>
                            <a:srgbClr val="33291F"/>
                          </a:solidFill>
                          <a:latin typeface="Noto Sans CJK KR"/>
                          <a:ea typeface="Noto Sans CJK KR"/>
                          <a:cs typeface="Noto Sans CJK KR"/>
                        </a:rPr>
                        <a:t>하나님과 세계</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창조와 지속적 섭리</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창조주와 계시 인정</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창조주 인정</a:t>
                      </a:r>
                    </a:p>
                    <a:p>
                      <a:r>
                        <a:rPr sz="1500" b="0">
                          <a:solidFill>
                            <a:srgbClr val="33291F"/>
                          </a:solidFill>
                          <a:latin typeface="Noto Sans CJK KR"/>
                          <a:ea typeface="Noto Sans CJK KR"/>
                          <a:cs typeface="Noto Sans CJK KR"/>
                        </a:rPr>
                        <a:t>특별 개입에 비판적</a:t>
                      </a:r>
                    </a:p>
                  </a:txBody>
                  <a:tcPr marL="133350" marR="114300" marT="95250" marB="95250" anchor="ctr">
                    <a:solidFill>
                      <a:srgbClr val="FBF6EC"/>
                    </a:solidFill>
                  </a:tcPr>
                </a:tc>
                <a:extLst>
                  <a:ext uri="{0D108BD9-81ED-4DB2-BD59-A6C34878D82A}">
                    <a16:rowId xmlns:a16="http://schemas.microsoft.com/office/drawing/2014/main" val="10001"/>
                  </a:ext>
                </a:extLst>
              </a:tr>
              <a:tr h="800100">
                <a:tc>
                  <a:txBody>
                    <a:bodyPr/>
                    <a:lstStyle/>
                    <a:p>
                      <a:r>
                        <a:rPr sz="1500" b="1">
                          <a:solidFill>
                            <a:srgbClr val="33291F"/>
                          </a:solidFill>
                          <a:latin typeface="Noto Sans CJK KR"/>
                          <a:ea typeface="Noto Sans CJK KR"/>
                          <a:cs typeface="Noto Sans CJK KR"/>
                        </a:rPr>
                        <a:t>계시(revelation)</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하나님의 말씀과</a:t>
                      </a:r>
                    </a:p>
                    <a:p>
                      <a:r>
                        <a:rPr sz="1500" b="0">
                          <a:solidFill>
                            <a:srgbClr val="33291F"/>
                          </a:solidFill>
                          <a:latin typeface="Noto Sans CJK KR"/>
                          <a:ea typeface="Noto Sans CJK KR"/>
                          <a:cs typeface="Noto Sans CJK KR"/>
                        </a:rPr>
                        <a:t>역사적 자기 계시</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이성을 넘어서는 계시 인정</a:t>
                      </a:r>
                    </a:p>
                    <a:p>
                      <a:r>
                        <a:rPr sz="1500" b="0">
                          <a:solidFill>
                            <a:srgbClr val="33291F"/>
                          </a:solidFill>
                          <a:latin typeface="Noto Sans CJK KR"/>
                          <a:ea typeface="Noto Sans CJK KR"/>
                          <a:cs typeface="Noto Sans CJK KR"/>
                        </a:rPr>
                        <a:t>계시의 진위에 이성 사용</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자연과 이성의 충분성 강조</a:t>
                      </a:r>
                    </a:p>
                    <a:p>
                      <a:r>
                        <a:rPr sz="1500" b="0">
                          <a:solidFill>
                            <a:srgbClr val="33291F"/>
                          </a:solidFill>
                          <a:latin typeface="Noto Sans CJK KR"/>
                          <a:ea typeface="Noto Sans CJK KR"/>
                          <a:cs typeface="Noto Sans CJK KR"/>
                        </a:rPr>
                        <a:t>특별계시의 필요성 부정</a:t>
                      </a:r>
                    </a:p>
                  </a:txBody>
                  <a:tcPr marL="133350" marR="114300" marT="95250" marB="95250" anchor="ctr">
                    <a:solidFill>
                      <a:srgbClr val="F1EBDD"/>
                    </a:solidFill>
                  </a:tcPr>
                </a:tc>
                <a:extLst>
                  <a:ext uri="{0D108BD9-81ED-4DB2-BD59-A6C34878D82A}">
                    <a16:rowId xmlns:a16="http://schemas.microsoft.com/office/drawing/2014/main" val="10002"/>
                  </a:ext>
                </a:extLst>
              </a:tr>
              <a:tr h="800100">
                <a:tc>
                  <a:txBody>
                    <a:bodyPr/>
                    <a:lstStyle/>
                    <a:p>
                      <a:r>
                        <a:rPr sz="1500" b="1">
                          <a:solidFill>
                            <a:srgbClr val="33291F"/>
                          </a:solidFill>
                          <a:latin typeface="Noto Sans CJK KR"/>
                          <a:ea typeface="Noto Sans CJK KR"/>
                          <a:cs typeface="Noto Sans CJK KR"/>
                        </a:rPr>
                        <a:t>기적(miracles)</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하나님의 역사적 행위</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계시의 권위를</a:t>
                      </a:r>
                    </a:p>
                    <a:p>
                      <a:r>
                        <a:rPr sz="1500" b="0">
                          <a:solidFill>
                            <a:srgbClr val="33291F"/>
                          </a:solidFill>
                          <a:latin typeface="Noto Sans CJK KR"/>
                          <a:ea typeface="Noto Sans CJK KR"/>
                          <a:cs typeface="Noto Sans CJK KR"/>
                        </a:rPr>
                        <a:t>뒷받침하는 증거</a:t>
                      </a:r>
                    </a:p>
                  </a:txBody>
                  <a:tcPr marL="133350" marR="114300" marT="95250" marB="95250" anchor="ctr">
                    <a:solidFill>
                      <a:srgbClr val="FBF6EC"/>
                    </a:solidFill>
                  </a:tcPr>
                </a:tc>
                <a:tc>
                  <a:txBody>
                    <a:bodyPr/>
                    <a:lstStyle/>
                    <a:p>
                      <a:r>
                        <a:rPr sz="1500" b="0">
                          <a:solidFill>
                            <a:srgbClr val="33291F"/>
                          </a:solidFill>
                          <a:latin typeface="Noto Sans CJK KR"/>
                          <a:ea typeface="Noto Sans CJK KR"/>
                          <a:cs typeface="Noto Sans CJK KR"/>
                        </a:rPr>
                        <a:t>자연 질서와의 관계에서</a:t>
                      </a:r>
                    </a:p>
                    <a:p>
                      <a:r>
                        <a:rPr sz="1500" b="0">
                          <a:solidFill>
                            <a:srgbClr val="33291F"/>
                          </a:solidFill>
                          <a:latin typeface="Noto Sans CJK KR"/>
                          <a:ea typeface="Noto Sans CJK KR"/>
                          <a:cs typeface="Noto Sans CJK KR"/>
                        </a:rPr>
                        <a:t>거부하거나 비판</a:t>
                      </a:r>
                    </a:p>
                  </a:txBody>
                  <a:tcPr marL="133350" marR="114300" marT="95250" marB="95250" anchor="ctr">
                    <a:solidFill>
                      <a:srgbClr val="FBF6EC"/>
                    </a:solidFill>
                  </a:tcPr>
                </a:tc>
                <a:extLst>
                  <a:ext uri="{0D108BD9-81ED-4DB2-BD59-A6C34878D82A}">
                    <a16:rowId xmlns:a16="http://schemas.microsoft.com/office/drawing/2014/main" val="10003"/>
                  </a:ext>
                </a:extLst>
              </a:tr>
              <a:tr h="800100">
                <a:tc>
                  <a:txBody>
                    <a:bodyPr/>
                    <a:lstStyle/>
                    <a:p>
                      <a:r>
                        <a:rPr sz="1500" b="1">
                          <a:solidFill>
                            <a:srgbClr val="33291F"/>
                          </a:solidFill>
                          <a:latin typeface="Noto Sans CJK KR"/>
                          <a:ea typeface="Noto Sans CJK KR"/>
                          <a:cs typeface="Noto Sans CJK KR"/>
                        </a:rPr>
                        <a:t>신앙과 삶</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그리스도의 은혜(grace)와</a:t>
                      </a:r>
                    </a:p>
                    <a:p>
                      <a:r>
                        <a:rPr sz="1500" b="0">
                          <a:solidFill>
                            <a:srgbClr val="33291F"/>
                          </a:solidFill>
                          <a:latin typeface="Noto Sans CJK KR"/>
                          <a:ea typeface="Noto Sans CJK KR"/>
                          <a:cs typeface="Noto Sans CJK KR"/>
                        </a:rPr>
                        <a:t>믿음에 따른 순종</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메시아(Messiah) 신앙과</a:t>
                      </a:r>
                    </a:p>
                    <a:p>
                      <a:r>
                        <a:rPr sz="1500" b="0">
                          <a:solidFill>
                            <a:srgbClr val="33291F"/>
                          </a:solidFill>
                          <a:latin typeface="Noto Sans CJK KR"/>
                          <a:ea typeface="Noto Sans CJK KR"/>
                          <a:cs typeface="Noto Sans CJK KR"/>
                        </a:rPr>
                        <a:t>회개·순종 강조</a:t>
                      </a:r>
                    </a:p>
                  </a:txBody>
                  <a:tcPr marL="133350" marR="114300" marT="95250" marB="95250" anchor="ctr">
                    <a:solidFill>
                      <a:srgbClr val="F1EBDD"/>
                    </a:solidFill>
                  </a:tcPr>
                </a:tc>
                <a:tc>
                  <a:txBody>
                    <a:bodyPr/>
                    <a:lstStyle/>
                    <a:p>
                      <a:r>
                        <a:rPr sz="1500" b="0">
                          <a:solidFill>
                            <a:srgbClr val="33291F"/>
                          </a:solidFill>
                          <a:latin typeface="Noto Sans CJK KR"/>
                          <a:ea typeface="Noto Sans CJK KR"/>
                          <a:cs typeface="Noto Sans CJK KR"/>
                        </a:rPr>
                        <a:t>보편적 도덕과</a:t>
                      </a:r>
                    </a:p>
                    <a:p>
                      <a:r>
                        <a:rPr sz="1500" b="0">
                          <a:solidFill>
                            <a:srgbClr val="33291F"/>
                          </a:solidFill>
                          <a:latin typeface="Noto Sans CJK KR"/>
                          <a:ea typeface="Noto Sans CJK KR"/>
                          <a:cs typeface="Noto Sans CJK KR"/>
                        </a:rPr>
                        <a:t>종교적 의무 강조</a:t>
                      </a:r>
                    </a:p>
                  </a:txBody>
                  <a:tcPr marL="133350" marR="114300" marT="95250" marB="95250" anchor="ctr">
                    <a:solidFill>
                      <a:srgbClr val="F1EBDD"/>
                    </a:solidFill>
                  </a:tcPr>
                </a:tc>
                <a:extLst>
                  <a:ext uri="{0D108BD9-81ED-4DB2-BD59-A6C34878D82A}">
                    <a16:rowId xmlns:a16="http://schemas.microsoft.com/office/drawing/2014/main" val="10004"/>
                  </a:ext>
                </a:extLst>
              </a:tr>
            </a:tbl>
          </a:graphicData>
        </a:graphic>
      </p:graphicFrame>
      <p:sp>
        <p:nvSpPr>
          <p:cNvPr id="6" name="added-text">
            <a:extLst>
              <a:ext uri="{FF2B5EF4-FFF2-40B4-BE49-F238E27FC236}">
                <a16:creationId xmlns:a16="http://schemas.microsoft.com/office/drawing/2014/main" id="{27A68A23-8088-4440-84CC-1AE6D893FABA}"/>
              </a:ext>
            </a:extLst>
          </p:cNvPr>
          <p:cNvSpPr>
            <a:spLocks noGrp="1"/>
          </p:cNvSpPr>
          <p:nvPr/>
        </p:nvSpPr>
        <p:spPr>
          <a:xfrm>
            <a:off x="781050" y="5953125"/>
            <a:ext cx="10572750" cy="323850"/>
          </a:xfrm>
          <a:prstGeom prst="rect">
            <a:avLst/>
          </a:prstGeom>
          <a:noFill/>
          <a:ln w="0">
            <a:noFill/>
          </a:ln>
        </p:spPr>
        <p:txBody>
          <a:bodyPr wrap="square" lIns="0" tIns="0" rIns="0" bIns="0" anchor="t">
            <a:noAutofit/>
          </a:bodyPr>
          <a:lstStyle/>
          <a:p>
            <a:pPr>
              <a:defRPr sz="1350" b="0">
                <a:solidFill>
                  <a:srgbClr val="55483A"/>
                </a:solidFill>
                <a:latin typeface="Noto Sans CJK KR"/>
                <a:ea typeface="Noto Sans CJK KR"/>
                <a:cs typeface="Noto Sans CJK KR"/>
              </a:defRPr>
            </a:pPr>
            <a:r>
              <a:rPr sz="1350" b="0">
                <a:solidFill>
                  <a:srgbClr val="55483A"/>
                </a:solidFill>
                <a:latin typeface="Noto Sans CJK KR"/>
                <a:ea typeface="Noto Sans CJK KR"/>
                <a:cs typeface="Noto Sans CJK KR"/>
              </a:rPr>
              <a:t>이신론은 대표적 경향의 요약, 섭리와 사후 심판에 대한 세부 견해는 인물별 차이</a:t>
            </a:r>
          </a:p>
        </p:txBody>
      </p:sp>
      <p:sp>
        <p:nvSpPr>
          <p:cNvPr id="7" name="added-text">
            <a:extLst>
              <a:ext uri="{FF2B5EF4-FFF2-40B4-BE49-F238E27FC236}">
                <a16:creationId xmlns:a16="http://schemas.microsoft.com/office/drawing/2014/main" id="{B1A6238C-426C-4078-8DA5-F7FDE737A522}"/>
              </a:ext>
            </a:extLst>
          </p:cNvPr>
          <p:cNvSpPr>
            <a:spLocks noGrp="1"/>
          </p:cNvSpPr>
          <p:nvPr/>
        </p:nvSpPr>
        <p:spPr>
          <a:xfrm>
            <a:off x="11477625" y="6438900"/>
            <a:ext cx="504825" cy="295275"/>
          </a:xfrm>
          <a:prstGeom prst="rect">
            <a:avLst/>
          </a:prstGeom>
          <a:noFill/>
          <a:ln w="0">
            <a:noFill/>
          </a:ln>
        </p:spPr>
        <p:txBody>
          <a:bodyPr wrap="square" lIns="0" tIns="0" rIns="0" bIns="0" anchor="t">
            <a:noAutofit/>
          </a:bodyPr>
          <a:lstStyle/>
          <a:p>
            <a:pPr>
              <a:defRPr sz="1050" b="0">
                <a:solidFill>
                  <a:srgbClr val="FFFFFF"/>
                </a:solidFill>
                <a:latin typeface="Noto Sans CJK KR"/>
                <a:ea typeface="Noto Sans CJK KR"/>
                <a:cs typeface="Noto Sans CJK KR"/>
              </a:defRPr>
            </a:pPr>
            <a:r>
              <a:rPr sz="1050" b="0">
                <a:solidFill>
                  <a:srgbClr val="FFFFFF"/>
                </a:solidFill>
                <a:latin typeface="Noto Sans CJK KR"/>
                <a:ea typeface="Noto Sans CJK KR"/>
                <a:cs typeface="Noto Sans CJK KR"/>
              </a:rPr>
              <a:t>20</a:t>
            </a:r>
          </a:p>
        </p:txBody>
      </p:sp>
    </p:spTree>
    <p:extLst>
      <p:ext uri="{BB962C8B-B14F-4D97-AF65-F5344CB8AC3E}">
        <p14:creationId xmlns:p14="http://schemas.microsoft.com/office/powerpoint/2010/main" val="821120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4198120-B5D9-4B1D-B9A9-7C4D94A72D16}"/>
              </a:ext>
            </a:extLst>
          </p:cNvPr>
          <p:cNvSpPr>
            <a:spLocks noGrp="1"/>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a:extLst>
              <a:ext uri="{FF2B5EF4-FFF2-40B4-BE49-F238E27FC236}">
                <a16:creationId xmlns:a16="http://schemas.microsoft.com/office/drawing/2014/main" id="{1AB9247E-8B9A-44CF-B45F-553BA900B646}"/>
              </a:ext>
            </a:extLst>
          </p:cNvPr>
          <p:cNvSpPr>
            <a:spLocks noGrp="1"/>
          </p:cNvSpPr>
          <p:nvPr/>
        </p:nvSpPr>
        <p:spPr>
          <a:xfrm>
            <a:off x="777240" y="566928"/>
            <a:ext cx="8595360" cy="347472"/>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오늘의 적용</a:t>
            </a:r>
          </a:p>
        </p:txBody>
      </p:sp>
      <p:sp>
        <p:nvSpPr>
          <p:cNvPr id="4" name="Text 2">
            <a:extLst>
              <a:ext uri="{FF2B5EF4-FFF2-40B4-BE49-F238E27FC236}">
                <a16:creationId xmlns:a16="http://schemas.microsoft.com/office/drawing/2014/main" id="{14FC0AE3-5FA1-4788-8443-55254C87D2A4}"/>
              </a:ext>
            </a:extLst>
          </p:cNvPr>
          <p:cNvSpPr>
            <a:spLocks noGrp="1"/>
          </p:cNvSpPr>
          <p:nvPr/>
        </p:nvSpPr>
        <p:spPr>
          <a:xfrm>
            <a:off x="777240" y="914400"/>
            <a:ext cx="10241280" cy="658368"/>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sz="3000" b="1" i="0">
                <a:solidFill>
                  <a:srgbClr val="33291F"/>
                </a:solidFill>
                <a:latin typeface="Noto Sans CJK KR"/>
                <a:ea typeface="Noto Sans CJK KR"/>
                <a:cs typeface="Noto Sans CJK KR"/>
              </a:rPr>
              <a:t>신앙 변증의 과제</a:t>
            </a:r>
          </a:p>
        </p:txBody>
      </p:sp>
      <p:sp>
        <p:nvSpPr>
          <p:cNvPr id="5" name="Shape 3">
            <a:extLst>
              <a:ext uri="{FF2B5EF4-FFF2-40B4-BE49-F238E27FC236}">
                <a16:creationId xmlns:a16="http://schemas.microsoft.com/office/drawing/2014/main" id="{A147EB2A-9D14-4E1C-B2D1-374056062BCC}"/>
              </a:ext>
            </a:extLst>
          </p:cNvPr>
          <p:cNvSpPr>
            <a:spLocks noGrp="1"/>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a:p>
        </p:txBody>
      </p:sp>
      <p:sp>
        <p:nvSpPr>
          <p:cNvPr id="6" name="Text 4">
            <a:extLst>
              <a:ext uri="{FF2B5EF4-FFF2-40B4-BE49-F238E27FC236}">
                <a16:creationId xmlns:a16="http://schemas.microsoft.com/office/drawing/2014/main" id="{BAD44414-3C56-440F-A880-C52B3380C154}"/>
              </a:ext>
            </a:extLst>
          </p:cNvPr>
          <p:cNvSpPr>
            <a:spLocks noGrp="1"/>
          </p:cNvSpPr>
          <p:nvPr/>
        </p:nvSpPr>
        <p:spPr>
          <a:xfrm>
            <a:off x="960120" y="2103120"/>
            <a:ext cx="4754880" cy="457200"/>
          </a:xfrm>
          <a:prstGeom prst="rect">
            <a:avLst/>
          </a:prstGeom>
          <a:noFill/>
        </p:spPr>
        <p:txBody>
          <a:bodyPr wrap="square" lIns="0" tIns="0" rIns="0" bIns="0" anchor="ctr">
            <a:noAutofit/>
          </a:bodyPr>
          <a:lstStyle/>
          <a:p>
            <a:pPr algn="l">
              <a:spcBef>
                <a:spcPts val="0"/>
              </a:spcBef>
              <a:spcAft>
                <a:spcPts val="0"/>
              </a:spcAft>
              <a:defRPr sz="1800" b="1" i="0">
                <a:solidFill>
                  <a:srgbClr val="8C2F2A"/>
                </a:solidFill>
                <a:latin typeface="Noto Sans CJK KR"/>
                <a:ea typeface="Noto Sans CJK KR"/>
                <a:cs typeface="Noto Sans CJK KR"/>
              </a:defRPr>
            </a:pPr>
            <a:r>
              <a:rPr sz="1800" b="1" i="0">
                <a:solidFill>
                  <a:srgbClr val="8C2F2A"/>
                </a:solidFill>
                <a:latin typeface="Noto Sans CJK KR"/>
                <a:ea typeface="Noto Sans CJK KR"/>
                <a:cs typeface="Noto Sans CJK KR"/>
              </a:rPr>
              <a:t>경계할 대응</a:t>
            </a:r>
          </a:p>
        </p:txBody>
      </p:sp>
      <p:sp>
        <p:nvSpPr>
          <p:cNvPr id="7" name="Text 5">
            <a:extLst>
              <a:ext uri="{FF2B5EF4-FFF2-40B4-BE49-F238E27FC236}">
                <a16:creationId xmlns:a16="http://schemas.microsoft.com/office/drawing/2014/main" id="{9AF24396-B406-4FC7-A2E5-F69FCD6B3BE3}"/>
              </a:ext>
            </a:extLst>
          </p:cNvPr>
          <p:cNvSpPr>
            <a:spLocks noGrp="1"/>
          </p:cNvSpPr>
          <p:nvPr/>
        </p:nvSpPr>
        <p:spPr>
          <a:xfrm>
            <a:off x="960120" y="2651760"/>
            <a:ext cx="475488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신앙 수호를 위한 세속 권력의</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검열 의존과 설득의 한계</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교회의 잘못에 대한 인정 회피</a:t>
            </a:r>
          </a:p>
          <a:p>
            <a:pPr>
              <a:spcBef>
                <a:spcPts val="0"/>
              </a:spcBef>
              <a:spcAft>
                <a:spcPts val="0"/>
              </a:spcAft>
            </a:pPr>
            <a:endParaRPr sz="1650" i="0">
              <a:solidFill>
                <a:srgbClr val="33291F"/>
              </a:solidFill>
              <a:latin typeface="Noto Sans CJK KR"/>
              <a:ea typeface="Noto Sans CJK KR"/>
              <a:cs typeface="Noto Sans CJK KR"/>
            </a:endParaRP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상대의 논증보다 동기를 공격하는 태도</a:t>
            </a:r>
          </a:p>
        </p:txBody>
      </p:sp>
      <p:sp>
        <p:nvSpPr>
          <p:cNvPr id="8" name="Shape 6">
            <a:extLst>
              <a:ext uri="{FF2B5EF4-FFF2-40B4-BE49-F238E27FC236}">
                <a16:creationId xmlns:a16="http://schemas.microsoft.com/office/drawing/2014/main" id="{C1A1D1CD-5C2F-4BE1-8F86-91F025359A74}"/>
              </a:ext>
            </a:extLst>
          </p:cNvPr>
          <p:cNvSpPr>
            <a:spLocks noGrp="1"/>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9" name="Text 7">
            <a:extLst>
              <a:ext uri="{FF2B5EF4-FFF2-40B4-BE49-F238E27FC236}">
                <a16:creationId xmlns:a16="http://schemas.microsoft.com/office/drawing/2014/main" id="{7C404292-ECFA-4094-A277-D1C94681B05B}"/>
              </a:ext>
            </a:extLst>
          </p:cNvPr>
          <p:cNvSpPr>
            <a:spLocks noGrp="1"/>
          </p:cNvSpPr>
          <p:nvPr/>
        </p:nvSpPr>
        <p:spPr>
          <a:xfrm>
            <a:off x="6446520" y="2103120"/>
            <a:ext cx="4846320" cy="457200"/>
          </a:xfrm>
          <a:prstGeom prst="rect">
            <a:avLst/>
          </a:prstGeom>
          <a:noFill/>
        </p:spPr>
        <p:txBody>
          <a:bodyPr wrap="square" lIns="0" tIns="0" rIns="0" bIns="0" anchor="ctr">
            <a:noAutofit/>
          </a:bodyPr>
          <a:lstStyle/>
          <a:p>
            <a:pPr algn="l">
              <a:spcBef>
                <a:spcPts val="0"/>
              </a:spcBef>
              <a:spcAft>
                <a:spcPts val="0"/>
              </a:spcAft>
              <a:defRPr sz="1800" b="1" i="0">
                <a:solidFill>
                  <a:srgbClr val="C79A3A"/>
                </a:solidFill>
                <a:latin typeface="Noto Sans CJK KR"/>
                <a:ea typeface="Noto Sans CJK KR"/>
                <a:cs typeface="Noto Sans CJK KR"/>
              </a:defRPr>
            </a:pPr>
            <a:r>
              <a:rPr sz="1800" b="1" i="0">
                <a:solidFill>
                  <a:srgbClr val="C79A3A"/>
                </a:solidFill>
                <a:latin typeface="Noto Sans CJK KR"/>
                <a:ea typeface="Noto Sans CJK KR"/>
                <a:cs typeface="Noto Sans CJK KR"/>
              </a:rPr>
              <a:t>필요한 대응</a:t>
            </a:r>
          </a:p>
        </p:txBody>
      </p:sp>
      <p:sp>
        <p:nvSpPr>
          <p:cNvPr id="10" name="Text 8">
            <a:extLst>
              <a:ext uri="{FF2B5EF4-FFF2-40B4-BE49-F238E27FC236}">
                <a16:creationId xmlns:a16="http://schemas.microsoft.com/office/drawing/2014/main" id="{69C31F0D-7CF3-4E36-9C7A-07387084A489}"/>
              </a:ext>
            </a:extLst>
          </p:cNvPr>
          <p:cNvSpPr>
            <a:spLocks noGrp="1"/>
          </p:cNvSpPr>
          <p:nvPr/>
        </p:nvSpPr>
        <p:spPr>
          <a:xfrm>
            <a:off x="6446520" y="2651760"/>
            <a:ext cx="4846320" cy="301752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논쟁의 전제와 증거 기준 점검</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과학적 설명과 신학적 결론의 구별</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계시(revelation)에 대한 신뢰와</a:t>
            </a: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이성(reason)의 책임 있는 사용</a:t>
            </a:r>
          </a:p>
          <a:p>
            <a:pPr>
              <a:spcBef>
                <a:spcPts val="0"/>
              </a:spcBef>
              <a:spcAft>
                <a:spcPts val="0"/>
              </a:spcAft>
            </a:pPr>
            <a:endParaRPr sz="1650" i="0">
              <a:solidFill>
                <a:srgbClr val="FBF6EC"/>
              </a:solidFill>
              <a:latin typeface="Noto Sans CJK KR"/>
              <a:ea typeface="Noto Sans CJK KR"/>
              <a:cs typeface="Noto Sans CJK KR"/>
            </a:endParaRPr>
          </a:p>
          <a:p>
            <a:pPr algn="l">
              <a:lnSpc>
                <a:spcPct val="115000"/>
              </a:lnSpc>
              <a:spcBef>
                <a:spcPts val="0"/>
              </a:spcBef>
              <a:spcAft>
                <a:spcPts val="0"/>
              </a:spcAft>
              <a:buNone/>
              <a:defRPr sz="1650" i="0">
                <a:solidFill>
                  <a:srgbClr val="FBF6EC"/>
                </a:solidFill>
                <a:latin typeface="Noto Sans CJK KR"/>
                <a:ea typeface="Noto Sans CJK KR"/>
                <a:cs typeface="Noto Sans CJK KR"/>
              </a:defRPr>
            </a:pPr>
            <a:r>
              <a:rPr sz="1650" i="0">
                <a:solidFill>
                  <a:srgbClr val="FBF6EC"/>
                </a:solidFill>
                <a:latin typeface="Noto Sans CJK KR"/>
                <a:ea typeface="Noto Sans CJK KR"/>
                <a:cs typeface="Noto Sans CJK KR"/>
              </a:rPr>
              <a:t>타인의 양심과 종교적 자유 존중</a:t>
            </a:r>
          </a:p>
        </p:txBody>
      </p:sp>
      <p:sp>
        <p:nvSpPr>
          <p:cNvPr id="11" name="Text 9">
            <a:extLst>
              <a:ext uri="{FF2B5EF4-FFF2-40B4-BE49-F238E27FC236}">
                <a16:creationId xmlns:a16="http://schemas.microsoft.com/office/drawing/2014/main" id="{1852C89B-D878-4C2F-9ECF-E859E1666B3D}"/>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21</a:t>
            </a:r>
          </a:p>
        </p:txBody>
      </p:sp>
    </p:spTree>
    <p:extLst>
      <p:ext uri="{BB962C8B-B14F-4D97-AF65-F5344CB8AC3E}">
        <p14:creationId xmlns:p14="http://schemas.microsoft.com/office/powerpoint/2010/main" val="1529321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2ACFBBE-7F10-40ED-8A5A-43D2FDB7B741}"/>
              </a:ext>
            </a:extLst>
          </p:cNvPr>
          <p:cNvSpPr>
            <a:spLocks noGrp="1"/>
          </p:cNvSpPr>
          <p:nvPr/>
        </p:nvSpPr>
        <p:spPr>
          <a:xfrm>
            <a:off x="457200" y="502920"/>
            <a:ext cx="8686800" cy="5669280"/>
          </a:xfrm>
          <a:prstGeom prst="roundRect">
            <a:avLst>
              <a:gd name="adj" fmla="val 1613"/>
            </a:avLst>
          </a:prstGeom>
          <a:solidFill>
            <a:srgbClr val="FBF6EC">
              <a:alpha val="88000"/>
            </a:srgbClr>
          </a:solidFill>
          <a:ln w="15875">
            <a:solidFill>
              <a:srgbClr val="FFFFFF">
                <a:alpha val="70000"/>
              </a:srgbClr>
            </a:solidFill>
            <a:prstDash val="solid"/>
          </a:ln>
        </p:spPr>
        <p:txBody>
          <a:bodyPr/>
          <a:lstStyle/>
          <a:p>
            <a:endParaRPr/>
          </a:p>
        </p:txBody>
      </p:sp>
      <p:sp>
        <p:nvSpPr>
          <p:cNvPr id="3" name="Text 1">
            <a:extLst>
              <a:ext uri="{FF2B5EF4-FFF2-40B4-BE49-F238E27FC236}">
                <a16:creationId xmlns:a16="http://schemas.microsoft.com/office/drawing/2014/main" id="{05752763-5B1E-4E2D-AD3D-E58F2808B306}"/>
              </a:ext>
            </a:extLst>
          </p:cNvPr>
          <p:cNvSpPr>
            <a:spLocks noGrp="1"/>
          </p:cNvSpPr>
          <p:nvPr/>
        </p:nvSpPr>
        <p:spPr>
          <a:xfrm>
            <a:off x="777240" y="685800"/>
            <a:ext cx="8046720" cy="365760"/>
          </a:xfrm>
          <a:prstGeom prst="rect">
            <a:avLst/>
          </a:prstGeom>
          <a:noFill/>
        </p:spPr>
        <p:txBody>
          <a:bodyPr wrap="square" lIns="0" tIns="0" rIns="0" bIns="0" anchor="ctr">
            <a:noAutofit/>
          </a:bodyPr>
          <a:lstStyle/>
          <a:p>
            <a:pPr algn="l">
              <a:spcBef>
                <a:spcPts val="0"/>
              </a:spcBef>
              <a:spcAft>
                <a:spcPts val="0"/>
              </a:spcAft>
              <a:defRPr sz="1350" b="1" i="0">
                <a:solidFill>
                  <a:srgbClr val="8C2F2A"/>
                </a:solidFill>
                <a:latin typeface="Noto Sans CJK KR"/>
                <a:ea typeface="Noto Sans CJK KR"/>
                <a:cs typeface="Noto Sans CJK KR"/>
              </a:defRPr>
            </a:pPr>
            <a:r>
              <a:rPr sz="1350" b="1" i="0">
                <a:solidFill>
                  <a:srgbClr val="8C2F2A"/>
                </a:solidFill>
                <a:latin typeface="Noto Sans CJK KR"/>
                <a:ea typeface="Noto Sans CJK KR"/>
                <a:cs typeface="Noto Sans CJK KR"/>
              </a:rPr>
              <a:t>정리와 학습 활동</a:t>
            </a:r>
          </a:p>
        </p:txBody>
      </p:sp>
      <p:sp>
        <p:nvSpPr>
          <p:cNvPr id="4" name="Text 2">
            <a:extLst>
              <a:ext uri="{FF2B5EF4-FFF2-40B4-BE49-F238E27FC236}">
                <a16:creationId xmlns:a16="http://schemas.microsoft.com/office/drawing/2014/main" id="{C9149EAB-F282-4C2C-9471-81C32DE8D92A}"/>
              </a:ext>
            </a:extLst>
          </p:cNvPr>
          <p:cNvSpPr>
            <a:spLocks noGrp="1"/>
          </p:cNvSpPr>
          <p:nvPr/>
        </p:nvSpPr>
        <p:spPr>
          <a:xfrm>
            <a:off x="777240" y="1051560"/>
            <a:ext cx="8046720" cy="640080"/>
          </a:xfrm>
          <a:prstGeom prst="rect">
            <a:avLst/>
          </a:prstGeom>
          <a:noFill/>
        </p:spPr>
        <p:txBody>
          <a:bodyPr wrap="square" lIns="0" tIns="0" rIns="0" bIns="0" anchor="ctr">
            <a:noAutofit/>
          </a:bodyPr>
          <a:lstStyle/>
          <a:p>
            <a:pPr algn="l">
              <a:spcBef>
                <a:spcPts val="0"/>
              </a:spcBef>
              <a:spcAft>
                <a:spcPts val="0"/>
              </a:spcAft>
              <a:defRPr sz="3000" b="1" i="0">
                <a:solidFill>
                  <a:srgbClr val="33291F"/>
                </a:solidFill>
                <a:latin typeface="Noto Sans CJK KR"/>
                <a:ea typeface="Noto Sans CJK KR"/>
                <a:cs typeface="Noto Sans CJK KR"/>
              </a:defRPr>
            </a:pPr>
            <a:r>
              <a:rPr lang="ko-KR" altLang="en-US" sz="3000" b="1" i="0" dirty="0">
                <a:solidFill>
                  <a:srgbClr val="33291F"/>
                </a:solidFill>
                <a:latin typeface="Noto Sans CJK KR"/>
                <a:ea typeface="Noto Sans CJK KR"/>
                <a:cs typeface="Noto Sans CJK KR"/>
              </a:rPr>
              <a:t>점검 및 </a:t>
            </a:r>
            <a:r>
              <a:rPr sz="3000" b="1" i="0" dirty="0" err="1">
                <a:solidFill>
                  <a:srgbClr val="33291F"/>
                </a:solidFill>
                <a:latin typeface="Noto Sans CJK KR"/>
                <a:ea typeface="Noto Sans CJK KR"/>
                <a:cs typeface="Noto Sans CJK KR"/>
              </a:rPr>
              <a:t>과제</a:t>
            </a:r>
            <a:endParaRPr sz="3000" b="1" i="0" dirty="0">
              <a:solidFill>
                <a:srgbClr val="33291F"/>
              </a:solidFill>
              <a:latin typeface="Noto Sans CJK KR"/>
              <a:ea typeface="Noto Sans CJK KR"/>
              <a:cs typeface="Noto Sans CJK KR"/>
            </a:endParaRPr>
          </a:p>
        </p:txBody>
      </p:sp>
      <p:sp>
        <p:nvSpPr>
          <p:cNvPr id="5" name="Text 3">
            <a:extLst>
              <a:ext uri="{FF2B5EF4-FFF2-40B4-BE49-F238E27FC236}">
                <a16:creationId xmlns:a16="http://schemas.microsoft.com/office/drawing/2014/main" id="{6E59440C-8B06-4EDD-BC2A-79F7B09FC784}"/>
              </a:ext>
            </a:extLst>
          </p:cNvPr>
          <p:cNvSpPr>
            <a:spLocks noGrp="1"/>
          </p:cNvSpPr>
          <p:nvPr/>
        </p:nvSpPr>
        <p:spPr>
          <a:xfrm>
            <a:off x="777240" y="1828800"/>
            <a:ext cx="5486400" cy="365760"/>
          </a:xfrm>
          <a:prstGeom prst="rect">
            <a:avLst/>
          </a:prstGeom>
          <a:noFill/>
        </p:spPr>
        <p:txBody>
          <a:bodyPr wrap="square" lIns="0" tIns="0" rIns="0" bIns="0" anchor="ctr">
            <a:noAutofit/>
          </a:bodyPr>
          <a:lstStyle/>
          <a:p>
            <a:pPr algn="l">
              <a:spcBef>
                <a:spcPts val="0"/>
              </a:spcBef>
              <a:spcAft>
                <a:spcPts val="0"/>
              </a:spcAft>
              <a:defRPr sz="1700" b="1" i="0">
                <a:solidFill>
                  <a:srgbClr val="8C2F2A"/>
                </a:solidFill>
                <a:latin typeface="Noto Sans CJK KR"/>
                <a:ea typeface="Noto Sans CJK KR"/>
                <a:cs typeface="Noto Sans CJK KR"/>
              </a:defRPr>
            </a:pPr>
            <a:r>
              <a:rPr sz="1700" b="1" i="0">
                <a:solidFill>
                  <a:srgbClr val="8C2F2A"/>
                </a:solidFill>
                <a:latin typeface="Noto Sans CJK KR"/>
                <a:ea typeface="Noto Sans CJK KR"/>
                <a:cs typeface="Noto Sans CJK KR"/>
              </a:rPr>
              <a:t>확인 과제</a:t>
            </a:r>
          </a:p>
        </p:txBody>
      </p:sp>
      <p:sp>
        <p:nvSpPr>
          <p:cNvPr id="6" name="Text 4">
            <a:extLst>
              <a:ext uri="{FF2B5EF4-FFF2-40B4-BE49-F238E27FC236}">
                <a16:creationId xmlns:a16="http://schemas.microsoft.com/office/drawing/2014/main" id="{14F702BC-EADA-448F-B4DA-DE3B9B204A6F}"/>
              </a:ext>
            </a:extLst>
          </p:cNvPr>
          <p:cNvSpPr>
            <a:spLocks noGrp="1"/>
          </p:cNvSpPr>
          <p:nvPr/>
        </p:nvSpPr>
        <p:spPr>
          <a:xfrm>
            <a:off x="960120" y="2240280"/>
            <a:ext cx="7772400" cy="1920240"/>
          </a:xfrm>
          <a:prstGeom prst="rect">
            <a:avLst/>
          </a:prstGeom>
          <a:noFill/>
        </p:spPr>
        <p:txBody>
          <a:bodyPr wrap="square" lIns="0" tIns="0" rIns="0" bIns="0" anchor="t">
            <a:noAutofit/>
          </a:bodyPr>
          <a:lstStyle/>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자연법칙과 섭리(providence)의 관계 설명</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로크(John Locke)와 이신론(deism)의 차이 비교</a:t>
            </a:r>
          </a:p>
          <a:p>
            <a:pPr algn="l">
              <a:lnSpc>
                <a:spcPct val="115000"/>
              </a:lnSpc>
              <a:spcBef>
                <a:spcPts val="0"/>
              </a:spcBef>
              <a:spcAft>
                <a:spcPts val="0"/>
              </a:spcAft>
              <a:buNone/>
              <a:defRPr sz="1650" i="0">
                <a:solidFill>
                  <a:srgbClr val="33291F"/>
                </a:solidFill>
                <a:latin typeface="Noto Sans CJK KR"/>
                <a:ea typeface="Noto Sans CJK KR"/>
                <a:cs typeface="Noto Sans CJK KR"/>
              </a:defRPr>
            </a:pPr>
            <a:r>
              <a:rPr sz="1650" i="0">
                <a:solidFill>
                  <a:srgbClr val="33291F"/>
                </a:solidFill>
                <a:latin typeface="Noto Sans CJK KR"/>
                <a:ea typeface="Noto Sans CJK KR"/>
                <a:cs typeface="Noto Sans CJK KR"/>
              </a:rPr>
              <a:t>버틀러(Joseph Butler)의 유비 논증을 한 사례에 적용</a:t>
            </a:r>
          </a:p>
        </p:txBody>
      </p:sp>
      <p:sp>
        <p:nvSpPr>
          <p:cNvPr id="7" name="Text 5">
            <a:extLst>
              <a:ext uri="{FF2B5EF4-FFF2-40B4-BE49-F238E27FC236}">
                <a16:creationId xmlns:a16="http://schemas.microsoft.com/office/drawing/2014/main" id="{0CF954A9-C62D-49B2-B77F-96065231260C}"/>
              </a:ext>
            </a:extLst>
          </p:cNvPr>
          <p:cNvSpPr>
            <a:spLocks noGrp="1"/>
          </p:cNvSpPr>
          <p:nvPr/>
        </p:nvSpPr>
        <p:spPr>
          <a:xfrm>
            <a:off x="777240" y="4160520"/>
            <a:ext cx="5486400" cy="365760"/>
          </a:xfrm>
          <a:prstGeom prst="rect">
            <a:avLst/>
          </a:prstGeom>
          <a:noFill/>
        </p:spPr>
        <p:txBody>
          <a:bodyPr wrap="square" lIns="0" tIns="0" rIns="0" bIns="0" anchor="ctr">
            <a:noAutofit/>
          </a:bodyPr>
          <a:lstStyle/>
          <a:p>
            <a:pPr algn="l">
              <a:spcBef>
                <a:spcPts val="0"/>
              </a:spcBef>
              <a:spcAft>
                <a:spcPts val="0"/>
              </a:spcAft>
              <a:defRPr sz="1700" b="1" i="0">
                <a:solidFill>
                  <a:srgbClr val="8C2F2A"/>
                </a:solidFill>
                <a:latin typeface="Noto Sans CJK KR"/>
                <a:ea typeface="Noto Sans CJK KR"/>
                <a:cs typeface="Noto Sans CJK KR"/>
              </a:defRPr>
            </a:pPr>
            <a:r>
              <a:rPr sz="1700" b="1" i="0">
                <a:solidFill>
                  <a:srgbClr val="8C2F2A"/>
                </a:solidFill>
                <a:latin typeface="Noto Sans CJK KR"/>
                <a:ea typeface="Noto Sans CJK KR"/>
                <a:cs typeface="Noto Sans CJK KR"/>
              </a:rPr>
              <a:t>주교재 독서</a:t>
            </a:r>
          </a:p>
        </p:txBody>
      </p:sp>
      <p:sp>
        <p:nvSpPr>
          <p:cNvPr id="8" name="Text 6">
            <a:extLst>
              <a:ext uri="{FF2B5EF4-FFF2-40B4-BE49-F238E27FC236}">
                <a16:creationId xmlns:a16="http://schemas.microsoft.com/office/drawing/2014/main" id="{6D77E164-A51F-460D-A6BF-6F4C9B1D4BFF}"/>
              </a:ext>
            </a:extLst>
          </p:cNvPr>
          <p:cNvSpPr>
            <a:spLocks noGrp="1"/>
          </p:cNvSpPr>
          <p:nvPr/>
        </p:nvSpPr>
        <p:spPr>
          <a:xfrm>
            <a:off x="781050" y="4533900"/>
            <a:ext cx="8048625" cy="619125"/>
          </a:xfrm>
          <a:prstGeom prst="rect">
            <a:avLst/>
          </a:prstGeom>
          <a:noFill/>
        </p:spPr>
        <p:txBody>
          <a:bodyPr wrap="square" lIns="0" tIns="0" rIns="0" bIns="0" anchor="ctr">
            <a:noAutofit/>
          </a:bodyPr>
          <a:lstStyle/>
          <a:p>
            <a:pPr algn="l">
              <a:spcBef>
                <a:spcPts val="0"/>
              </a:spcBef>
              <a:spcAft>
                <a:spcPts val="0"/>
              </a:spcAft>
              <a:defRPr sz="1650" i="0">
                <a:solidFill>
                  <a:srgbClr val="55483A"/>
                </a:solidFill>
                <a:latin typeface="Noto Sans CJK KR"/>
                <a:ea typeface="Noto Sans CJK KR"/>
                <a:cs typeface="Noto Sans CJK KR"/>
              </a:defRPr>
            </a:pPr>
            <a:r>
              <a:rPr sz="1650" i="0">
                <a:solidFill>
                  <a:srgbClr val="55483A"/>
                </a:solidFill>
                <a:latin typeface="Noto Sans CJK KR"/>
                <a:ea typeface="Noto Sans CJK KR"/>
                <a:cs typeface="Noto Sans CJK KR"/>
              </a:rPr>
              <a:t>셀리(Bruce L. Shelley), 『현대인을 위한 교회사』 제6부</a:t>
            </a:r>
          </a:p>
          <a:p>
            <a:pPr algn="l">
              <a:spcBef>
                <a:spcPts val="0"/>
              </a:spcBef>
              <a:spcAft>
                <a:spcPts val="0"/>
              </a:spcAft>
              <a:defRPr sz="1650" i="0">
                <a:solidFill>
                  <a:srgbClr val="55483A"/>
                </a:solidFill>
                <a:latin typeface="Noto Sans CJK KR"/>
                <a:ea typeface="Noto Sans CJK KR"/>
                <a:cs typeface="Noto Sans CJK KR"/>
              </a:defRPr>
            </a:pPr>
            <a:r>
              <a:rPr sz="1650" i="0">
                <a:solidFill>
                  <a:srgbClr val="55483A"/>
                </a:solidFill>
                <a:latin typeface="Noto Sans CJK KR"/>
                <a:ea typeface="Noto Sans CJK KR"/>
                <a:cs typeface="Noto Sans CJK KR"/>
              </a:rPr>
              <a:t>“Aiming at the Foundations: The Cult of Reason” 해당 장</a:t>
            </a:r>
          </a:p>
        </p:txBody>
      </p:sp>
      <p:sp>
        <p:nvSpPr>
          <p:cNvPr id="9" name="Text 7">
            <a:extLst>
              <a:ext uri="{FF2B5EF4-FFF2-40B4-BE49-F238E27FC236}">
                <a16:creationId xmlns:a16="http://schemas.microsoft.com/office/drawing/2014/main" id="{74AFE0A8-A806-486B-81DB-08CE4E8AA7B3}"/>
              </a:ext>
            </a:extLst>
          </p:cNvPr>
          <p:cNvSpPr>
            <a:spLocks noGrp="1"/>
          </p:cNvSpPr>
          <p:nvPr/>
        </p:nvSpPr>
        <p:spPr>
          <a:xfrm>
            <a:off x="781050" y="5133975"/>
            <a:ext cx="5486400" cy="361950"/>
          </a:xfrm>
          <a:prstGeom prst="rect">
            <a:avLst/>
          </a:prstGeom>
          <a:noFill/>
        </p:spPr>
        <p:txBody>
          <a:bodyPr wrap="square" lIns="0" tIns="0" rIns="0" bIns="0" anchor="ctr">
            <a:noAutofit/>
          </a:bodyPr>
          <a:lstStyle/>
          <a:p>
            <a:pPr algn="l">
              <a:spcBef>
                <a:spcPts val="0"/>
              </a:spcBef>
              <a:spcAft>
                <a:spcPts val="0"/>
              </a:spcAft>
              <a:defRPr sz="1700" b="1" i="0">
                <a:solidFill>
                  <a:srgbClr val="8C2F2A"/>
                </a:solidFill>
                <a:latin typeface="Noto Sans CJK KR"/>
                <a:ea typeface="Noto Sans CJK KR"/>
                <a:cs typeface="Noto Sans CJK KR"/>
              </a:defRPr>
            </a:pPr>
            <a:r>
              <a:rPr sz="1700" b="1" i="0">
                <a:solidFill>
                  <a:srgbClr val="8C2F2A"/>
                </a:solidFill>
                <a:latin typeface="Noto Sans CJK KR"/>
                <a:ea typeface="Noto Sans CJK KR"/>
                <a:cs typeface="Noto Sans CJK KR"/>
              </a:rPr>
              <a:t>토론 주제</a:t>
            </a:r>
          </a:p>
        </p:txBody>
      </p:sp>
      <p:sp>
        <p:nvSpPr>
          <p:cNvPr id="10" name="Shape 8">
            <a:extLst>
              <a:ext uri="{FF2B5EF4-FFF2-40B4-BE49-F238E27FC236}">
                <a16:creationId xmlns:a16="http://schemas.microsoft.com/office/drawing/2014/main" id="{8D710791-5E88-435B-A77F-2D1317D3A40D}"/>
              </a:ext>
            </a:extLst>
          </p:cNvPr>
          <p:cNvSpPr>
            <a:spLocks noGrp="1"/>
          </p:cNvSpPr>
          <p:nvPr/>
        </p:nvSpPr>
        <p:spPr>
          <a:xfrm>
            <a:off x="771525" y="5467350"/>
            <a:ext cx="8048625" cy="628650"/>
          </a:xfrm>
          <a:prstGeom prst="roundRect">
            <a:avLst>
              <a:gd name="adj" fmla="val 9412"/>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a:p>
        </p:txBody>
      </p:sp>
      <p:sp>
        <p:nvSpPr>
          <p:cNvPr id="11" name="Text 9">
            <a:extLst>
              <a:ext uri="{FF2B5EF4-FFF2-40B4-BE49-F238E27FC236}">
                <a16:creationId xmlns:a16="http://schemas.microsoft.com/office/drawing/2014/main" id="{7751F9CF-096E-4422-84C6-5950D679DF69}"/>
              </a:ext>
            </a:extLst>
          </p:cNvPr>
          <p:cNvSpPr>
            <a:spLocks noGrp="1"/>
          </p:cNvSpPr>
          <p:nvPr/>
        </p:nvSpPr>
        <p:spPr>
          <a:xfrm>
            <a:off x="1047750" y="5495925"/>
            <a:ext cx="7496175" cy="533400"/>
          </a:xfrm>
          <a:prstGeom prst="rect">
            <a:avLst/>
          </a:prstGeom>
          <a:noFill/>
        </p:spPr>
        <p:txBody>
          <a:bodyPr wrap="square" lIns="0" tIns="0" rIns="0" bIns="0" anchor="ctr">
            <a:noAutofit/>
          </a:bodyPr>
          <a:lstStyle/>
          <a:p>
            <a:pPr algn="l">
              <a:spcBef>
                <a:spcPts val="0"/>
              </a:spcBef>
              <a:spcAft>
                <a:spcPts val="0"/>
              </a:spcAft>
              <a:defRPr sz="1425" i="0">
                <a:solidFill>
                  <a:srgbClr val="33291F"/>
                </a:solidFill>
                <a:latin typeface="Noto Sans CJK KR"/>
                <a:ea typeface="Noto Sans CJK KR"/>
                <a:cs typeface="Noto Sans CJK KR"/>
              </a:defRPr>
            </a:pPr>
            <a:r>
              <a:rPr sz="1425" i="0">
                <a:solidFill>
                  <a:srgbClr val="33291F"/>
                </a:solidFill>
                <a:latin typeface="Noto Sans CJK KR"/>
                <a:ea typeface="Noto Sans CJK KR"/>
                <a:cs typeface="Noto Sans CJK KR"/>
              </a:rPr>
              <a:t>하나님의 존재를 인정하면서 기도·섭리를 기대하지 않는 신앙의 검토</a:t>
            </a:r>
          </a:p>
          <a:p>
            <a:pPr algn="l">
              <a:spcBef>
                <a:spcPts val="0"/>
              </a:spcBef>
              <a:spcAft>
                <a:spcPts val="0"/>
              </a:spcAft>
              <a:defRPr sz="1425" i="0">
                <a:solidFill>
                  <a:srgbClr val="33291F"/>
                </a:solidFill>
                <a:latin typeface="Noto Sans CJK KR"/>
                <a:ea typeface="Noto Sans CJK KR"/>
                <a:cs typeface="Noto Sans CJK KR"/>
              </a:defRPr>
            </a:pPr>
            <a:r>
              <a:rPr sz="1425" i="0">
                <a:solidFill>
                  <a:srgbClr val="33291F"/>
                </a:solidFill>
                <a:latin typeface="Noto Sans CJK KR"/>
                <a:ea typeface="Noto Sans CJK KR"/>
                <a:cs typeface="Noto Sans CJK KR"/>
              </a:rPr>
              <a:t>역사적 이신론과 오늘의 신앙 태도 사이의 공통점·차이점 제시</a:t>
            </a:r>
          </a:p>
        </p:txBody>
      </p:sp>
      <p:sp>
        <p:nvSpPr>
          <p:cNvPr id="13" name="Text 11">
            <a:extLst>
              <a:ext uri="{FF2B5EF4-FFF2-40B4-BE49-F238E27FC236}">
                <a16:creationId xmlns:a16="http://schemas.microsoft.com/office/drawing/2014/main" id="{0E169F85-34B9-44F8-9CB9-8B577FA34A8F}"/>
              </a:ext>
            </a:extLst>
          </p:cNvPr>
          <p:cNvSpPr>
            <a:spLocks noGrp="1"/>
          </p:cNvSpPr>
          <p:nvPr/>
        </p:nvSpPr>
        <p:spPr>
          <a:xfrm>
            <a:off x="11475720" y="6437376"/>
            <a:ext cx="502920" cy="292608"/>
          </a:xfrm>
          <a:prstGeom prst="rect">
            <a:avLst/>
          </a:prstGeom>
          <a:noFill/>
        </p:spPr>
        <p:txBody>
          <a:bodyPr wrap="square" lIns="0" tIns="0" rIns="0" bIns="0" anchor="ctr">
            <a:noAutofit/>
          </a:bodyPr>
          <a:lstStyle/>
          <a:p>
            <a:pPr algn="r">
              <a:spcBef>
                <a:spcPts val="0"/>
              </a:spcBef>
              <a:spcAft>
                <a:spcPts val="0"/>
              </a:spcAft>
              <a:defRPr sz="1050" i="0">
                <a:solidFill>
                  <a:srgbClr val="FFFFFF"/>
                </a:solidFill>
                <a:latin typeface="Noto Sans CJK KR"/>
                <a:ea typeface="Noto Sans CJK KR"/>
                <a:cs typeface="Noto Sans CJK KR"/>
              </a:defRPr>
            </a:pPr>
            <a:r>
              <a:rPr sz="1050" i="0">
                <a:solidFill>
                  <a:srgbClr val="FFFFFF"/>
                </a:solidFill>
                <a:latin typeface="Noto Sans CJK KR"/>
                <a:ea typeface="Noto Sans CJK KR"/>
                <a:cs typeface="Noto Sans CJK KR"/>
              </a:rPr>
              <a:t>22</a:t>
            </a:r>
          </a:p>
        </p:txBody>
      </p:sp>
    </p:spTree>
    <p:extLst>
      <p:ext uri="{BB962C8B-B14F-4D97-AF65-F5344CB8AC3E}">
        <p14:creationId xmlns:p14="http://schemas.microsoft.com/office/powerpoint/2010/main" val="728194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5257</Words>
  <Application>Microsoft Office PowerPoint</Application>
  <DocSecurity>0</DocSecurity>
  <PresentationFormat>Widescreen</PresentationFormat>
  <Paragraphs>629</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Noto Sans CJK KR</vt:lpstr>
      <vt:lpstr>조선굵은명조</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Chang Lee</cp:lastModifiedBy>
  <cp:revision>15</cp:revision>
  <dcterms:created xsi:type="dcterms:W3CDTF">2026-10-05T02:07:16Z</dcterms:created>
  <dcterms:modified xsi:type="dcterms:W3CDTF">2026-10-05T02:55:21Z</dcterms:modified>
</cp:coreProperties>
</file>