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58" r:id="rId4"/>
    <p:sldId id="259" r:id="rId5"/>
    <p:sldId id="279" r:id="rId6"/>
    <p:sldId id="280" r:id="rId7"/>
    <p:sldId id="274" r:id="rId8"/>
    <p:sldId id="260" r:id="rId9"/>
    <p:sldId id="261" r:id="rId10"/>
    <p:sldId id="275" r:id="rId11"/>
    <p:sldId id="262" r:id="rId12"/>
    <p:sldId id="263" r:id="rId13"/>
    <p:sldId id="264" r:id="rId14"/>
    <p:sldId id="276" r:id="rId15"/>
    <p:sldId id="265" r:id="rId16"/>
    <p:sldId id="266" r:id="rId17"/>
    <p:sldId id="268" r:id="rId18"/>
    <p:sldId id="267" r:id="rId19"/>
    <p:sldId id="269" r:id="rId20"/>
    <p:sldId id="277" r:id="rId21"/>
    <p:sldId id="278" r:id="rId22"/>
    <p:sldId id="270" r:id="rId23"/>
    <p:sldId id="281"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3237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제9주차. 6주차에서 본 계몽주의의 차가운 이성과 5주차 정통주의의 경직성에 대한 응답으로서 '마음의 종교'를 다룹니다. 독일 경건주의 → 모라비아 → 웨슬리 → 대각성의 흐름입니다.</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네 국면. 독일에서 시작해 영국으로, 다시 대서양을 건너 아메리카로 번지는 하나의 물결입니다. 실라버스 학기말 과제 2번 주제(계몽주의의 도전과 복음주의의 응전)가 6주차+이번 주 조합입니다.</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네 목표. 네 번째가 침례교 신학교 맥락에서 특히 중요합니다 — 대각성 이후 침례교가 감리교와 함께 미국 최대 교단으로 성장합니다.</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5주차(정통주의)와 6주차(계몽주의)를 함께 복습시키세요. 경건주의는 그 둘 사이에서 '살아 있는 신앙(living faith)'을 회복하려는 제3의 길이었습니다. 30년 전쟁의 참상이 개인적 경건에 눈뜨게 했다는 점도 짚으세요.</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Philip Jakob Spener, [용어] Pietism(경건주의)·Pia Desideria(경건한 열망)·collegia pietatis(경건의 모임). 중요한 균형: 슈페너는 교회의 교리를 공격하지 않았습니다. 다만 교리가 인격적 신앙을 대신할 수는 없다고 했습니다.</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August Hermann Francke. 경건주의가 '내면의 감정'에만 머물지 않고 고아원·학교·병원이라는 사회적 실천으로 나타났다는 점을 강조하세요. 11주차 세계 선교와 직결됩니다.</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Count Nikolaus von Zinzendorf·Christian David, [용어] Herrnhut(헤른후트)·Unitas Fratrum(보헤미아 형제단). 친첸도르프의 고백을 인용하면 좋습니다 — “내게는 오직 하나의 열정이 있으니, 그것은 그분, 오직 그분뿐이다.” 후스파의 후예라는 점에서 4주차·5주차와 연결됩니다.</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John Wesley·Susanna Wesley·Charles Wesley, [용어] Holy Club(신성 클럽)·methodists(메소디스트)·a brand plucked from the burning(불에서 건진 그루터기). 웨슬리가 '실패한 선교사'였다는 점을 강조하세요 — 열심과 도덕적 진지함만으로는 부족했습니다.</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Peter Boehler, [용어] Aldersgate(올더스게이트). 이 슬라이드가 강의의 정서적 정점입니다. 인용문을 천천히 읽어 주세요. 핵심 통찰: 웨슬리는 이미 이신칭의 '교리'를 알고 있었습니다. 올더스게이트에서 얻은 것은 '확신(assurance)'이었습니다 — 2주차 루터의 탑의 체험과 대비하면 좋습니다.</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Jonathan Edwards·George Whitefield. 웨슬리의 변화가 극적입니다 — 올더스게이트 이전에는 불안과 무력감에 차 있었으나, 브리스톨 이후에는 '하나님을 위한 불덩이'가 되었습니다. 뵐러의 조언이 성취되는 순간이기도 합니다.</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Charles Wesley, [용어] Methodist societies(감리회)·classes(속회)·classis. 핵심 교훈: 부흥은 감정만으로 지속되지 않습니다. 웨슬리의 조직이 휫필드의 웅변보다 오래 남았습니다. 5주차 슈페너의 '경건의 모임'과 같은 구조임을 연결하세요.</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[인물] Jonathan Edwards, [용어] Great Awakening(대각성). 오른쪽 카드가 중요합니다 — 대각성을 '감정주의'로 단순화하지 않도록. 에드워즈는 미국 최고의 신학자 중 한 사람이었습니다.</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[용어] Arminianism(아르미니우스주의). 5주차 도르트 회의에서 예고한 아르미니우스주의가 여기서 감리교로 이어집니다. 신학적 차이에도 협력한 두 사람의 태도가 학생들에게 좋은 모범입니다.</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침례교 신학교에서 특히 중요한 슬라이드. 7주차 특강의 '변방의 강점'과 5주차 '절반 언약'을 여기서 회수합니다. 19세기 중반 침례교와 감리교가 미국 최대 개신교단이 되는 배경이 여기 있습니다 — 12주차로 이어집니다.</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[용어] evangelicalism(복음주의). 우리 자신의 신앙 유형이 어디서 왔는지 보여 주는 슬라이드입니다. 5주차 청교도와의 연속·차이를 반드시 짚으세요 — 오늘 세계 감리교인이 약 8천만 명입니다.</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457200" y="640080"/>
            <a:ext cx="7680960" cy="5577840"/>
          </a:xfrm>
          <a:prstGeom prst="roundRect">
            <a:avLst>
              <a:gd name="adj" fmla="val 1639"/>
            </a:avLst>
          </a:prstGeom>
          <a:solidFill>
            <a:srgbClr val="FBF6EC">
              <a:alpha val="84000"/>
            </a:srgbClr>
          </a:solidFill>
          <a:ln w="15875">
            <a:solidFill>
              <a:srgbClr val="FFFFFF">
                <a:alpha val="70000"/>
              </a:srgbClr>
            </a:solidFill>
            <a:prstDash val="solid"/>
          </a:ln>
        </p:spPr>
        <p:txBody>
          <a:bodyPr/>
          <a:lstStyle/>
          <a:p>
            <a:endParaRPr/>
          </a:p>
        </p:txBody>
      </p:sp>
      <p:sp>
        <p:nvSpPr>
          <p:cNvPr id="3" name="Text 1"/>
          <p:cNvSpPr/>
          <p:nvPr/>
        </p:nvSpPr>
        <p:spPr>
          <a:xfrm>
            <a:off x="822960" y="914400"/>
            <a:ext cx="7040880" cy="548640"/>
          </a:xfrm>
          <a:prstGeom prst="rect">
            <a:avLst/>
          </a:prstGeom>
          <a:noFill/>
          <a:ln/>
        </p:spPr>
        <p:txBody>
          <a:bodyPr wrap="square" rtlCol="0" anchor="ctr"/>
          <a:lstStyle/>
          <a:p>
            <a:pPr marL="0" indent="0">
              <a:buNone/>
            </a:pPr>
            <a:r>
              <a:rPr lang="en-US" sz="3000" b="1" kern="0" spc="100" dirty="0">
                <a:solidFill>
                  <a:srgbClr val="8C2F2A"/>
                </a:solidFill>
                <a:latin typeface="Calibri" pitchFamily="34" charset="0"/>
                <a:ea typeface="Calibri" pitchFamily="34" charset="-122"/>
                <a:cs typeface="Calibri" pitchFamily="34" charset="-120"/>
              </a:rPr>
              <a:t>교회사 II · CHURCH HISTORY II</a:t>
            </a:r>
            <a:endParaRPr lang="en-US" sz="3000" dirty="0"/>
          </a:p>
        </p:txBody>
      </p:sp>
      <p:sp>
        <p:nvSpPr>
          <p:cNvPr id="4" name="Text 2"/>
          <p:cNvSpPr/>
          <p:nvPr/>
        </p:nvSpPr>
        <p:spPr>
          <a:xfrm>
            <a:off x="822960" y="1783080"/>
            <a:ext cx="6400800" cy="502920"/>
          </a:xfrm>
          <a:prstGeom prst="rect">
            <a:avLst/>
          </a:prstGeom>
          <a:noFill/>
          <a:ln/>
        </p:spPr>
        <p:txBody>
          <a:bodyPr wrap="square" rtlCol="0" anchor="ctr"/>
          <a:lstStyle/>
          <a:p>
            <a:pPr marL="0" indent="0">
              <a:buNone/>
            </a:pPr>
            <a:r>
              <a:rPr lang="en-US" sz="2400" b="1" dirty="0">
                <a:solidFill>
                  <a:srgbClr val="A6791A"/>
                </a:solidFill>
                <a:latin typeface="Cambria" pitchFamily="34" charset="0"/>
                <a:ea typeface="Cambria" pitchFamily="34" charset="-122"/>
                <a:cs typeface="Cambria" pitchFamily="34" charset="-120"/>
              </a:rPr>
              <a:t>제 9 주차</a:t>
            </a:r>
            <a:endParaRPr lang="en-US" sz="2400" dirty="0"/>
          </a:p>
        </p:txBody>
      </p:sp>
      <p:sp>
        <p:nvSpPr>
          <p:cNvPr id="5" name="Text 3"/>
          <p:cNvSpPr/>
          <p:nvPr/>
        </p:nvSpPr>
        <p:spPr>
          <a:xfrm>
            <a:off x="822960" y="2286000"/>
            <a:ext cx="7040880" cy="1371600"/>
          </a:xfrm>
          <a:prstGeom prst="rect">
            <a:avLst/>
          </a:prstGeom>
          <a:noFill/>
          <a:ln/>
        </p:spPr>
        <p:txBody>
          <a:bodyPr wrap="square" rtlCol="0" anchor="ctr"/>
          <a:lstStyle/>
          <a:p>
            <a:pPr marL="0" indent="0">
              <a:lnSpc>
                <a:spcPct val="105000"/>
              </a:lnSpc>
              <a:buNone/>
            </a:pPr>
            <a:r>
              <a:rPr lang="en-US" sz="3400" b="1" dirty="0">
                <a:solidFill>
                  <a:srgbClr val="33291F"/>
                </a:solidFill>
                <a:latin typeface="Cambria" pitchFamily="34" charset="0"/>
                <a:ea typeface="Cambria" pitchFamily="34" charset="-122"/>
                <a:cs typeface="Cambria" pitchFamily="34" charset="-120"/>
              </a:rPr>
              <a:t>경건주의와</a:t>
            </a:r>
            <a:endParaRPr lang="en-US" sz="3400" dirty="0"/>
          </a:p>
          <a:p>
            <a:pPr marL="0" indent="0">
              <a:lnSpc>
                <a:spcPct val="105000"/>
              </a:lnSpc>
              <a:buNone/>
            </a:pPr>
            <a:r>
              <a:rPr lang="en-US" sz="3400" b="1" dirty="0">
                <a:solidFill>
                  <a:srgbClr val="33291F"/>
                </a:solidFill>
                <a:latin typeface="Cambria" pitchFamily="34" charset="0"/>
                <a:ea typeface="Cambria" pitchFamily="34" charset="-122"/>
                <a:cs typeface="Cambria" pitchFamily="34" charset="-120"/>
              </a:rPr>
              <a:t>존 웨슬리의 대각성 부흥 운동</a:t>
            </a:r>
            <a:endParaRPr lang="en-US" sz="3400" dirty="0"/>
          </a:p>
        </p:txBody>
      </p:sp>
      <p:sp>
        <p:nvSpPr>
          <p:cNvPr id="6" name="Text 4"/>
          <p:cNvSpPr/>
          <p:nvPr/>
        </p:nvSpPr>
        <p:spPr>
          <a:xfrm>
            <a:off x="841248" y="3703320"/>
            <a:ext cx="6949440" cy="411480"/>
          </a:xfrm>
          <a:prstGeom prst="rect">
            <a:avLst/>
          </a:prstGeom>
          <a:noFill/>
          <a:ln/>
        </p:spPr>
        <p:txBody>
          <a:bodyPr wrap="square" rtlCol="0" anchor="ctr"/>
          <a:lstStyle/>
          <a:p>
            <a:pPr marL="0" indent="0">
              <a:buNone/>
            </a:pPr>
            <a:r>
              <a:rPr lang="en-US" sz="1400" i="1" dirty="0">
                <a:solidFill>
                  <a:srgbClr val="55483A"/>
                </a:solidFill>
                <a:latin typeface="Calibri" pitchFamily="34" charset="0"/>
                <a:ea typeface="Calibri" pitchFamily="34" charset="-122"/>
                <a:cs typeface="Calibri" pitchFamily="34" charset="-120"/>
              </a:rPr>
              <a:t>Pietism and the Wesleyan Revival</a:t>
            </a:r>
            <a:endParaRPr lang="en-US" sz="1400" dirty="0"/>
          </a:p>
        </p:txBody>
      </p:sp>
      <p:sp>
        <p:nvSpPr>
          <p:cNvPr id="7" name="Shape 5"/>
          <p:cNvSpPr/>
          <p:nvPr/>
        </p:nvSpPr>
        <p:spPr>
          <a:xfrm>
            <a:off x="841248" y="4297680"/>
            <a:ext cx="1920240" cy="27432"/>
          </a:xfrm>
          <a:prstGeom prst="rect">
            <a:avLst/>
          </a:prstGeom>
          <a:solidFill>
            <a:srgbClr val="A6791A"/>
          </a:solidFill>
          <a:ln/>
        </p:spPr>
        <p:txBody>
          <a:bodyPr/>
          <a:lstStyle/>
          <a:p>
            <a:endParaRPr lang="en-US"/>
          </a:p>
        </p:txBody>
      </p:sp>
      <p:sp>
        <p:nvSpPr>
          <p:cNvPr id="8" name="Text 6"/>
          <p:cNvSpPr/>
          <p:nvPr/>
        </p:nvSpPr>
        <p:spPr>
          <a:xfrm>
            <a:off x="822960" y="4480560"/>
            <a:ext cx="7040880" cy="365760"/>
          </a:xfrm>
          <a:prstGeom prst="rect">
            <a:avLst/>
          </a:prstGeom>
          <a:noFill/>
          <a:ln/>
        </p:spPr>
        <p:txBody>
          <a:bodyPr wrap="square" rtlCol="0" anchor="ctr"/>
          <a:lstStyle/>
          <a:p>
            <a:pPr marL="0" indent="0">
              <a:buNone/>
            </a:pPr>
            <a:r>
              <a:rPr lang="en-US" sz="1200" b="1" dirty="0">
                <a:solidFill>
                  <a:srgbClr val="A6791A"/>
                </a:solidFill>
                <a:latin typeface="Calibri" pitchFamily="34" charset="0"/>
                <a:ea typeface="Calibri" pitchFamily="34" charset="-122"/>
                <a:cs typeface="Calibri" pitchFamily="34" charset="-120"/>
              </a:rPr>
              <a:t>주교재  </a:t>
            </a:r>
            <a:r>
              <a:rPr lang="en-US" sz="1200" dirty="0">
                <a:solidFill>
                  <a:srgbClr val="55483A"/>
                </a:solidFill>
                <a:latin typeface="Calibri" pitchFamily="34" charset="0"/>
                <a:ea typeface="Calibri" pitchFamily="34" charset="-122"/>
                <a:cs typeface="Calibri" pitchFamily="34" charset="-120"/>
              </a:rPr>
              <a:t>셀리 『현대인을 위한 교회사』 제6부 (이성과 부흥의 시대)</a:t>
            </a:r>
            <a:endParaRPr lang="en-US" sz="1200" dirty="0"/>
          </a:p>
        </p:txBody>
      </p:sp>
      <p:sp>
        <p:nvSpPr>
          <p:cNvPr id="9" name="Text 7"/>
          <p:cNvSpPr/>
          <p:nvPr/>
        </p:nvSpPr>
        <p:spPr>
          <a:xfrm>
            <a:off x="822960" y="5257800"/>
            <a:ext cx="7040880" cy="457200"/>
          </a:xfrm>
          <a:prstGeom prst="rect">
            <a:avLst/>
          </a:prstGeom>
          <a:noFill/>
          <a:ln/>
        </p:spPr>
        <p:txBody>
          <a:bodyPr wrap="square" rtlCol="0" anchor="ctr"/>
          <a:lstStyle/>
          <a:p>
            <a:pPr marL="0" indent="0">
              <a:buNone/>
            </a:pPr>
            <a:r>
              <a:rPr lang="en-US" sz="2200" b="1" dirty="0">
                <a:solidFill>
                  <a:srgbClr val="8C2F2A"/>
                </a:solidFill>
                <a:latin typeface="Calibri" pitchFamily="34" charset="0"/>
                <a:ea typeface="Calibri" pitchFamily="34" charset="-122"/>
                <a:cs typeface="Calibri" pitchFamily="34" charset="-120"/>
              </a:rPr>
              <a:t>Professor Chang Lee, Ph.D.</a:t>
            </a:r>
            <a:endParaRPr lang="en-US" sz="2200" dirty="0"/>
          </a:p>
        </p:txBody>
      </p:sp>
      <p:sp>
        <p:nvSpPr>
          <p:cNvPr id="10" name="Text 8"/>
          <p:cNvSpPr/>
          <p:nvPr/>
        </p:nvSpPr>
        <p:spPr>
          <a:xfrm>
            <a:off x="822960" y="5806440"/>
            <a:ext cx="7040880" cy="320040"/>
          </a:xfrm>
          <a:prstGeom prst="rect">
            <a:avLst/>
          </a:prstGeom>
          <a:noFill/>
          <a:ln/>
        </p:spPr>
        <p:txBody>
          <a:bodyPr wrap="square" rtlCol="0" anchor="ctr"/>
          <a:lstStyle/>
          <a:p>
            <a:pPr marL="0" indent="0">
              <a:buNone/>
            </a:pPr>
            <a:r>
              <a:rPr lang="en-US" sz="1200" dirty="0">
                <a:solidFill>
                  <a:srgbClr val="55483A"/>
                </a:solidFill>
                <a:latin typeface="Calibri" pitchFamily="34" charset="0"/>
                <a:ea typeface="Calibri" pitchFamily="34" charset="-122"/>
                <a:cs typeface="Calibri" pitchFamily="34" charset="-120"/>
              </a:rPr>
              <a:t>Global Baptist Theological Institute and Seminary</a:t>
            </a:r>
            <a:endParaRPr lang="en-US" sz="1200" dirty="0"/>
          </a:p>
        </p:txBody>
      </p:sp>
      <p:pic>
        <p:nvPicPr>
          <p:cNvPr id="11" name="Picture 11" descr="존 웨슬리 초상"/>
          <p:cNvPicPr>
            <a:picLocks noChangeAspect="1"/>
          </p:cNvPicPr>
          <p:nvPr/>
        </p:nvPicPr>
        <p:blipFill>
          <a:blip r:embed="rId4"/>
          <a:stretch>
            <a:fillRect/>
          </a:stretch>
        </p:blipFill>
        <p:spPr>
          <a:xfrm>
            <a:off x="8732520" y="868680"/>
            <a:ext cx="2606040" cy="3429000"/>
          </a:xfrm>
          <a:prstGeom prst="rect">
            <a:avLst/>
          </a:prstGeom>
          <a:ln w="38100">
            <a:solidFill>
              <a:srgbClr val="FFFFFF"/>
            </a:solidFill>
          </a:ln>
          <a:effectLst>
            <a:outerShdw blurRad="76200" dist="25400" dir="5400000" algn="t" rotWithShape="0">
              <a:srgbClr val="3A2E22">
                <a:alpha val="35000"/>
              </a:srgbClr>
            </a:outerShdw>
          </a:effectLst>
        </p:spPr>
      </p:pic>
      <p:sp>
        <p:nvSpPr>
          <p:cNvPr id="12" name="Photo Caption 11"/>
          <p:cNvSpPr txBox="1"/>
          <p:nvPr/>
        </p:nvSpPr>
        <p:spPr>
          <a:xfrm>
            <a:off x="8641080" y="4370832"/>
            <a:ext cx="2788920" cy="365760"/>
          </a:xfrm>
          <a:prstGeom prst="roundRect">
            <a:avLst/>
          </a:prstGeom>
          <a:solidFill>
            <a:srgbClr val="FBF6EC">
              <a:alpha val="88000"/>
            </a:srgbClr>
          </a:solid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존 웨슬리(John Wesley, 1703–1791)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이번 주 강의의 흐름</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머리에서 마음으로</a:t>
            </a:r>
            <a:endParaRPr lang="en-US" sz="3100" dirty="0"/>
          </a:p>
        </p:txBody>
      </p:sp>
      <p:sp>
        <p:nvSpPr>
          <p:cNvPr id="5" name="Text 3"/>
          <p:cNvSpPr/>
          <p:nvPr/>
        </p:nvSpPr>
        <p:spPr>
          <a:xfrm>
            <a:off x="777240" y="1627632"/>
            <a:ext cx="10515600" cy="365760"/>
          </a:xfrm>
          <a:prstGeom prst="rect">
            <a:avLst/>
          </a:prstGeom>
          <a:noFill/>
          <a:ln/>
        </p:spPr>
        <p:txBody>
          <a:bodyPr wrap="square" rtlCol="0" anchor="ctr"/>
          <a:lstStyle/>
          <a:p>
            <a:pPr marL="0" indent="0">
              <a:buNone/>
            </a:pPr>
            <a:r>
              <a:rPr lang="en-US" sz="1400" i="1" dirty="0">
                <a:solidFill>
                  <a:srgbClr val="8C2F2A"/>
                </a:solidFill>
                <a:latin typeface="Calibri" pitchFamily="34" charset="0"/>
                <a:ea typeface="Calibri" pitchFamily="34" charset="-122"/>
                <a:cs typeface="Calibri" pitchFamily="34" charset="-120"/>
              </a:rPr>
              <a:t>교리는 정교해졌으나 신앙은 차가워졌다. 그 얼어붙은 자리에서 불이 일어난다.</a:t>
            </a:r>
            <a:endParaRPr lang="en-US" sz="1400" dirty="0"/>
          </a:p>
        </p:txBody>
      </p:sp>
      <p:sp>
        <p:nvSpPr>
          <p:cNvPr id="6" name="Shape 4"/>
          <p:cNvSpPr/>
          <p:nvPr/>
        </p:nvSpPr>
        <p:spPr>
          <a:xfrm>
            <a:off x="914400" y="2148840"/>
            <a:ext cx="640080" cy="640080"/>
          </a:xfrm>
          <a:prstGeom prst="ellipse">
            <a:avLst/>
          </a:prstGeom>
          <a:solidFill>
            <a:srgbClr val="8C2F2A"/>
          </a:solidFill>
          <a:ln w="19050">
            <a:solidFill>
              <a:srgbClr val="A6791A"/>
            </a:solidFill>
            <a:prstDash val="solid"/>
          </a:ln>
        </p:spPr>
        <p:txBody>
          <a:bodyPr/>
          <a:lstStyle/>
          <a:p>
            <a:endParaRPr lang="en-US"/>
          </a:p>
        </p:txBody>
      </p:sp>
      <p:sp>
        <p:nvSpPr>
          <p:cNvPr id="7" name="Text 5"/>
          <p:cNvSpPr/>
          <p:nvPr/>
        </p:nvSpPr>
        <p:spPr>
          <a:xfrm>
            <a:off x="914400" y="2148840"/>
            <a:ext cx="640080" cy="640080"/>
          </a:xfrm>
          <a:prstGeom prst="rect">
            <a:avLst/>
          </a:prstGeom>
          <a:noFill/>
          <a:ln/>
        </p:spPr>
        <p:txBody>
          <a:bodyPr wrap="square" rtlCol="0" anchor="ctr"/>
          <a:lstStyle/>
          <a:p>
            <a:pPr marL="0" indent="0" algn="ctr">
              <a:buNone/>
            </a:pPr>
            <a:r>
              <a:rPr lang="en-US" sz="1700" b="1" dirty="0">
                <a:solidFill>
                  <a:srgbClr val="FBF6EC"/>
                </a:solidFill>
                <a:latin typeface="Cambria" pitchFamily="34" charset="0"/>
                <a:ea typeface="Cambria" pitchFamily="34" charset="-122"/>
                <a:cs typeface="Cambria" pitchFamily="34" charset="-120"/>
              </a:rPr>
              <a:t>I</a:t>
            </a:r>
            <a:endParaRPr lang="en-US" sz="1700" dirty="0"/>
          </a:p>
        </p:txBody>
      </p:sp>
      <p:sp>
        <p:nvSpPr>
          <p:cNvPr id="8" name="Shape 6"/>
          <p:cNvSpPr/>
          <p:nvPr/>
        </p:nvSpPr>
        <p:spPr>
          <a:xfrm>
            <a:off x="1828800" y="2093976"/>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9" name="Text 7"/>
          <p:cNvSpPr/>
          <p:nvPr/>
        </p:nvSpPr>
        <p:spPr>
          <a:xfrm>
            <a:off x="2103120" y="2130552"/>
            <a:ext cx="2834640" cy="685800"/>
          </a:xfrm>
          <a:prstGeom prst="rect">
            <a:avLst/>
          </a:prstGeom>
          <a:noFill/>
          <a:ln/>
        </p:spPr>
        <p:txBody>
          <a:bodyPr wrap="square" rtlCol="0" anchor="ctr"/>
          <a:lstStyle/>
          <a:p>
            <a:pPr marL="0" indent="0">
              <a:buNone/>
            </a:pPr>
            <a:r>
              <a:rPr lang="en-US" sz="1800" b="1" dirty="0">
                <a:solidFill>
                  <a:srgbClr val="8C2F2A"/>
                </a:solidFill>
                <a:latin typeface="Cambria" pitchFamily="34" charset="0"/>
                <a:ea typeface="Cambria" pitchFamily="34" charset="-122"/>
                <a:cs typeface="Cambria" pitchFamily="34" charset="-120"/>
              </a:rPr>
              <a:t>독일 경건주의</a:t>
            </a:r>
            <a:endParaRPr lang="en-US" sz="1800" dirty="0"/>
          </a:p>
        </p:txBody>
      </p:sp>
      <p:sp>
        <p:nvSpPr>
          <p:cNvPr id="10" name="Text 8"/>
          <p:cNvSpPr/>
          <p:nvPr/>
        </p:nvSpPr>
        <p:spPr>
          <a:xfrm>
            <a:off x="5029200" y="2130552"/>
            <a:ext cx="6217920" cy="685800"/>
          </a:xfrm>
          <a:prstGeom prst="rect">
            <a:avLst/>
          </a:prstGeom>
          <a:noFill/>
          <a:ln/>
        </p:spPr>
        <p:txBody>
          <a:bodyPr wrap="square" rtlCol="0" anchor="ctr"/>
          <a:lstStyle/>
          <a:p>
            <a:pPr marL="0" indent="0">
              <a:buNone/>
            </a:pPr>
            <a:r>
              <a:rPr lang="en-US" sz="1300" dirty="0">
                <a:solidFill>
                  <a:srgbClr val="33291F"/>
                </a:solidFill>
                <a:latin typeface="Calibri" pitchFamily="34" charset="0"/>
                <a:ea typeface="Calibri" pitchFamily="34" charset="-122"/>
                <a:cs typeface="Calibri" pitchFamily="34" charset="-120"/>
              </a:rPr>
              <a:t>슈페너(Spener)·프랑케(Francke) — 『경건한 열망』(Pia Desideria)과 할레(Halle)</a:t>
            </a:r>
            <a:endParaRPr lang="en-US" sz="1300" dirty="0"/>
          </a:p>
        </p:txBody>
      </p:sp>
      <p:sp>
        <p:nvSpPr>
          <p:cNvPr id="11" name="Shape 9"/>
          <p:cNvSpPr/>
          <p:nvPr/>
        </p:nvSpPr>
        <p:spPr>
          <a:xfrm>
            <a:off x="914400" y="3136392"/>
            <a:ext cx="640080" cy="640080"/>
          </a:xfrm>
          <a:prstGeom prst="ellipse">
            <a:avLst/>
          </a:prstGeom>
          <a:solidFill>
            <a:srgbClr val="8C2F2A"/>
          </a:solidFill>
          <a:ln w="19050">
            <a:solidFill>
              <a:srgbClr val="A6791A"/>
            </a:solidFill>
            <a:prstDash val="solid"/>
          </a:ln>
        </p:spPr>
        <p:txBody>
          <a:bodyPr/>
          <a:lstStyle/>
          <a:p>
            <a:endParaRPr lang="en-US"/>
          </a:p>
        </p:txBody>
      </p:sp>
      <p:sp>
        <p:nvSpPr>
          <p:cNvPr id="12" name="Text 10"/>
          <p:cNvSpPr/>
          <p:nvPr/>
        </p:nvSpPr>
        <p:spPr>
          <a:xfrm>
            <a:off x="914400" y="3136392"/>
            <a:ext cx="640080" cy="640080"/>
          </a:xfrm>
          <a:prstGeom prst="rect">
            <a:avLst/>
          </a:prstGeom>
          <a:noFill/>
          <a:ln/>
        </p:spPr>
        <p:txBody>
          <a:bodyPr wrap="square" rtlCol="0" anchor="ctr"/>
          <a:lstStyle/>
          <a:p>
            <a:pPr marL="0" indent="0" algn="ctr">
              <a:buNone/>
            </a:pPr>
            <a:r>
              <a:rPr lang="en-US" sz="1700" b="1" dirty="0">
                <a:solidFill>
                  <a:srgbClr val="FBF6EC"/>
                </a:solidFill>
                <a:latin typeface="Cambria" pitchFamily="34" charset="0"/>
                <a:ea typeface="Cambria" pitchFamily="34" charset="-122"/>
                <a:cs typeface="Cambria" pitchFamily="34" charset="-120"/>
              </a:rPr>
              <a:t>II</a:t>
            </a:r>
            <a:endParaRPr lang="en-US" sz="1700" dirty="0"/>
          </a:p>
        </p:txBody>
      </p:sp>
      <p:sp>
        <p:nvSpPr>
          <p:cNvPr id="13" name="Shape 11"/>
          <p:cNvSpPr/>
          <p:nvPr/>
        </p:nvSpPr>
        <p:spPr>
          <a:xfrm>
            <a:off x="1828800" y="3081528"/>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14" name="Text 12"/>
          <p:cNvSpPr/>
          <p:nvPr/>
        </p:nvSpPr>
        <p:spPr>
          <a:xfrm>
            <a:off x="2103120" y="3118104"/>
            <a:ext cx="2834640" cy="685800"/>
          </a:xfrm>
          <a:prstGeom prst="rect">
            <a:avLst/>
          </a:prstGeom>
          <a:noFill/>
          <a:ln/>
        </p:spPr>
        <p:txBody>
          <a:bodyPr wrap="square" rtlCol="0" anchor="ctr"/>
          <a:lstStyle/>
          <a:p>
            <a:pPr marL="0" indent="0">
              <a:buNone/>
            </a:pPr>
            <a:r>
              <a:rPr lang="en-US" sz="1800" b="1" dirty="0">
                <a:solidFill>
                  <a:srgbClr val="8C2F2A"/>
                </a:solidFill>
                <a:latin typeface="Cambria" pitchFamily="34" charset="0"/>
                <a:ea typeface="Cambria" pitchFamily="34" charset="-122"/>
                <a:cs typeface="Cambria" pitchFamily="34" charset="-120"/>
              </a:rPr>
              <a:t>모라비아 형제단</a:t>
            </a:r>
            <a:endParaRPr lang="en-US" sz="1800" dirty="0"/>
          </a:p>
        </p:txBody>
      </p:sp>
      <p:sp>
        <p:nvSpPr>
          <p:cNvPr id="15" name="Text 13"/>
          <p:cNvSpPr/>
          <p:nvPr/>
        </p:nvSpPr>
        <p:spPr>
          <a:xfrm>
            <a:off x="5029200" y="3118104"/>
            <a:ext cx="6217920" cy="685800"/>
          </a:xfrm>
          <a:prstGeom prst="rect">
            <a:avLst/>
          </a:prstGeom>
          <a:noFill/>
          <a:ln/>
        </p:spPr>
        <p:txBody>
          <a:bodyPr wrap="square" rtlCol="0" anchor="ctr"/>
          <a:lstStyle/>
          <a:p>
            <a:pPr marL="0" indent="0">
              <a:buNone/>
            </a:pPr>
            <a:r>
              <a:rPr lang="en-US" sz="1300" dirty="0">
                <a:solidFill>
                  <a:srgbClr val="33291F"/>
                </a:solidFill>
                <a:latin typeface="Calibri" pitchFamily="34" charset="0"/>
                <a:ea typeface="Calibri" pitchFamily="34" charset="-122"/>
                <a:cs typeface="Calibri" pitchFamily="34" charset="-120"/>
              </a:rPr>
              <a:t>친첸도르프(Zinzendorf)와 헤른후트(Herrnhut) — 개신교 최초의 대규모 선교</a:t>
            </a:r>
            <a:endParaRPr lang="en-US" sz="1300" dirty="0"/>
          </a:p>
        </p:txBody>
      </p:sp>
      <p:sp>
        <p:nvSpPr>
          <p:cNvPr id="16" name="Shape 14"/>
          <p:cNvSpPr/>
          <p:nvPr/>
        </p:nvSpPr>
        <p:spPr>
          <a:xfrm>
            <a:off x="914400" y="4123944"/>
            <a:ext cx="640080" cy="640080"/>
          </a:xfrm>
          <a:prstGeom prst="ellipse">
            <a:avLst/>
          </a:prstGeom>
          <a:solidFill>
            <a:srgbClr val="8C2F2A"/>
          </a:solidFill>
          <a:ln w="19050">
            <a:solidFill>
              <a:srgbClr val="A6791A"/>
            </a:solidFill>
            <a:prstDash val="solid"/>
          </a:ln>
        </p:spPr>
        <p:txBody>
          <a:bodyPr/>
          <a:lstStyle/>
          <a:p>
            <a:endParaRPr lang="en-US"/>
          </a:p>
        </p:txBody>
      </p:sp>
      <p:sp>
        <p:nvSpPr>
          <p:cNvPr id="17" name="Text 15"/>
          <p:cNvSpPr/>
          <p:nvPr/>
        </p:nvSpPr>
        <p:spPr>
          <a:xfrm>
            <a:off x="914400" y="4123944"/>
            <a:ext cx="640080" cy="640080"/>
          </a:xfrm>
          <a:prstGeom prst="rect">
            <a:avLst/>
          </a:prstGeom>
          <a:noFill/>
          <a:ln/>
        </p:spPr>
        <p:txBody>
          <a:bodyPr wrap="square" rtlCol="0" anchor="ctr"/>
          <a:lstStyle/>
          <a:p>
            <a:pPr marL="0" indent="0" algn="ctr">
              <a:buNone/>
            </a:pPr>
            <a:r>
              <a:rPr lang="en-US" sz="1700" b="1" dirty="0">
                <a:solidFill>
                  <a:srgbClr val="FBF6EC"/>
                </a:solidFill>
                <a:latin typeface="Cambria" pitchFamily="34" charset="0"/>
                <a:ea typeface="Cambria" pitchFamily="34" charset="-122"/>
                <a:cs typeface="Cambria" pitchFamily="34" charset="-120"/>
              </a:rPr>
              <a:t>III</a:t>
            </a:r>
            <a:endParaRPr lang="en-US" sz="1700" dirty="0"/>
          </a:p>
        </p:txBody>
      </p:sp>
      <p:sp>
        <p:nvSpPr>
          <p:cNvPr id="18" name="Shape 16"/>
          <p:cNvSpPr/>
          <p:nvPr/>
        </p:nvSpPr>
        <p:spPr>
          <a:xfrm>
            <a:off x="1828800" y="4069080"/>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19" name="Text 17"/>
          <p:cNvSpPr/>
          <p:nvPr/>
        </p:nvSpPr>
        <p:spPr>
          <a:xfrm>
            <a:off x="2103120" y="4105656"/>
            <a:ext cx="2834640" cy="685800"/>
          </a:xfrm>
          <a:prstGeom prst="rect">
            <a:avLst/>
          </a:prstGeom>
          <a:noFill/>
          <a:ln/>
        </p:spPr>
        <p:txBody>
          <a:bodyPr wrap="square" rtlCol="0" anchor="ctr"/>
          <a:lstStyle/>
          <a:p>
            <a:pPr marL="0" indent="0">
              <a:buNone/>
            </a:pPr>
            <a:r>
              <a:rPr lang="en-US" sz="1800" b="1" dirty="0">
                <a:solidFill>
                  <a:srgbClr val="8C2F2A"/>
                </a:solidFill>
                <a:latin typeface="Cambria" pitchFamily="34" charset="0"/>
                <a:ea typeface="Cambria" pitchFamily="34" charset="-122"/>
                <a:cs typeface="Cambria" pitchFamily="34" charset="-120"/>
              </a:rPr>
              <a:t>존 웨슬리</a:t>
            </a:r>
            <a:endParaRPr lang="en-US" sz="1800" dirty="0"/>
          </a:p>
        </p:txBody>
      </p:sp>
      <p:sp>
        <p:nvSpPr>
          <p:cNvPr id="20" name="Text 18"/>
          <p:cNvSpPr/>
          <p:nvPr/>
        </p:nvSpPr>
        <p:spPr>
          <a:xfrm>
            <a:off x="5029200" y="4105656"/>
            <a:ext cx="6217920" cy="685800"/>
          </a:xfrm>
          <a:prstGeom prst="rect">
            <a:avLst/>
          </a:prstGeom>
          <a:noFill/>
          <a:ln/>
        </p:spPr>
        <p:txBody>
          <a:bodyPr wrap="square" rtlCol="0" anchor="ctr"/>
          <a:lstStyle/>
          <a:p>
            <a:pPr marL="0" indent="0">
              <a:buNone/>
            </a:pPr>
            <a:r>
              <a:rPr lang="en-US" sz="1300" dirty="0">
                <a:solidFill>
                  <a:srgbClr val="33291F"/>
                </a:solidFill>
                <a:latin typeface="Calibri" pitchFamily="34" charset="0"/>
                <a:ea typeface="Calibri" pitchFamily="34" charset="-122"/>
                <a:cs typeface="Calibri" pitchFamily="34" charset="-120"/>
              </a:rPr>
              <a:t>올더스게이트(Aldersgate) — “이상하게 마음이 뜨거워졌다”</a:t>
            </a:r>
            <a:endParaRPr lang="en-US" sz="1300" dirty="0"/>
          </a:p>
        </p:txBody>
      </p:sp>
      <p:sp>
        <p:nvSpPr>
          <p:cNvPr id="21" name="Shape 19"/>
          <p:cNvSpPr/>
          <p:nvPr/>
        </p:nvSpPr>
        <p:spPr>
          <a:xfrm>
            <a:off x="914400" y="5111496"/>
            <a:ext cx="640080" cy="640080"/>
          </a:xfrm>
          <a:prstGeom prst="ellipse">
            <a:avLst/>
          </a:prstGeom>
          <a:solidFill>
            <a:srgbClr val="8C2F2A"/>
          </a:solidFill>
          <a:ln w="19050">
            <a:solidFill>
              <a:srgbClr val="A6791A"/>
            </a:solidFill>
            <a:prstDash val="solid"/>
          </a:ln>
        </p:spPr>
        <p:txBody>
          <a:bodyPr/>
          <a:lstStyle/>
          <a:p>
            <a:endParaRPr lang="en-US"/>
          </a:p>
        </p:txBody>
      </p:sp>
      <p:sp>
        <p:nvSpPr>
          <p:cNvPr id="22" name="Text 20"/>
          <p:cNvSpPr/>
          <p:nvPr/>
        </p:nvSpPr>
        <p:spPr>
          <a:xfrm>
            <a:off x="914400" y="5111496"/>
            <a:ext cx="640080" cy="640080"/>
          </a:xfrm>
          <a:prstGeom prst="rect">
            <a:avLst/>
          </a:prstGeom>
          <a:noFill/>
          <a:ln/>
        </p:spPr>
        <p:txBody>
          <a:bodyPr wrap="square" rtlCol="0" anchor="ctr"/>
          <a:lstStyle/>
          <a:p>
            <a:pPr marL="0" indent="0" algn="ctr">
              <a:buNone/>
            </a:pPr>
            <a:r>
              <a:rPr lang="en-US" sz="1700" b="1" dirty="0">
                <a:solidFill>
                  <a:srgbClr val="FBF6EC"/>
                </a:solidFill>
                <a:latin typeface="Cambria" pitchFamily="34" charset="0"/>
                <a:ea typeface="Cambria" pitchFamily="34" charset="-122"/>
                <a:cs typeface="Cambria" pitchFamily="34" charset="-120"/>
              </a:rPr>
              <a:t>IV</a:t>
            </a:r>
            <a:endParaRPr lang="en-US" sz="1700" dirty="0"/>
          </a:p>
        </p:txBody>
      </p:sp>
      <p:sp>
        <p:nvSpPr>
          <p:cNvPr id="23" name="Shape 21"/>
          <p:cNvSpPr/>
          <p:nvPr/>
        </p:nvSpPr>
        <p:spPr>
          <a:xfrm>
            <a:off x="1828800" y="5056632"/>
            <a:ext cx="9692640" cy="777240"/>
          </a:xfrm>
          <a:prstGeom prst="roundRect">
            <a:avLst>
              <a:gd name="adj" fmla="val 10588"/>
            </a:avLst>
          </a:prstGeom>
          <a:solidFill>
            <a:srgbClr val="FBF6EC">
              <a:alpha val="88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24" name="Text 22"/>
          <p:cNvSpPr/>
          <p:nvPr/>
        </p:nvSpPr>
        <p:spPr>
          <a:xfrm>
            <a:off x="2103120" y="5093208"/>
            <a:ext cx="2834640" cy="685800"/>
          </a:xfrm>
          <a:prstGeom prst="rect">
            <a:avLst/>
          </a:prstGeom>
          <a:noFill/>
          <a:ln/>
        </p:spPr>
        <p:txBody>
          <a:bodyPr wrap="square" rtlCol="0" anchor="ctr"/>
          <a:lstStyle/>
          <a:p>
            <a:pPr marL="0" indent="0">
              <a:buNone/>
            </a:pPr>
            <a:r>
              <a:rPr lang="en-US" sz="1800" b="1" dirty="0">
                <a:solidFill>
                  <a:srgbClr val="8C2F2A"/>
                </a:solidFill>
                <a:latin typeface="Cambria" pitchFamily="34" charset="0"/>
                <a:ea typeface="Cambria" pitchFamily="34" charset="-122"/>
                <a:cs typeface="Cambria" pitchFamily="34" charset="-120"/>
              </a:rPr>
              <a:t>대각성 운동</a:t>
            </a:r>
            <a:endParaRPr lang="en-US" sz="1800" dirty="0"/>
          </a:p>
        </p:txBody>
      </p:sp>
      <p:sp>
        <p:nvSpPr>
          <p:cNvPr id="25" name="Text 23"/>
          <p:cNvSpPr/>
          <p:nvPr/>
        </p:nvSpPr>
        <p:spPr>
          <a:xfrm>
            <a:off x="5029200" y="5093208"/>
            <a:ext cx="6217920" cy="685800"/>
          </a:xfrm>
          <a:prstGeom prst="rect">
            <a:avLst/>
          </a:prstGeom>
          <a:noFill/>
          <a:ln/>
        </p:spPr>
        <p:txBody>
          <a:bodyPr wrap="square" rtlCol="0" anchor="ctr"/>
          <a:lstStyle/>
          <a:p>
            <a:pPr marL="0" indent="0">
              <a:buNone/>
            </a:pPr>
            <a:r>
              <a:rPr lang="en-US" sz="1300" dirty="0">
                <a:solidFill>
                  <a:srgbClr val="33291F"/>
                </a:solidFill>
                <a:latin typeface="Calibri" pitchFamily="34" charset="0"/>
                <a:ea typeface="Calibri" pitchFamily="34" charset="-122"/>
                <a:cs typeface="Calibri" pitchFamily="34" charset="-120"/>
              </a:rPr>
              <a:t>휫필드(Whitefield)·에드워즈(Edwards) — 여러 지역 부흥의 교차</a:t>
            </a:r>
            <a:endParaRPr lang="en-US" sz="1300" dirty="0"/>
          </a:p>
        </p:txBody>
      </p:sp>
      <p:sp>
        <p:nvSpPr>
          <p:cNvPr id="26" name="Text 24"/>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2</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강의 소개</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이번 주 학습 목표</a:t>
            </a:r>
            <a:endParaRPr lang="en-US" sz="3100" dirty="0"/>
          </a:p>
        </p:txBody>
      </p:sp>
      <p:sp>
        <p:nvSpPr>
          <p:cNvPr id="5" name="Shape 3"/>
          <p:cNvSpPr/>
          <p:nvPr/>
        </p:nvSpPr>
        <p:spPr>
          <a:xfrm>
            <a:off x="640080" y="192024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Shape 4"/>
          <p:cNvSpPr/>
          <p:nvPr/>
        </p:nvSpPr>
        <p:spPr>
          <a:xfrm>
            <a:off x="960120" y="2240280"/>
            <a:ext cx="713232" cy="713232"/>
          </a:xfrm>
          <a:prstGeom prst="ellipse">
            <a:avLst/>
          </a:prstGeom>
          <a:solidFill>
            <a:srgbClr val="8C2F2A"/>
          </a:solidFill>
          <a:ln w="19050">
            <a:solidFill>
              <a:srgbClr val="A6791A"/>
            </a:solidFill>
            <a:prstDash val="solid"/>
          </a:ln>
        </p:spPr>
        <p:txBody>
          <a:bodyPr/>
          <a:lstStyle/>
          <a:p>
            <a:endParaRPr lang="en-US"/>
          </a:p>
        </p:txBody>
      </p:sp>
      <p:sp>
        <p:nvSpPr>
          <p:cNvPr id="7" name="Shape 5"/>
          <p:cNvSpPr/>
          <p:nvPr/>
        </p:nvSpPr>
        <p:spPr>
          <a:xfrm>
            <a:off x="1273942" y="2400757"/>
            <a:ext cx="85588" cy="392278"/>
          </a:xfrm>
          <a:prstGeom prst="rect">
            <a:avLst/>
          </a:prstGeom>
          <a:solidFill>
            <a:srgbClr val="A6791A"/>
          </a:solidFill>
          <a:ln/>
        </p:spPr>
        <p:txBody>
          <a:bodyPr/>
          <a:lstStyle/>
          <a:p>
            <a:endParaRPr lang="en-US"/>
          </a:p>
        </p:txBody>
      </p:sp>
      <p:sp>
        <p:nvSpPr>
          <p:cNvPr id="8" name="Shape 6"/>
          <p:cNvSpPr/>
          <p:nvPr/>
        </p:nvSpPr>
        <p:spPr>
          <a:xfrm>
            <a:off x="1181222" y="2497044"/>
            <a:ext cx="271028" cy="85588"/>
          </a:xfrm>
          <a:prstGeom prst="rect">
            <a:avLst/>
          </a:prstGeom>
          <a:solidFill>
            <a:srgbClr val="A6791A"/>
          </a:solidFill>
          <a:ln/>
        </p:spPr>
        <p:txBody>
          <a:bodyPr/>
          <a:lstStyle/>
          <a:p>
            <a:endParaRPr lang="en-US"/>
          </a:p>
        </p:txBody>
      </p:sp>
      <p:sp>
        <p:nvSpPr>
          <p:cNvPr id="9" name="Text 7"/>
          <p:cNvSpPr/>
          <p:nvPr/>
        </p:nvSpPr>
        <p:spPr>
          <a:xfrm>
            <a:off x="1828800" y="2194560"/>
            <a:ext cx="3749040" cy="457200"/>
          </a:xfrm>
          <a:prstGeom prst="rect">
            <a:avLst/>
          </a:prstGeom>
          <a:noFill/>
          <a:ln/>
        </p:spPr>
        <p:txBody>
          <a:bodyPr wrap="square" rtlCol="0" anchor="ctr"/>
          <a:lstStyle/>
          <a:p>
            <a:pPr marL="0" indent="0">
              <a:buNone/>
            </a:pPr>
            <a:r>
              <a:rPr lang="en-US" sz="1750" b="1" dirty="0">
                <a:solidFill>
                  <a:srgbClr val="8C2F2A"/>
                </a:solidFill>
                <a:latin typeface="Cambria" pitchFamily="34" charset="0"/>
                <a:ea typeface="Cambria" pitchFamily="34" charset="-122"/>
                <a:cs typeface="Cambria" pitchFamily="34" charset="-120"/>
              </a:rPr>
              <a:t>반작용의 구조</a:t>
            </a:r>
            <a:endParaRPr lang="en-US" sz="1750" dirty="0"/>
          </a:p>
        </p:txBody>
      </p:sp>
      <p:sp>
        <p:nvSpPr>
          <p:cNvPr id="10" name="Text 8"/>
          <p:cNvSpPr/>
          <p:nvPr/>
        </p:nvSpPr>
        <p:spPr>
          <a:xfrm>
            <a:off x="1828800" y="2697480"/>
            <a:ext cx="3749040" cy="822960"/>
          </a:xfrm>
          <a:prstGeom prst="rect">
            <a:avLst/>
          </a:prstGeom>
          <a:noFill/>
          <a:ln/>
        </p:spPr>
        <p:txBody>
          <a:bodyPr wrap="square" rtlCol="0" anchor="ctr"/>
          <a:lstStyle/>
          <a:p>
            <a:pPr marL="0" indent="0">
              <a:lnSpc>
                <a:spcPct val="105000"/>
              </a:lnSpc>
              <a:buNone/>
            </a:pPr>
            <a:r>
              <a:rPr lang="en-US" sz="1250" dirty="0">
                <a:solidFill>
                  <a:srgbClr val="33291F"/>
                </a:solidFill>
                <a:latin typeface="Calibri" pitchFamily="34" charset="0"/>
                <a:ea typeface="Calibri" pitchFamily="34" charset="-122"/>
                <a:cs typeface="Calibri" pitchFamily="34" charset="-120"/>
              </a:rPr>
              <a:t>경건주의(Pietism) — 굳어진 정통주의와 합리주의에 대한 응답임을 이해함</a:t>
            </a:r>
            <a:endParaRPr lang="en-US" sz="1250" dirty="0"/>
          </a:p>
        </p:txBody>
      </p:sp>
      <p:sp>
        <p:nvSpPr>
          <p:cNvPr id="11" name="Shape 9"/>
          <p:cNvSpPr/>
          <p:nvPr/>
        </p:nvSpPr>
        <p:spPr>
          <a:xfrm>
            <a:off x="6263640" y="192024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12" name="Shape 10"/>
          <p:cNvSpPr/>
          <p:nvPr/>
        </p:nvSpPr>
        <p:spPr>
          <a:xfrm>
            <a:off x="6583680" y="2240280"/>
            <a:ext cx="713232" cy="713232"/>
          </a:xfrm>
          <a:prstGeom prst="ellipse">
            <a:avLst/>
          </a:prstGeom>
          <a:solidFill>
            <a:srgbClr val="8C2F2A"/>
          </a:solidFill>
          <a:ln w="19050">
            <a:solidFill>
              <a:srgbClr val="A6791A"/>
            </a:solidFill>
            <a:prstDash val="solid"/>
          </a:ln>
        </p:spPr>
        <p:txBody>
          <a:bodyPr/>
          <a:lstStyle/>
          <a:p>
            <a:endParaRPr lang="en-US"/>
          </a:p>
        </p:txBody>
      </p:sp>
      <p:sp>
        <p:nvSpPr>
          <p:cNvPr id="13" name="Shape 11"/>
          <p:cNvSpPr/>
          <p:nvPr/>
        </p:nvSpPr>
        <p:spPr>
          <a:xfrm>
            <a:off x="6897502" y="2400757"/>
            <a:ext cx="85588" cy="392278"/>
          </a:xfrm>
          <a:prstGeom prst="rect">
            <a:avLst/>
          </a:prstGeom>
          <a:solidFill>
            <a:srgbClr val="A6791A"/>
          </a:solidFill>
          <a:ln/>
        </p:spPr>
        <p:txBody>
          <a:bodyPr/>
          <a:lstStyle/>
          <a:p>
            <a:endParaRPr lang="en-US"/>
          </a:p>
        </p:txBody>
      </p:sp>
      <p:sp>
        <p:nvSpPr>
          <p:cNvPr id="14" name="Shape 12"/>
          <p:cNvSpPr/>
          <p:nvPr/>
        </p:nvSpPr>
        <p:spPr>
          <a:xfrm>
            <a:off x="6804782" y="2497044"/>
            <a:ext cx="271028" cy="85588"/>
          </a:xfrm>
          <a:prstGeom prst="rect">
            <a:avLst/>
          </a:prstGeom>
          <a:solidFill>
            <a:srgbClr val="A6791A"/>
          </a:solidFill>
          <a:ln/>
        </p:spPr>
        <p:txBody>
          <a:bodyPr/>
          <a:lstStyle/>
          <a:p>
            <a:endParaRPr lang="en-US"/>
          </a:p>
        </p:txBody>
      </p:sp>
      <p:sp>
        <p:nvSpPr>
          <p:cNvPr id="15" name="Text 13"/>
          <p:cNvSpPr/>
          <p:nvPr/>
        </p:nvSpPr>
        <p:spPr>
          <a:xfrm>
            <a:off x="7452360" y="2194560"/>
            <a:ext cx="3749040" cy="457200"/>
          </a:xfrm>
          <a:prstGeom prst="rect">
            <a:avLst/>
          </a:prstGeom>
          <a:noFill/>
          <a:ln/>
        </p:spPr>
        <p:txBody>
          <a:bodyPr wrap="square" rtlCol="0" anchor="ctr"/>
          <a:lstStyle/>
          <a:p>
            <a:pPr marL="0" indent="0">
              <a:buNone/>
            </a:pPr>
            <a:r>
              <a:rPr lang="en-US" sz="1750" b="1" dirty="0">
                <a:solidFill>
                  <a:srgbClr val="8C2F2A"/>
                </a:solidFill>
                <a:latin typeface="Cambria" pitchFamily="34" charset="0"/>
                <a:ea typeface="Cambria" pitchFamily="34" charset="-122"/>
                <a:cs typeface="Cambria" pitchFamily="34" charset="-120"/>
              </a:rPr>
              <a:t>마음의 종교</a:t>
            </a:r>
            <a:endParaRPr lang="en-US" sz="1750" dirty="0"/>
          </a:p>
        </p:txBody>
      </p:sp>
      <p:sp>
        <p:nvSpPr>
          <p:cNvPr id="16" name="Text 14"/>
          <p:cNvSpPr/>
          <p:nvPr/>
        </p:nvSpPr>
        <p:spPr>
          <a:xfrm>
            <a:off x="7452360" y="2697480"/>
            <a:ext cx="3749040" cy="822960"/>
          </a:xfrm>
          <a:prstGeom prst="rect">
            <a:avLst/>
          </a:prstGeom>
          <a:noFill/>
          <a:ln/>
        </p:spPr>
        <p:txBody>
          <a:bodyPr wrap="square" rtlCol="0" anchor="ctr"/>
          <a:lstStyle/>
          <a:p>
            <a:pPr marL="0" indent="0">
              <a:lnSpc>
                <a:spcPct val="105000"/>
              </a:lnSpc>
              <a:buNone/>
            </a:pPr>
            <a:r>
              <a:rPr lang="en-US" sz="1250" dirty="0">
                <a:solidFill>
                  <a:srgbClr val="33291F"/>
                </a:solidFill>
                <a:latin typeface="Calibri" pitchFamily="34" charset="0"/>
                <a:ea typeface="Calibri" pitchFamily="34" charset="-122"/>
                <a:cs typeface="Calibri" pitchFamily="34" charset="-120"/>
              </a:rPr>
              <a:t>회심(conversion)과 거듭남(regeneration)이 운동의 핵심어가 된 이유를 파악함</a:t>
            </a:r>
            <a:endParaRPr lang="en-US" sz="1250" dirty="0"/>
          </a:p>
        </p:txBody>
      </p:sp>
      <p:sp>
        <p:nvSpPr>
          <p:cNvPr id="17" name="Shape 15"/>
          <p:cNvSpPr/>
          <p:nvPr/>
        </p:nvSpPr>
        <p:spPr>
          <a:xfrm>
            <a:off x="640080" y="384048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18" name="Shape 16"/>
          <p:cNvSpPr/>
          <p:nvPr/>
        </p:nvSpPr>
        <p:spPr>
          <a:xfrm>
            <a:off x="960120" y="4160520"/>
            <a:ext cx="713232" cy="713232"/>
          </a:xfrm>
          <a:prstGeom prst="ellipse">
            <a:avLst/>
          </a:prstGeom>
          <a:solidFill>
            <a:srgbClr val="8C2F2A"/>
          </a:solidFill>
          <a:ln w="19050">
            <a:solidFill>
              <a:srgbClr val="A6791A"/>
            </a:solidFill>
            <a:prstDash val="solid"/>
          </a:ln>
        </p:spPr>
        <p:txBody>
          <a:bodyPr/>
          <a:lstStyle/>
          <a:p>
            <a:endParaRPr lang="en-US"/>
          </a:p>
        </p:txBody>
      </p:sp>
      <p:sp>
        <p:nvSpPr>
          <p:cNvPr id="19" name="Shape 17"/>
          <p:cNvSpPr/>
          <p:nvPr/>
        </p:nvSpPr>
        <p:spPr>
          <a:xfrm>
            <a:off x="1273942" y="4320997"/>
            <a:ext cx="85588" cy="392278"/>
          </a:xfrm>
          <a:prstGeom prst="rect">
            <a:avLst/>
          </a:prstGeom>
          <a:solidFill>
            <a:srgbClr val="A6791A"/>
          </a:solidFill>
          <a:ln/>
        </p:spPr>
        <p:txBody>
          <a:bodyPr/>
          <a:lstStyle/>
          <a:p>
            <a:endParaRPr lang="en-US"/>
          </a:p>
        </p:txBody>
      </p:sp>
      <p:sp>
        <p:nvSpPr>
          <p:cNvPr id="20" name="Shape 18"/>
          <p:cNvSpPr/>
          <p:nvPr/>
        </p:nvSpPr>
        <p:spPr>
          <a:xfrm>
            <a:off x="1181222" y="4417284"/>
            <a:ext cx="271028" cy="85588"/>
          </a:xfrm>
          <a:prstGeom prst="rect">
            <a:avLst/>
          </a:prstGeom>
          <a:solidFill>
            <a:srgbClr val="A6791A"/>
          </a:solidFill>
          <a:ln/>
        </p:spPr>
        <p:txBody>
          <a:bodyPr/>
          <a:lstStyle/>
          <a:p>
            <a:endParaRPr lang="en-US"/>
          </a:p>
        </p:txBody>
      </p:sp>
      <p:sp>
        <p:nvSpPr>
          <p:cNvPr id="21" name="Text 19"/>
          <p:cNvSpPr/>
          <p:nvPr/>
        </p:nvSpPr>
        <p:spPr>
          <a:xfrm>
            <a:off x="1828800" y="4114800"/>
            <a:ext cx="3749040" cy="457200"/>
          </a:xfrm>
          <a:prstGeom prst="rect">
            <a:avLst/>
          </a:prstGeom>
          <a:noFill/>
          <a:ln/>
        </p:spPr>
        <p:txBody>
          <a:bodyPr wrap="square" rtlCol="0" anchor="ctr"/>
          <a:lstStyle/>
          <a:p>
            <a:pPr marL="0" indent="0">
              <a:buNone/>
            </a:pPr>
            <a:r>
              <a:rPr lang="en-US" sz="1750" b="1" dirty="0">
                <a:solidFill>
                  <a:srgbClr val="8C2F2A"/>
                </a:solidFill>
                <a:latin typeface="Cambria" pitchFamily="34" charset="0"/>
                <a:ea typeface="Cambria" pitchFamily="34" charset="-122"/>
                <a:cs typeface="Cambria" pitchFamily="34" charset="-120"/>
              </a:rPr>
              <a:t>부흥의 전개</a:t>
            </a:r>
            <a:endParaRPr lang="en-US" sz="1750" dirty="0"/>
          </a:p>
        </p:txBody>
      </p:sp>
      <p:sp>
        <p:nvSpPr>
          <p:cNvPr id="22" name="Text 20"/>
          <p:cNvSpPr/>
          <p:nvPr/>
        </p:nvSpPr>
        <p:spPr>
          <a:xfrm>
            <a:off x="1828800" y="4617720"/>
            <a:ext cx="3749040" cy="822960"/>
          </a:xfrm>
          <a:prstGeom prst="rect">
            <a:avLst/>
          </a:prstGeom>
          <a:noFill/>
          <a:ln/>
        </p:spPr>
        <p:txBody>
          <a:bodyPr wrap="square" rtlCol="0" anchor="ctr"/>
          <a:lstStyle/>
          <a:p>
            <a:pPr marL="0" indent="0">
              <a:lnSpc>
                <a:spcPct val="105000"/>
              </a:lnSpc>
              <a:buNone/>
            </a:pPr>
            <a:r>
              <a:rPr lang="en-US" sz="1250" dirty="0">
                <a:solidFill>
                  <a:srgbClr val="33291F"/>
                </a:solidFill>
                <a:latin typeface="Calibri" pitchFamily="34" charset="0"/>
                <a:ea typeface="Calibri" pitchFamily="34" charset="-122"/>
                <a:cs typeface="Calibri" pitchFamily="34" charset="-120"/>
              </a:rPr>
              <a:t>할레 → 헤른후트 → 올더스게이트 → 대각성의 흐름을 추적함</a:t>
            </a:r>
            <a:endParaRPr lang="en-US" sz="1250" dirty="0"/>
          </a:p>
        </p:txBody>
      </p:sp>
      <p:sp>
        <p:nvSpPr>
          <p:cNvPr id="23" name="Shape 21"/>
          <p:cNvSpPr/>
          <p:nvPr/>
        </p:nvSpPr>
        <p:spPr>
          <a:xfrm>
            <a:off x="6263640" y="3840480"/>
            <a:ext cx="5257800" cy="1737360"/>
          </a:xfrm>
          <a:prstGeom prst="roundRect">
            <a:avLst>
              <a:gd name="adj" fmla="val 4737"/>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24" name="Shape 22"/>
          <p:cNvSpPr/>
          <p:nvPr/>
        </p:nvSpPr>
        <p:spPr>
          <a:xfrm>
            <a:off x="6583680" y="4160520"/>
            <a:ext cx="713232" cy="713232"/>
          </a:xfrm>
          <a:prstGeom prst="ellipse">
            <a:avLst/>
          </a:prstGeom>
          <a:solidFill>
            <a:srgbClr val="8C2F2A"/>
          </a:solidFill>
          <a:ln w="19050">
            <a:solidFill>
              <a:srgbClr val="A6791A"/>
            </a:solidFill>
            <a:prstDash val="solid"/>
          </a:ln>
        </p:spPr>
        <p:txBody>
          <a:bodyPr/>
          <a:lstStyle/>
          <a:p>
            <a:endParaRPr lang="en-US"/>
          </a:p>
        </p:txBody>
      </p:sp>
      <p:sp>
        <p:nvSpPr>
          <p:cNvPr id="25" name="Shape 23"/>
          <p:cNvSpPr/>
          <p:nvPr/>
        </p:nvSpPr>
        <p:spPr>
          <a:xfrm>
            <a:off x="6897502" y="4320997"/>
            <a:ext cx="85588" cy="392278"/>
          </a:xfrm>
          <a:prstGeom prst="rect">
            <a:avLst/>
          </a:prstGeom>
          <a:solidFill>
            <a:srgbClr val="A6791A"/>
          </a:solidFill>
          <a:ln/>
        </p:spPr>
        <p:txBody>
          <a:bodyPr/>
          <a:lstStyle/>
          <a:p>
            <a:endParaRPr lang="en-US"/>
          </a:p>
        </p:txBody>
      </p:sp>
      <p:sp>
        <p:nvSpPr>
          <p:cNvPr id="26" name="Shape 24"/>
          <p:cNvSpPr/>
          <p:nvPr/>
        </p:nvSpPr>
        <p:spPr>
          <a:xfrm>
            <a:off x="6804782" y="4417284"/>
            <a:ext cx="271028" cy="85588"/>
          </a:xfrm>
          <a:prstGeom prst="rect">
            <a:avLst/>
          </a:prstGeom>
          <a:solidFill>
            <a:srgbClr val="A6791A"/>
          </a:solidFill>
          <a:ln/>
        </p:spPr>
        <p:txBody>
          <a:bodyPr/>
          <a:lstStyle/>
          <a:p>
            <a:endParaRPr lang="en-US"/>
          </a:p>
        </p:txBody>
      </p:sp>
      <p:sp>
        <p:nvSpPr>
          <p:cNvPr id="27" name="Text 25"/>
          <p:cNvSpPr/>
          <p:nvPr/>
        </p:nvSpPr>
        <p:spPr>
          <a:xfrm>
            <a:off x="7452360" y="4114800"/>
            <a:ext cx="3749040" cy="457200"/>
          </a:xfrm>
          <a:prstGeom prst="rect">
            <a:avLst/>
          </a:prstGeom>
          <a:noFill/>
          <a:ln/>
        </p:spPr>
        <p:txBody>
          <a:bodyPr wrap="square" rtlCol="0" anchor="ctr"/>
          <a:lstStyle/>
          <a:p>
            <a:pPr marL="0" indent="0">
              <a:buNone/>
            </a:pPr>
            <a:r>
              <a:rPr lang="en-US" sz="1750" b="1" dirty="0">
                <a:solidFill>
                  <a:srgbClr val="8C2F2A"/>
                </a:solidFill>
                <a:latin typeface="Cambria" pitchFamily="34" charset="0"/>
                <a:ea typeface="Cambria" pitchFamily="34" charset="-122"/>
                <a:cs typeface="Cambria" pitchFamily="34" charset="-120"/>
              </a:rPr>
              <a:t>침례교와의 접점</a:t>
            </a:r>
            <a:endParaRPr lang="en-US" sz="1750" dirty="0"/>
          </a:p>
        </p:txBody>
      </p:sp>
      <p:sp>
        <p:nvSpPr>
          <p:cNvPr id="28" name="Text 26"/>
          <p:cNvSpPr/>
          <p:nvPr/>
        </p:nvSpPr>
        <p:spPr>
          <a:xfrm>
            <a:off x="7452360" y="4617720"/>
            <a:ext cx="3749040" cy="822960"/>
          </a:xfrm>
          <a:prstGeom prst="rect">
            <a:avLst/>
          </a:prstGeom>
          <a:noFill/>
          <a:ln/>
        </p:spPr>
        <p:txBody>
          <a:bodyPr wrap="square" rtlCol="0" anchor="ctr"/>
          <a:lstStyle/>
          <a:p>
            <a:pPr marL="0" indent="0">
              <a:lnSpc>
                <a:spcPct val="105000"/>
              </a:lnSpc>
              <a:buNone/>
            </a:pPr>
            <a:r>
              <a:rPr lang="en-US" sz="1250" dirty="0">
                <a:solidFill>
                  <a:srgbClr val="33291F"/>
                </a:solidFill>
                <a:latin typeface="Calibri" pitchFamily="34" charset="0"/>
                <a:ea typeface="Calibri" pitchFamily="34" charset="-122"/>
                <a:cs typeface="Calibri" pitchFamily="34" charset="-120"/>
              </a:rPr>
              <a:t>회심 강조와 신자 침례·거듭난 신자의 교회 회원권의 관계를 설명함</a:t>
            </a:r>
            <a:endParaRPr lang="en-US" sz="1250" dirty="0"/>
          </a:p>
        </p:txBody>
      </p:sp>
      <p:sp>
        <p:nvSpPr>
          <p:cNvPr id="29" name="Text 27"/>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3</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역사적 배경</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얼어붙은 정통, 메마른 이성</a:t>
            </a:r>
            <a:endParaRPr lang="en-US" sz="3100" dirty="0"/>
          </a:p>
        </p:txBody>
      </p:sp>
      <p:sp>
        <p:nvSpPr>
          <p:cNvPr id="5" name="Shape 3"/>
          <p:cNvSpPr/>
          <p:nvPr/>
        </p:nvSpPr>
        <p:spPr>
          <a:xfrm>
            <a:off x="640080" y="1874520"/>
            <a:ext cx="108813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10241280" cy="502920"/>
          </a:xfrm>
          <a:prstGeom prst="rect">
            <a:avLst/>
          </a:prstGeom>
          <a:noFill/>
          <a:ln/>
        </p:spPr>
        <p:txBody>
          <a:bodyPr wrap="square" rtlCol="0" anchor="ctr"/>
          <a:lstStyle/>
          <a:p>
            <a:pPr marL="0" indent="0">
              <a:buNone/>
            </a:pPr>
            <a:r>
              <a:rPr lang="en-US" sz="1500" b="1" i="1" dirty="0">
                <a:solidFill>
                  <a:srgbClr val="8C2F2A"/>
                </a:solidFill>
                <a:latin typeface="Calibri" pitchFamily="34" charset="0"/>
                <a:ea typeface="Calibri" pitchFamily="34" charset="-122"/>
                <a:cs typeface="Calibri" pitchFamily="34" charset="-120"/>
              </a:rPr>
              <a:t>경건주의의 세 배경 — 교리 논쟁(dogmatism), 합리주의(rationalism), 30년 전쟁(1618–1648)의 상처</a:t>
            </a:r>
            <a:endParaRPr lang="en-US" sz="1500" dirty="0"/>
          </a:p>
        </p:txBody>
      </p:sp>
      <p:sp>
        <p:nvSpPr>
          <p:cNvPr id="7" name="Text 5"/>
          <p:cNvSpPr/>
          <p:nvPr/>
        </p:nvSpPr>
        <p:spPr>
          <a:xfrm>
            <a:off x="960120" y="2880360"/>
            <a:ext cx="10241280" cy="3383280"/>
          </a:xfrm>
          <a:prstGeom prst="rect">
            <a:avLst/>
          </a:prstGeom>
          <a:noFill/>
          <a:ln/>
        </p:spPr>
        <p:txBody>
          <a:bodyPr wrap="square" rtlCol="0" anchor="t"/>
          <a:lstStyle/>
          <a:p>
            <a:pPr marL="0" indent="0">
              <a:lnSpc>
                <a:spcPct val="115000"/>
              </a:lnSpc>
              <a:spcAft>
                <a:spcPts val="300"/>
              </a:spcAft>
              <a:buNone/>
            </a:pPr>
            <a:r>
              <a:rPr lang="en-US" sz="1450" b="1" dirty="0">
                <a:solidFill>
                  <a:srgbClr val="8C2F2A"/>
                </a:solidFill>
                <a:latin typeface="Calibri"/>
                <a:ea typeface="Calibri"/>
                <a:cs typeface="Calibri"/>
              </a:rPr>
              <a:t>① 교리의 화석화</a:t>
            </a:r>
          </a:p>
          <a:p>
            <a:pPr marL="285750" indent="-171450">
              <a:lnSpc>
                <a:spcPct val="115000"/>
              </a:lnSpc>
              <a:spcAft>
                <a:spcPts val="200"/>
              </a:spcAft>
              <a:buFont typeface="Arial"/>
              <a:buChar char="•"/>
            </a:pPr>
            <a:r>
              <a:rPr lang="en-US" sz="1450" dirty="0">
                <a:solidFill>
                  <a:srgbClr val="33291F"/>
                </a:solidFill>
                <a:latin typeface="Calibri"/>
                <a:ea typeface="Calibri"/>
                <a:cs typeface="Calibri"/>
              </a:rPr>
              <a:t>신앙이 그리스도와의 인격적 관계 → 국가교회(Landeskirche)의 '교인 자격' 문제로 축소됨</a:t>
            </a:r>
          </a:p>
          <a:p>
            <a:pPr marL="285750" indent="-171450">
              <a:lnSpc>
                <a:spcPct val="115000"/>
              </a:lnSpc>
              <a:spcAft>
                <a:spcPts val="1400"/>
              </a:spcAft>
              <a:buFont typeface="Arial"/>
              <a:buChar char="•"/>
            </a:pPr>
            <a:r>
              <a:rPr lang="en-US" sz="1450" dirty="0">
                <a:solidFill>
                  <a:srgbClr val="33291F"/>
                </a:solidFill>
                <a:latin typeface="Calibri"/>
                <a:ea typeface="Calibri"/>
                <a:cs typeface="Calibri"/>
              </a:rPr>
              <a:t>예배·성례(sacraments)에 빠짐없이 참석하면 좋은 그리스도인으로 인정됨</a:t>
            </a:r>
          </a:p>
          <a:p>
            <a:pPr marL="0" indent="0">
              <a:lnSpc>
                <a:spcPct val="115000"/>
              </a:lnSpc>
              <a:spcAft>
                <a:spcPts val="300"/>
              </a:spcAft>
              <a:buNone/>
            </a:pPr>
            <a:r>
              <a:rPr lang="en-US" sz="1450" b="1" dirty="0">
                <a:solidFill>
                  <a:srgbClr val="8C2F2A"/>
                </a:solidFill>
                <a:latin typeface="Calibri"/>
                <a:ea typeface="Calibri"/>
                <a:cs typeface="Calibri"/>
              </a:rPr>
              <a:t>② 정통주의 설교의 전제</a:t>
            </a:r>
          </a:p>
          <a:p>
            <a:pPr marL="285750" indent="-171450">
              <a:lnSpc>
                <a:spcPct val="115000"/>
              </a:lnSpc>
              <a:spcAft>
                <a:spcPts val="200"/>
              </a:spcAft>
              <a:buFont typeface="Arial"/>
              <a:buChar char="•"/>
            </a:pPr>
            <a:r>
              <a:rPr lang="en-US" sz="1450" dirty="0">
                <a:solidFill>
                  <a:srgbClr val="33291F"/>
                </a:solidFill>
                <a:latin typeface="Calibri"/>
                <a:ea typeface="Calibri"/>
                <a:cs typeface="Calibri"/>
              </a:rPr>
              <a:t>'바른 교리 + 점잖은 삶'이면 충분하다고 봄</a:t>
            </a:r>
          </a:p>
          <a:p>
            <a:pPr marL="285750" indent="-171450">
              <a:lnSpc>
                <a:spcPct val="115000"/>
              </a:lnSpc>
              <a:spcAft>
                <a:spcPts val="1400"/>
              </a:spcAft>
              <a:buFont typeface="Arial"/>
              <a:buChar char="•"/>
            </a:pPr>
            <a:r>
              <a:rPr lang="en-US" sz="1450" dirty="0">
                <a:solidFill>
                  <a:srgbClr val="33291F"/>
                </a:solidFill>
                <a:latin typeface="Calibri"/>
                <a:ea typeface="Calibri"/>
                <a:cs typeface="Calibri"/>
              </a:rPr>
              <a:t>경건주의의 반론 — '사회가 기대하는 것' ≠ '하나님이 요구하시는 것'</a:t>
            </a:r>
          </a:p>
          <a:p>
            <a:pPr marL="0" indent="0">
              <a:lnSpc>
                <a:spcPct val="115000"/>
              </a:lnSpc>
              <a:spcAft>
                <a:spcPts val="300"/>
              </a:spcAft>
              <a:buNone/>
            </a:pPr>
            <a:r>
              <a:rPr lang="en-US" sz="1450" b="1" dirty="0">
                <a:solidFill>
                  <a:srgbClr val="8C2F2A"/>
                </a:solidFill>
                <a:latin typeface="Calibri"/>
                <a:ea typeface="Calibri"/>
                <a:cs typeface="Calibri"/>
              </a:rPr>
              <a:t>③ 곤잘레스(Justo L. González)의 평가</a:t>
            </a:r>
          </a:p>
          <a:p>
            <a:pPr marL="285750" indent="-171450">
              <a:lnSpc>
                <a:spcPct val="115000"/>
              </a:lnSpc>
              <a:spcAft>
                <a:spcPts val="1400"/>
              </a:spcAft>
              <a:buFont typeface="Arial"/>
              <a:buChar char="•"/>
            </a:pPr>
            <a:r>
              <a:rPr lang="en-US" sz="1450" dirty="0">
                <a:solidFill>
                  <a:srgbClr val="33291F"/>
                </a:solidFill>
                <a:latin typeface="Calibri"/>
                <a:ea typeface="Calibri"/>
                <a:cs typeface="Calibri"/>
              </a:rPr>
              <a:t>이 대조는 현실에 안주하는 교회에 언제나 불편한 도전이 됨</a:t>
            </a:r>
          </a:p>
        </p:txBody>
      </p:sp>
      <p:sp>
        <p:nvSpPr>
          <p:cNvPr id="8" name="Text 6"/>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4</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역사적 배경 ② — 30년 전쟁 ①</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30년 전쟁 (Thirty Years' War, 1618–1648)</a:t>
            </a:r>
          </a:p>
        </p:txBody>
      </p:sp>
      <p:sp>
        <p:nvSpPr>
          <p:cNvPr id="6" name="Shape 6"/>
          <p:cNvSpPr/>
          <p:nvPr/>
        </p:nvSpPr>
        <p:spPr>
          <a:xfrm>
            <a:off x="640080" y="1874520"/>
            <a:ext cx="10881360" cy="443484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Shape 7"/>
          <p:cNvSpPr/>
          <p:nvPr/>
        </p:nvSpPr>
        <p:spPr>
          <a:xfrm>
            <a:off x="868680" y="1984248"/>
            <a:ext cx="5074920" cy="896112"/>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8" name="Text 8"/>
          <p:cNvSpPr txBox="1"/>
          <p:nvPr/>
        </p:nvSpPr>
        <p:spPr>
          <a:xfrm>
            <a:off x="987552" y="2057400"/>
            <a:ext cx="4837176" cy="768096"/>
          </a:xfrm>
          <a:prstGeom prst="rect">
            <a:avLst/>
          </a:prstGeom>
          <a:noFill/>
        </p:spPr>
        <p:txBody>
          <a:bodyPr wrap="square" lIns="0" tIns="0" rIns="0" bIns="0" anchor="t">
            <a:normAutofit/>
          </a:bodyPr>
          <a:lstStyle/>
          <a:p>
            <a:pPr algn="l">
              <a:lnSpc>
                <a:spcPct val="106000"/>
              </a:lnSpc>
              <a:spcAft>
                <a:spcPts val="200"/>
              </a:spcAft>
              <a:buNone/>
            </a:pPr>
            <a:r>
              <a:rPr lang="en-US" sz="950" b="1" dirty="0">
                <a:solidFill>
                  <a:srgbClr val="A8761E"/>
                </a:solidFill>
                <a:latin typeface="Calibri"/>
                <a:ea typeface="Calibri"/>
                <a:cs typeface="Calibri"/>
              </a:rPr>
              <a:t>근본 원인 · 1555</a:t>
            </a:r>
          </a:p>
          <a:p>
            <a:pPr algn="l">
              <a:lnSpc>
                <a:spcPct val="106000"/>
              </a:lnSpc>
              <a:spcAft>
                <a:spcPts val="200"/>
              </a:spcAft>
              <a:buNone/>
            </a:pPr>
            <a:r>
              <a:rPr lang="en-US" sz="1250" b="1" dirty="0">
                <a:solidFill>
                  <a:srgbClr val="8C2F2A"/>
                </a:solidFill>
                <a:latin typeface="Cambria"/>
                <a:ea typeface="Cambria"/>
                <a:cs typeface="Cambria"/>
              </a:rPr>
              <a:t>아우크스부르크 화의 (Augsburger Religionsfriede)</a:t>
            </a:r>
          </a:p>
          <a:p>
            <a:pPr algn="l">
              <a:lnSpc>
                <a:spcPct val="106000"/>
              </a:lnSpc>
              <a:spcAft>
                <a:spcPts val="200"/>
              </a:spcAft>
              <a:buNone/>
            </a:pPr>
            <a:r>
              <a:rPr lang="en-US" sz="1050" dirty="0">
                <a:solidFill>
                  <a:srgbClr val="33291F"/>
                </a:solidFill>
                <a:latin typeface="Calibri"/>
                <a:ea typeface="Calibri"/>
                <a:cs typeface="Calibri"/>
              </a:rPr>
              <a:t>루터파만 공인, 칼뱅파(개혁파)는 제외됨 → 종교적 불씨가 남음</a:t>
            </a:r>
          </a:p>
        </p:txBody>
      </p:sp>
      <p:sp>
        <p:nvSpPr>
          <p:cNvPr id="9" name="Shape 9"/>
          <p:cNvSpPr/>
          <p:nvPr/>
        </p:nvSpPr>
        <p:spPr>
          <a:xfrm>
            <a:off x="6217920" y="1984248"/>
            <a:ext cx="5074920" cy="896112"/>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0" name="Text 10"/>
          <p:cNvSpPr txBox="1"/>
          <p:nvPr/>
        </p:nvSpPr>
        <p:spPr>
          <a:xfrm>
            <a:off x="6336792" y="2057400"/>
            <a:ext cx="4837176" cy="768096"/>
          </a:xfrm>
          <a:prstGeom prst="rect">
            <a:avLst/>
          </a:prstGeom>
          <a:noFill/>
        </p:spPr>
        <p:txBody>
          <a:bodyPr wrap="square" lIns="0" tIns="0" rIns="0" bIns="0" anchor="t">
            <a:normAutofit/>
          </a:bodyPr>
          <a:lstStyle/>
          <a:p>
            <a:pPr algn="l">
              <a:lnSpc>
                <a:spcPct val="106000"/>
              </a:lnSpc>
              <a:spcAft>
                <a:spcPts val="200"/>
              </a:spcAft>
              <a:buNone/>
            </a:pPr>
            <a:r>
              <a:rPr lang="en-US" sz="950" b="1" dirty="0">
                <a:solidFill>
                  <a:srgbClr val="A8761E"/>
                </a:solidFill>
                <a:latin typeface="Calibri"/>
                <a:ea typeface="Calibri"/>
                <a:cs typeface="Calibri"/>
              </a:rPr>
              <a:t>직접 계기 · 1618</a:t>
            </a:r>
          </a:p>
          <a:p>
            <a:pPr algn="l">
              <a:lnSpc>
                <a:spcPct val="106000"/>
              </a:lnSpc>
              <a:spcAft>
                <a:spcPts val="200"/>
              </a:spcAft>
              <a:buNone/>
            </a:pPr>
            <a:r>
              <a:rPr lang="en-US" sz="1250" b="1" dirty="0">
                <a:solidFill>
                  <a:srgbClr val="8C2F2A"/>
                </a:solidFill>
                <a:latin typeface="Cambria"/>
                <a:ea typeface="Cambria"/>
                <a:cs typeface="Cambria"/>
              </a:rPr>
              <a:t>프라하 창외 투척 사건 (Prager Fenstersturz)</a:t>
            </a:r>
          </a:p>
          <a:p>
            <a:pPr algn="l">
              <a:lnSpc>
                <a:spcPct val="106000"/>
              </a:lnSpc>
              <a:spcAft>
                <a:spcPts val="200"/>
              </a:spcAft>
              <a:buNone/>
            </a:pPr>
            <a:r>
              <a:rPr lang="en-US" sz="1050" dirty="0">
                <a:solidFill>
                  <a:srgbClr val="33291F"/>
                </a:solidFill>
                <a:latin typeface="Calibri"/>
                <a:ea typeface="Calibri"/>
                <a:cs typeface="Calibri"/>
              </a:rPr>
              <a:t>보헤미아 왕 페르디난트(훗날 황제 페르디난트 2세 Ferdinand II)의 개신교 탄압 → 개신교 귀족이 황제의 섭정관들을 창밖으로 던짐</a:t>
            </a:r>
          </a:p>
        </p:txBody>
      </p:sp>
      <p:sp>
        <p:nvSpPr>
          <p:cNvPr id="11" name="Text 11"/>
          <p:cNvSpPr txBox="1"/>
          <p:nvPr/>
        </p:nvSpPr>
        <p:spPr>
          <a:xfrm>
            <a:off x="868680" y="2962656"/>
            <a:ext cx="10424160" cy="310896"/>
          </a:xfrm>
          <a:prstGeom prst="rect">
            <a:avLst/>
          </a:prstGeom>
          <a:noFill/>
        </p:spPr>
        <p:txBody>
          <a:bodyPr wrap="square" lIns="0" tIns="0" rIns="0" bIns="0" anchor="ctr">
            <a:normAutofit/>
          </a:bodyPr>
          <a:lstStyle/>
          <a:p>
            <a:pPr algn="l">
              <a:lnSpc>
                <a:spcPct val="110000"/>
              </a:lnSpc>
              <a:spcAft>
                <a:spcPts val="400"/>
              </a:spcAft>
              <a:buNone/>
            </a:pPr>
            <a:r>
              <a:rPr lang="en-US" sz="1250" b="1" dirty="0">
                <a:solidFill>
                  <a:srgbClr val="8C2F2A"/>
                </a:solidFill>
                <a:latin typeface="Calibri"/>
                <a:ea typeface="Calibri"/>
                <a:cs typeface="Calibri"/>
              </a:rPr>
              <a:t>전쟁의 4단계 — 종교 전쟁 → 국익·영토를 앞세운 패권 전쟁으로 변질</a:t>
            </a:r>
          </a:p>
        </p:txBody>
      </p:sp>
      <p:sp>
        <p:nvSpPr>
          <p:cNvPr id="12" name="Shape 12"/>
          <p:cNvSpPr/>
          <p:nvPr/>
        </p:nvSpPr>
        <p:spPr>
          <a:xfrm>
            <a:off x="868680" y="3291840"/>
            <a:ext cx="2400300" cy="1261872"/>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3" name="Text 13"/>
          <p:cNvSpPr txBox="1"/>
          <p:nvPr/>
        </p:nvSpPr>
        <p:spPr>
          <a:xfrm>
            <a:off x="996696" y="3401568"/>
            <a:ext cx="2144268" cy="1060704"/>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1단계 · 1618–1625</a:t>
            </a:r>
          </a:p>
          <a:p>
            <a:pPr algn="l">
              <a:lnSpc>
                <a:spcPct val="108000"/>
              </a:lnSpc>
              <a:spcAft>
                <a:spcPts val="300"/>
              </a:spcAft>
              <a:buNone/>
            </a:pPr>
            <a:r>
              <a:rPr lang="en-US" sz="1300" b="1" dirty="0">
                <a:solidFill>
                  <a:srgbClr val="8C2F2A"/>
                </a:solidFill>
                <a:latin typeface="Cambria"/>
                <a:ea typeface="Cambria"/>
                <a:cs typeface="Cambria"/>
              </a:rPr>
              <a:t>보헤미아-팔츠</a:t>
            </a:r>
          </a:p>
          <a:p>
            <a:pPr algn="l">
              <a:lnSpc>
                <a:spcPct val="108000"/>
              </a:lnSpc>
              <a:spcAft>
                <a:spcPts val="300"/>
              </a:spcAft>
              <a:buNone/>
            </a:pPr>
            <a:r>
              <a:rPr lang="en-US" sz="1050" dirty="0">
                <a:solidFill>
                  <a:srgbClr val="33291F"/>
                </a:solidFill>
                <a:latin typeface="Calibri"/>
                <a:ea typeface="Calibri"/>
                <a:cs typeface="Calibri"/>
              </a:rPr>
              <a:t>제국 내전. 백산 전투(1620)에서 황제군이 보헤미아 개신교군을 진압함</a:t>
            </a:r>
          </a:p>
        </p:txBody>
      </p:sp>
      <p:sp>
        <p:nvSpPr>
          <p:cNvPr id="14" name="Text 14"/>
          <p:cNvSpPr txBox="1"/>
          <p:nvPr/>
        </p:nvSpPr>
        <p:spPr>
          <a:xfrm>
            <a:off x="3250692" y="3694176"/>
            <a:ext cx="310896"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5" name="Shape 15"/>
          <p:cNvSpPr/>
          <p:nvPr/>
        </p:nvSpPr>
        <p:spPr>
          <a:xfrm>
            <a:off x="3543300" y="3291840"/>
            <a:ext cx="2400300" cy="1261872"/>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6" name="Text 16"/>
          <p:cNvSpPr txBox="1"/>
          <p:nvPr/>
        </p:nvSpPr>
        <p:spPr>
          <a:xfrm>
            <a:off x="3671316" y="3401568"/>
            <a:ext cx="2144268" cy="1060704"/>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2단계 · 1625–1629</a:t>
            </a:r>
          </a:p>
          <a:p>
            <a:pPr algn="l">
              <a:lnSpc>
                <a:spcPct val="108000"/>
              </a:lnSpc>
              <a:spcAft>
                <a:spcPts val="300"/>
              </a:spcAft>
              <a:buNone/>
            </a:pPr>
            <a:r>
              <a:rPr lang="en-US" sz="1300" b="1" dirty="0">
                <a:solidFill>
                  <a:srgbClr val="8C2F2A"/>
                </a:solidFill>
                <a:latin typeface="Cambria"/>
                <a:ea typeface="Cambria"/>
                <a:cs typeface="Cambria"/>
              </a:rPr>
              <a:t>덴마크</a:t>
            </a:r>
          </a:p>
          <a:p>
            <a:pPr algn="l">
              <a:lnSpc>
                <a:spcPct val="108000"/>
              </a:lnSpc>
              <a:spcAft>
                <a:spcPts val="300"/>
              </a:spcAft>
              <a:buNone/>
            </a:pPr>
            <a:r>
              <a:rPr lang="en-US" sz="1050" dirty="0">
                <a:solidFill>
                  <a:srgbClr val="33291F"/>
                </a:solidFill>
                <a:latin typeface="Calibri"/>
                <a:ea typeface="Calibri"/>
                <a:cs typeface="Calibri"/>
              </a:rPr>
              <a:t>개신교국 덴마크 참전 → 황제 측 용병대장 발렌슈타인(Wallenstein)에게 패배함</a:t>
            </a:r>
          </a:p>
        </p:txBody>
      </p:sp>
      <p:sp>
        <p:nvSpPr>
          <p:cNvPr id="17" name="Text 17"/>
          <p:cNvSpPr txBox="1"/>
          <p:nvPr/>
        </p:nvSpPr>
        <p:spPr>
          <a:xfrm>
            <a:off x="5925312" y="3694176"/>
            <a:ext cx="310896"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8" name="Shape 18"/>
          <p:cNvSpPr/>
          <p:nvPr/>
        </p:nvSpPr>
        <p:spPr>
          <a:xfrm>
            <a:off x="6217920" y="3291840"/>
            <a:ext cx="2400300" cy="1261872"/>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9" name="Text 19"/>
          <p:cNvSpPr txBox="1"/>
          <p:nvPr/>
        </p:nvSpPr>
        <p:spPr>
          <a:xfrm>
            <a:off x="6345936" y="3401568"/>
            <a:ext cx="2144268" cy="1060704"/>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3단계 · 1630–1635</a:t>
            </a:r>
          </a:p>
          <a:p>
            <a:pPr algn="l">
              <a:lnSpc>
                <a:spcPct val="108000"/>
              </a:lnSpc>
              <a:spcAft>
                <a:spcPts val="300"/>
              </a:spcAft>
              <a:buNone/>
            </a:pPr>
            <a:r>
              <a:rPr lang="en-US" sz="1300" b="1" dirty="0">
                <a:solidFill>
                  <a:srgbClr val="8C2F2A"/>
                </a:solidFill>
                <a:latin typeface="Cambria"/>
                <a:ea typeface="Cambria"/>
                <a:cs typeface="Cambria"/>
              </a:rPr>
              <a:t>스웨덴</a:t>
            </a:r>
          </a:p>
          <a:p>
            <a:pPr algn="l">
              <a:lnSpc>
                <a:spcPct val="108000"/>
              </a:lnSpc>
              <a:spcAft>
                <a:spcPts val="300"/>
              </a:spcAft>
              <a:buNone/>
            </a:pPr>
            <a:r>
              <a:rPr lang="en-US" sz="1050" dirty="0">
                <a:solidFill>
                  <a:srgbClr val="33291F"/>
                </a:solidFill>
                <a:latin typeface="Calibri"/>
                <a:ea typeface="Calibri"/>
                <a:cs typeface="Calibri"/>
              </a:rPr>
              <a:t>구스타프 2세 아돌프(Gustav II Adolf) 참전 → 전세를 뒤집음 (1632 뤼첸 Lützen 전사)</a:t>
            </a:r>
          </a:p>
        </p:txBody>
      </p:sp>
      <p:sp>
        <p:nvSpPr>
          <p:cNvPr id="20" name="Text 20"/>
          <p:cNvSpPr txBox="1"/>
          <p:nvPr/>
        </p:nvSpPr>
        <p:spPr>
          <a:xfrm>
            <a:off x="8599932" y="3694176"/>
            <a:ext cx="310896"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21" name="Shape 21"/>
          <p:cNvSpPr/>
          <p:nvPr/>
        </p:nvSpPr>
        <p:spPr>
          <a:xfrm>
            <a:off x="8892540" y="3291840"/>
            <a:ext cx="2400300" cy="1261872"/>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22" name="Text 22"/>
          <p:cNvSpPr txBox="1"/>
          <p:nvPr/>
        </p:nvSpPr>
        <p:spPr>
          <a:xfrm>
            <a:off x="9020556" y="3401568"/>
            <a:ext cx="2144268" cy="1060704"/>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4단계 · 1635–1648</a:t>
            </a:r>
          </a:p>
          <a:p>
            <a:pPr algn="l">
              <a:lnSpc>
                <a:spcPct val="108000"/>
              </a:lnSpc>
              <a:spcAft>
                <a:spcPts val="300"/>
              </a:spcAft>
              <a:buNone/>
            </a:pPr>
            <a:r>
              <a:rPr lang="en-US" sz="1300" b="1" dirty="0">
                <a:solidFill>
                  <a:srgbClr val="8C2F2A"/>
                </a:solidFill>
                <a:latin typeface="Cambria"/>
                <a:ea typeface="Cambria"/>
                <a:cs typeface="Cambria"/>
              </a:rPr>
              <a:t>프랑스</a:t>
            </a:r>
          </a:p>
          <a:p>
            <a:pPr algn="l">
              <a:lnSpc>
                <a:spcPct val="108000"/>
              </a:lnSpc>
              <a:spcAft>
                <a:spcPts val="300"/>
              </a:spcAft>
              <a:buNone/>
            </a:pPr>
            <a:r>
              <a:rPr lang="en-US" sz="1050" dirty="0">
                <a:solidFill>
                  <a:srgbClr val="33291F"/>
                </a:solidFill>
                <a:latin typeface="Calibri"/>
                <a:ea typeface="Calibri"/>
                <a:cs typeface="Calibri"/>
              </a:rPr>
              <a:t>가톨릭 프랑스가 합스부르크 견제를 위해 개신교 편으로 참전 → 완전한 패권 전쟁</a:t>
            </a:r>
          </a:p>
        </p:txBody>
      </p:sp>
      <p:sp>
        <p:nvSpPr>
          <p:cNvPr id="23" name="Text 23"/>
          <p:cNvSpPr txBox="1"/>
          <p:nvPr/>
        </p:nvSpPr>
        <p:spPr>
          <a:xfrm>
            <a:off x="868680" y="4645152"/>
            <a:ext cx="10424160" cy="310896"/>
          </a:xfrm>
          <a:prstGeom prst="rect">
            <a:avLst/>
          </a:prstGeom>
          <a:noFill/>
        </p:spPr>
        <p:txBody>
          <a:bodyPr wrap="square" lIns="0" tIns="0" rIns="0" bIns="0" anchor="ctr">
            <a:normAutofit/>
          </a:bodyPr>
          <a:lstStyle/>
          <a:p>
            <a:pPr algn="l">
              <a:lnSpc>
                <a:spcPct val="110000"/>
              </a:lnSpc>
              <a:spcAft>
                <a:spcPts val="400"/>
              </a:spcAft>
              <a:buNone/>
            </a:pPr>
            <a:r>
              <a:rPr lang="en-US" sz="1250" b="1" dirty="0">
                <a:solidFill>
                  <a:srgbClr val="8C2F2A"/>
                </a:solidFill>
                <a:latin typeface="Calibri"/>
                <a:ea typeface="Calibri"/>
                <a:cs typeface="Calibri"/>
              </a:rPr>
              <a:t>결과 — 베스트팔렌 조약 (Westfälischer Friede, 1648)</a:t>
            </a:r>
          </a:p>
        </p:txBody>
      </p:sp>
      <p:sp>
        <p:nvSpPr>
          <p:cNvPr id="24" name="Shape 24"/>
          <p:cNvSpPr/>
          <p:nvPr/>
        </p:nvSpPr>
        <p:spPr>
          <a:xfrm>
            <a:off x="868680" y="4974336"/>
            <a:ext cx="2434590" cy="1207008"/>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25" name="Text 25"/>
          <p:cNvSpPr txBox="1"/>
          <p:nvPr/>
        </p:nvSpPr>
        <p:spPr>
          <a:xfrm>
            <a:off x="987552" y="5047488"/>
            <a:ext cx="2196846" cy="1078992"/>
          </a:xfrm>
          <a:prstGeom prst="rect">
            <a:avLst/>
          </a:prstGeom>
          <a:noFill/>
        </p:spPr>
        <p:txBody>
          <a:bodyPr wrap="square" lIns="0" tIns="0" rIns="0" bIns="0" anchor="t">
            <a:normAutofit/>
          </a:bodyPr>
          <a:lstStyle/>
          <a:p>
            <a:pPr algn="l">
              <a:lnSpc>
                <a:spcPct val="106000"/>
              </a:lnSpc>
              <a:spcAft>
                <a:spcPts val="200"/>
              </a:spcAft>
              <a:buNone/>
            </a:pPr>
            <a:r>
              <a:rPr lang="en-US" sz="1250" b="1" dirty="0">
                <a:solidFill>
                  <a:srgbClr val="8C2F2A"/>
                </a:solidFill>
                <a:latin typeface="Cambria"/>
                <a:ea typeface="Cambria"/>
                <a:cs typeface="Cambria"/>
              </a:rPr>
              <a:t>종교</a:t>
            </a:r>
          </a:p>
          <a:p>
            <a:pPr algn="l">
              <a:lnSpc>
                <a:spcPct val="106000"/>
              </a:lnSpc>
              <a:spcAft>
                <a:spcPts val="200"/>
              </a:spcAft>
              <a:buNone/>
            </a:pPr>
            <a:r>
              <a:rPr lang="en-US" sz="1050" dirty="0">
                <a:solidFill>
                  <a:srgbClr val="33291F"/>
                </a:solidFill>
                <a:latin typeface="Calibri"/>
                <a:ea typeface="Calibri"/>
                <a:cs typeface="Calibri"/>
              </a:rPr>
              <a:t>칼뱅파(개혁파)도 공인됨. 영주의 종교 결정권(cuius regio, eius religio) 재확인</a:t>
            </a:r>
          </a:p>
        </p:txBody>
      </p:sp>
      <p:sp>
        <p:nvSpPr>
          <p:cNvPr id="26" name="Shape 26"/>
          <p:cNvSpPr/>
          <p:nvPr/>
        </p:nvSpPr>
        <p:spPr>
          <a:xfrm>
            <a:off x="3531870" y="4974336"/>
            <a:ext cx="2434590" cy="1207008"/>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27" name="Text 27"/>
          <p:cNvSpPr txBox="1"/>
          <p:nvPr/>
        </p:nvSpPr>
        <p:spPr>
          <a:xfrm>
            <a:off x="3650742" y="5047488"/>
            <a:ext cx="2196846" cy="1078992"/>
          </a:xfrm>
          <a:prstGeom prst="rect">
            <a:avLst/>
          </a:prstGeom>
          <a:noFill/>
        </p:spPr>
        <p:txBody>
          <a:bodyPr wrap="square" lIns="0" tIns="0" rIns="0" bIns="0" anchor="t">
            <a:normAutofit/>
          </a:bodyPr>
          <a:lstStyle/>
          <a:p>
            <a:pPr algn="l">
              <a:lnSpc>
                <a:spcPct val="106000"/>
              </a:lnSpc>
              <a:spcAft>
                <a:spcPts val="200"/>
              </a:spcAft>
              <a:buNone/>
            </a:pPr>
            <a:r>
              <a:rPr lang="en-US" sz="1250" b="1" dirty="0">
                <a:solidFill>
                  <a:srgbClr val="8C2F2A"/>
                </a:solidFill>
                <a:latin typeface="Cambria"/>
                <a:ea typeface="Cambria"/>
                <a:cs typeface="Cambria"/>
              </a:rPr>
              <a:t>제국의 약화</a:t>
            </a:r>
          </a:p>
          <a:p>
            <a:pPr algn="l">
              <a:lnSpc>
                <a:spcPct val="106000"/>
              </a:lnSpc>
              <a:spcAft>
                <a:spcPts val="200"/>
              </a:spcAft>
              <a:buNone/>
            </a:pPr>
            <a:r>
              <a:rPr lang="en-US" sz="1050" dirty="0">
                <a:solidFill>
                  <a:srgbClr val="33291F"/>
                </a:solidFill>
                <a:latin typeface="Calibri"/>
                <a:ea typeface="Calibri"/>
                <a:cs typeface="Calibri"/>
              </a:rPr>
              <a:t>제후국의 외교·동맹권 인정 → 제국은 명목상의 연합체로 약화 (공식 해체 1806)</a:t>
            </a:r>
          </a:p>
        </p:txBody>
      </p:sp>
      <p:sp>
        <p:nvSpPr>
          <p:cNvPr id="28" name="Shape 28"/>
          <p:cNvSpPr/>
          <p:nvPr/>
        </p:nvSpPr>
        <p:spPr>
          <a:xfrm>
            <a:off x="6195060" y="4974336"/>
            <a:ext cx="2434590" cy="1207008"/>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29" name="Text 29"/>
          <p:cNvSpPr txBox="1"/>
          <p:nvPr/>
        </p:nvSpPr>
        <p:spPr>
          <a:xfrm>
            <a:off x="6313932" y="5047488"/>
            <a:ext cx="2196846" cy="1078992"/>
          </a:xfrm>
          <a:prstGeom prst="rect">
            <a:avLst/>
          </a:prstGeom>
          <a:noFill/>
        </p:spPr>
        <p:txBody>
          <a:bodyPr wrap="square" lIns="0" tIns="0" rIns="0" bIns="0" anchor="t">
            <a:normAutofit/>
          </a:bodyPr>
          <a:lstStyle/>
          <a:p>
            <a:pPr algn="l">
              <a:lnSpc>
                <a:spcPct val="106000"/>
              </a:lnSpc>
              <a:spcAft>
                <a:spcPts val="200"/>
              </a:spcAft>
              <a:buNone/>
            </a:pPr>
            <a:r>
              <a:rPr lang="en-US" sz="1250" b="1" dirty="0">
                <a:solidFill>
                  <a:srgbClr val="8C2F2A"/>
                </a:solidFill>
                <a:latin typeface="Cambria"/>
                <a:ea typeface="Cambria"/>
                <a:cs typeface="Cambria"/>
              </a:rPr>
              <a:t>새 독립국</a:t>
            </a:r>
          </a:p>
          <a:p>
            <a:pPr algn="l">
              <a:lnSpc>
                <a:spcPct val="106000"/>
              </a:lnSpc>
              <a:spcAft>
                <a:spcPts val="200"/>
              </a:spcAft>
              <a:buNone/>
            </a:pPr>
            <a:r>
              <a:rPr lang="en-US" sz="1050" dirty="0">
                <a:solidFill>
                  <a:srgbClr val="33291F"/>
                </a:solidFill>
                <a:latin typeface="Calibri"/>
                <a:ea typeface="Calibri"/>
                <a:cs typeface="Calibri"/>
              </a:rPr>
              <a:t>네덜란드(스페인에서)·스위스(제국에서)의 독립을 국제적으로 승인함</a:t>
            </a:r>
          </a:p>
        </p:txBody>
      </p:sp>
      <p:sp>
        <p:nvSpPr>
          <p:cNvPr id="30" name="Shape 30"/>
          <p:cNvSpPr/>
          <p:nvPr/>
        </p:nvSpPr>
        <p:spPr>
          <a:xfrm>
            <a:off x="8858250" y="4974336"/>
            <a:ext cx="2434590" cy="1207008"/>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31" name="Text 31"/>
          <p:cNvSpPr txBox="1"/>
          <p:nvPr/>
        </p:nvSpPr>
        <p:spPr>
          <a:xfrm>
            <a:off x="8977122" y="5047488"/>
            <a:ext cx="2196846" cy="1078992"/>
          </a:xfrm>
          <a:prstGeom prst="rect">
            <a:avLst/>
          </a:prstGeom>
          <a:noFill/>
        </p:spPr>
        <p:txBody>
          <a:bodyPr wrap="square" lIns="0" tIns="0" rIns="0" bIns="0" anchor="t">
            <a:normAutofit/>
          </a:bodyPr>
          <a:lstStyle/>
          <a:p>
            <a:pPr algn="l">
              <a:lnSpc>
                <a:spcPct val="106000"/>
              </a:lnSpc>
              <a:spcAft>
                <a:spcPts val="200"/>
              </a:spcAft>
              <a:buNone/>
            </a:pPr>
            <a:r>
              <a:rPr lang="en-US" sz="1250" b="1" dirty="0">
                <a:solidFill>
                  <a:srgbClr val="8C2F2A"/>
                </a:solidFill>
                <a:latin typeface="Cambria"/>
                <a:ea typeface="Cambria"/>
                <a:cs typeface="Cambria"/>
              </a:rPr>
              <a:t>주권 국가 체제</a:t>
            </a:r>
          </a:p>
          <a:p>
            <a:pPr algn="l">
              <a:lnSpc>
                <a:spcPct val="106000"/>
              </a:lnSpc>
              <a:spcAft>
                <a:spcPts val="200"/>
              </a:spcAft>
              <a:buNone/>
            </a:pPr>
            <a:r>
              <a:rPr lang="en-US" sz="1050" dirty="0">
                <a:solidFill>
                  <a:srgbClr val="33291F"/>
                </a:solidFill>
                <a:latin typeface="Calibri"/>
                <a:ea typeface="Calibri"/>
                <a:cs typeface="Calibri"/>
              </a:rPr>
              <a:t>교황·황제의 초국가적 권위 쇠퇴 → '베스트팔렌 체제'(Westphalian system)의 출발점으로 평가됨</a:t>
            </a:r>
          </a:p>
        </p:txBody>
      </p:sp>
      <p:sp>
        <p:nvSpPr>
          <p:cNvPr id="32" name="Text 32"/>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역사적 배경 ③ — 30년 전쟁 ②</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전쟁이 경건주의에 남긴 것</a:t>
            </a:r>
          </a:p>
        </p:txBody>
      </p:sp>
      <p:sp>
        <p:nvSpPr>
          <p:cNvPr id="6" name="Shape 6"/>
          <p:cNvSpPr/>
          <p:nvPr/>
        </p:nvSpPr>
        <p:spPr>
          <a:xfrm>
            <a:off x="640080" y="1874520"/>
            <a:ext cx="10881360" cy="443484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Text 7"/>
          <p:cNvSpPr txBox="1"/>
          <p:nvPr/>
        </p:nvSpPr>
        <p:spPr>
          <a:xfrm>
            <a:off x="868680" y="1993392"/>
            <a:ext cx="10424160" cy="411480"/>
          </a:xfrm>
          <a:prstGeom prst="rect">
            <a:avLst/>
          </a:prstGeom>
          <a:noFill/>
        </p:spPr>
        <p:txBody>
          <a:bodyPr wrap="square" lIns="0" tIns="0" rIns="0" bIns="0" anchor="ctr">
            <a:normAutofit/>
          </a:bodyPr>
          <a:lstStyle/>
          <a:p>
            <a:pPr algn="l">
              <a:lnSpc>
                <a:spcPct val="110000"/>
              </a:lnSpc>
              <a:spcAft>
                <a:spcPts val="400"/>
              </a:spcAft>
              <a:buNone/>
            </a:pPr>
            <a:r>
              <a:rPr lang="en-US" sz="1350" b="1" i="1" dirty="0">
                <a:solidFill>
                  <a:srgbClr val="8C2F2A"/>
                </a:solidFill>
                <a:latin typeface="Calibri"/>
                <a:ea typeface="Calibri"/>
                <a:cs typeface="Calibri"/>
              </a:rPr>
              <a:t>30년의 유혈과 영주 중심 국가교회 → '살아 있는 개인의 신앙'에 대한 갈망이 커짐</a:t>
            </a:r>
          </a:p>
        </p:txBody>
      </p:sp>
      <p:sp>
        <p:nvSpPr>
          <p:cNvPr id="8" name="Shape 8"/>
          <p:cNvSpPr/>
          <p:nvPr/>
        </p:nvSpPr>
        <p:spPr>
          <a:xfrm>
            <a:off x="868680" y="2514600"/>
            <a:ext cx="2434590" cy="1828800"/>
          </a:xfrm>
          <a:prstGeom prst="roundRect">
            <a:avLst>
              <a:gd name="adj" fmla="val 7000"/>
            </a:avLst>
          </a:prstGeom>
          <a:solidFill>
            <a:srgbClr val="8C2F2A">
              <a:alpha val="96000"/>
            </a:srgbClr>
          </a:solidFill>
          <a:ln>
            <a:noFill/>
          </a:ln>
          <a:effectLst>
            <a:outerShdw blurRad="114300" dist="38100" dir="5400000" algn="bl" rotWithShape="0">
              <a:srgbClr val="6B5B47">
                <a:alpha val="25000"/>
              </a:srgbClr>
            </a:outerShdw>
          </a:effectLst>
        </p:spPr>
        <p:txBody>
          <a:bodyPr/>
          <a:lstStyle/>
          <a:p>
            <a:endParaRPr lang="en-US"/>
          </a:p>
        </p:txBody>
      </p:sp>
      <p:sp>
        <p:nvSpPr>
          <p:cNvPr id="9" name="Text 9"/>
          <p:cNvSpPr txBox="1"/>
          <p:nvPr/>
        </p:nvSpPr>
        <p:spPr>
          <a:xfrm>
            <a:off x="987552" y="2587752"/>
            <a:ext cx="2196846" cy="1700784"/>
          </a:xfrm>
          <a:prstGeom prst="rect">
            <a:avLst/>
          </a:prstGeom>
          <a:noFill/>
        </p:spPr>
        <p:txBody>
          <a:bodyPr wrap="square" lIns="0" tIns="0" rIns="0" bIns="0" anchor="t">
            <a:normAutofit/>
          </a:bodyPr>
          <a:lstStyle/>
          <a:p>
            <a:pPr algn="l">
              <a:lnSpc>
                <a:spcPct val="106000"/>
              </a:lnSpc>
              <a:spcAft>
                <a:spcPts val="200"/>
              </a:spcAft>
              <a:buNone/>
            </a:pPr>
            <a:r>
              <a:rPr lang="en-US" sz="1400" b="1" dirty="0">
                <a:solidFill>
                  <a:srgbClr val="E9C77B"/>
                </a:solidFill>
                <a:latin typeface="Cambria"/>
                <a:ea typeface="Cambria"/>
                <a:cs typeface="Cambria"/>
              </a:rPr>
              <a:t>① 교리 논쟁에 대한 환멸</a:t>
            </a:r>
          </a:p>
          <a:p>
            <a:pPr algn="l">
              <a:lnSpc>
                <a:spcPct val="106000"/>
              </a:lnSpc>
              <a:spcAft>
                <a:spcPts val="200"/>
              </a:spcAft>
              <a:buNone/>
            </a:pPr>
            <a:r>
              <a:rPr lang="en-US" sz="1150" dirty="0">
                <a:solidFill>
                  <a:srgbClr val="FBF6EC"/>
                </a:solidFill>
                <a:latin typeface="Calibri"/>
                <a:ea typeface="Calibri"/>
                <a:cs typeface="Calibri"/>
              </a:rPr>
              <a:t>신앙고백 차이로 30년간 유혈 → 논쟁 중심 정통주의에 대한 피로, '바른 교리 논쟁만으로는 부족함'이라는 인식 확산</a:t>
            </a:r>
          </a:p>
        </p:txBody>
      </p:sp>
      <p:sp>
        <p:nvSpPr>
          <p:cNvPr id="10" name="Shape 10"/>
          <p:cNvSpPr/>
          <p:nvPr/>
        </p:nvSpPr>
        <p:spPr>
          <a:xfrm>
            <a:off x="3531870" y="2514600"/>
            <a:ext cx="2434590" cy="18288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1" name="Text 11"/>
          <p:cNvSpPr txBox="1"/>
          <p:nvPr/>
        </p:nvSpPr>
        <p:spPr>
          <a:xfrm>
            <a:off x="3650742" y="2587752"/>
            <a:ext cx="2196846" cy="1700784"/>
          </a:xfrm>
          <a:prstGeom prst="rect">
            <a:avLst/>
          </a:prstGeom>
          <a:noFill/>
        </p:spPr>
        <p:txBody>
          <a:bodyPr wrap="square" lIns="0" tIns="0" rIns="0" bIns="0" anchor="t">
            <a:normAutofit/>
          </a:bodyPr>
          <a:lstStyle/>
          <a:p>
            <a:pPr algn="l">
              <a:lnSpc>
                <a:spcPct val="106000"/>
              </a:lnSpc>
              <a:spcAft>
                <a:spcPts val="200"/>
              </a:spcAft>
              <a:buNone/>
            </a:pPr>
            <a:r>
              <a:rPr lang="en-US" sz="1400" b="1" dirty="0">
                <a:solidFill>
                  <a:srgbClr val="8C2F2A"/>
                </a:solidFill>
                <a:latin typeface="Cambria"/>
                <a:ea typeface="Cambria"/>
                <a:cs typeface="Cambria"/>
              </a:rPr>
              <a:t>② 국가교회의 형식화</a:t>
            </a:r>
          </a:p>
          <a:p>
            <a:pPr algn="l">
              <a:lnSpc>
                <a:spcPct val="106000"/>
              </a:lnSpc>
              <a:spcAft>
                <a:spcPts val="200"/>
              </a:spcAft>
              <a:buNone/>
            </a:pPr>
            <a:r>
              <a:rPr lang="en-US" sz="1150" dirty="0">
                <a:solidFill>
                  <a:srgbClr val="33291F"/>
                </a:solidFill>
                <a:latin typeface="Calibri"/>
                <a:ea typeface="Calibri"/>
                <a:cs typeface="Calibri"/>
              </a:rPr>
              <a:t>베스트팔렌 조약이 영주의 종교 결정권을 재확인 → 신앙이 회심이 아닌 '소속'의 문제가 됨 (4쪽 '교리의 화석화')</a:t>
            </a:r>
          </a:p>
        </p:txBody>
      </p:sp>
      <p:sp>
        <p:nvSpPr>
          <p:cNvPr id="12" name="Shape 12"/>
          <p:cNvSpPr/>
          <p:nvPr/>
        </p:nvSpPr>
        <p:spPr>
          <a:xfrm>
            <a:off x="6195060" y="2514600"/>
            <a:ext cx="2434590" cy="18288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3" name="Text 13"/>
          <p:cNvSpPr txBox="1"/>
          <p:nvPr/>
        </p:nvSpPr>
        <p:spPr>
          <a:xfrm>
            <a:off x="6313932" y="2587752"/>
            <a:ext cx="2196846" cy="1700784"/>
          </a:xfrm>
          <a:prstGeom prst="rect">
            <a:avLst/>
          </a:prstGeom>
          <a:noFill/>
        </p:spPr>
        <p:txBody>
          <a:bodyPr wrap="square" lIns="0" tIns="0" rIns="0" bIns="0" anchor="t">
            <a:normAutofit/>
          </a:bodyPr>
          <a:lstStyle/>
          <a:p>
            <a:pPr algn="l">
              <a:lnSpc>
                <a:spcPct val="106000"/>
              </a:lnSpc>
              <a:spcAft>
                <a:spcPts val="200"/>
              </a:spcAft>
              <a:buNone/>
            </a:pPr>
            <a:r>
              <a:rPr lang="en-US" sz="1400" b="1" dirty="0">
                <a:solidFill>
                  <a:srgbClr val="8C2F2A"/>
                </a:solidFill>
                <a:latin typeface="Cambria"/>
                <a:ea typeface="Cambria"/>
                <a:cs typeface="Cambria"/>
              </a:rPr>
              <a:t>③ 슈페너의 세대</a:t>
            </a:r>
          </a:p>
          <a:p>
            <a:pPr algn="l">
              <a:lnSpc>
                <a:spcPct val="106000"/>
              </a:lnSpc>
              <a:spcAft>
                <a:spcPts val="200"/>
              </a:spcAft>
              <a:buNone/>
            </a:pPr>
            <a:r>
              <a:rPr lang="en-US" sz="1150" dirty="0">
                <a:solidFill>
                  <a:srgbClr val="33291F"/>
                </a:solidFill>
                <a:latin typeface="Calibri"/>
                <a:ea typeface="Calibri"/>
                <a:cs typeface="Calibri"/>
              </a:rPr>
              <a:t>슈페너(Philipp Jakob Spener) — 1635년 알자스(Rappoltsweiler)에서 전쟁 중 출생. 아른트(Johann Arndt)의 『참된 기독교』(Wahres Christentum)를 읽으며 성장함</a:t>
            </a:r>
          </a:p>
        </p:txBody>
      </p:sp>
      <p:sp>
        <p:nvSpPr>
          <p:cNvPr id="14" name="Shape 14"/>
          <p:cNvSpPr/>
          <p:nvPr/>
        </p:nvSpPr>
        <p:spPr>
          <a:xfrm>
            <a:off x="8858250" y="2514600"/>
            <a:ext cx="2434590" cy="18288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5" name="Text 15"/>
          <p:cNvSpPr txBox="1"/>
          <p:nvPr/>
        </p:nvSpPr>
        <p:spPr>
          <a:xfrm>
            <a:off x="8977122" y="2587752"/>
            <a:ext cx="2196846" cy="1700784"/>
          </a:xfrm>
          <a:prstGeom prst="rect">
            <a:avLst/>
          </a:prstGeom>
          <a:noFill/>
        </p:spPr>
        <p:txBody>
          <a:bodyPr wrap="square" lIns="0" tIns="0" rIns="0" bIns="0" anchor="t">
            <a:normAutofit/>
          </a:bodyPr>
          <a:lstStyle/>
          <a:p>
            <a:pPr algn="l">
              <a:lnSpc>
                <a:spcPct val="106000"/>
              </a:lnSpc>
              <a:spcAft>
                <a:spcPts val="200"/>
              </a:spcAft>
              <a:buNone/>
            </a:pPr>
            <a:r>
              <a:rPr lang="en-US" sz="1400" b="1" dirty="0">
                <a:solidFill>
                  <a:srgbClr val="8C2F2A"/>
                </a:solidFill>
                <a:latin typeface="Cambria"/>
                <a:ea typeface="Cambria"/>
                <a:cs typeface="Cambria"/>
              </a:rPr>
              <a:t>④ 헤른후트의 뿌리</a:t>
            </a:r>
          </a:p>
          <a:p>
            <a:pPr algn="l">
              <a:lnSpc>
                <a:spcPct val="106000"/>
              </a:lnSpc>
              <a:spcAft>
                <a:spcPts val="200"/>
              </a:spcAft>
              <a:buNone/>
            </a:pPr>
            <a:r>
              <a:rPr lang="en-US" sz="1150" dirty="0">
                <a:solidFill>
                  <a:srgbClr val="33291F"/>
                </a:solidFill>
                <a:latin typeface="Calibri"/>
                <a:ea typeface="Calibri"/>
                <a:cs typeface="Calibri"/>
              </a:rPr>
              <a:t>백산 전투(1620, 1단계) 후 보헤미아 형제단(Unitas Fratrum) 박해·지하화 → 100년 뒤 1722년 헤른후트(Herrnhut)로 피난</a:t>
            </a:r>
          </a:p>
        </p:txBody>
      </p:sp>
      <p:sp>
        <p:nvSpPr>
          <p:cNvPr id="16" name="Text 16"/>
          <p:cNvSpPr txBox="1"/>
          <p:nvPr/>
        </p:nvSpPr>
        <p:spPr>
          <a:xfrm>
            <a:off x="868680" y="4462272"/>
            <a:ext cx="10424160" cy="457200"/>
          </a:xfrm>
          <a:prstGeom prst="rect">
            <a:avLst/>
          </a:prstGeom>
          <a:noFill/>
        </p:spPr>
        <p:txBody>
          <a:bodyPr wrap="square" lIns="0" tIns="0" rIns="0" bIns="0" anchor="ctr">
            <a:normAutofit/>
          </a:bodyPr>
          <a:lstStyle/>
          <a:p>
            <a:pPr algn="l">
              <a:lnSpc>
                <a:spcPct val="110000"/>
              </a:lnSpc>
              <a:spcAft>
                <a:spcPts val="400"/>
              </a:spcAft>
              <a:buNone/>
            </a:pPr>
            <a:r>
              <a:rPr lang="en-US" sz="1250" b="1" dirty="0">
                <a:solidFill>
                  <a:srgbClr val="8C2F2A"/>
                </a:solidFill>
                <a:latin typeface="Calibri"/>
                <a:ea typeface="Calibri"/>
                <a:cs typeface="Calibri"/>
              </a:rPr>
              <a:t>인과 정리 |  </a:t>
            </a:r>
            <a:r>
              <a:rPr lang="en-US" sz="1250" b="1" dirty="0">
                <a:solidFill>
                  <a:srgbClr val="33291F"/>
                </a:solidFill>
                <a:latin typeface="Calibri"/>
                <a:ea typeface="Calibri"/>
                <a:cs typeface="Calibri"/>
              </a:rPr>
              <a:t>전쟁의 상처 + 형식화된 국가교회 → 개인의 회심과 경건을 찾는 운동, 경건주의(Pietism)</a:t>
            </a:r>
          </a:p>
        </p:txBody>
      </p:sp>
      <p:sp>
        <p:nvSpPr>
          <p:cNvPr id="17" name="Shape 17"/>
          <p:cNvSpPr/>
          <p:nvPr/>
        </p:nvSpPr>
        <p:spPr>
          <a:xfrm>
            <a:off x="868680" y="4983480"/>
            <a:ext cx="10424160" cy="1188720"/>
          </a:xfrm>
          <a:prstGeom prst="roundRect">
            <a:avLst>
              <a:gd name="adj" fmla="val 6000"/>
            </a:avLst>
          </a:prstGeom>
          <a:solidFill>
            <a:srgbClr val="8C2F2A"/>
          </a:solidFill>
          <a:ln>
            <a:noFill/>
          </a:ln>
          <a:effectLst>
            <a:outerShdw blurRad="114300" dist="38100" dir="5400000" algn="bl" rotWithShape="0">
              <a:srgbClr val="6B5B47">
                <a:alpha val="25000"/>
              </a:srgbClr>
            </a:outerShdw>
          </a:effectLst>
        </p:spPr>
        <p:txBody>
          <a:bodyPr/>
          <a:lstStyle/>
          <a:p>
            <a:endParaRPr lang="en-US"/>
          </a:p>
        </p:txBody>
      </p:sp>
      <p:sp>
        <p:nvSpPr>
          <p:cNvPr id="18" name="Text 18"/>
          <p:cNvSpPr txBox="1"/>
          <p:nvPr/>
        </p:nvSpPr>
        <p:spPr>
          <a:xfrm>
            <a:off x="1143000" y="5093208"/>
            <a:ext cx="9966960" cy="1005840"/>
          </a:xfrm>
          <a:prstGeom prst="rect">
            <a:avLst/>
          </a:prstGeom>
          <a:noFill/>
        </p:spPr>
        <p:txBody>
          <a:bodyPr wrap="square" lIns="0" tIns="0" rIns="0" bIns="0" anchor="ctr">
            <a:normAutofit/>
          </a:bodyPr>
          <a:lstStyle/>
          <a:p>
            <a:pPr algn="l">
              <a:lnSpc>
                <a:spcPct val="112000"/>
              </a:lnSpc>
              <a:spcAft>
                <a:spcPts val="500"/>
              </a:spcAft>
              <a:buNone/>
            </a:pPr>
            <a:r>
              <a:rPr lang="en-US" sz="1200" b="1" dirty="0">
                <a:solidFill>
                  <a:srgbClr val="E9C77B"/>
                </a:solidFill>
                <a:latin typeface="Calibri"/>
                <a:ea typeface="Calibri"/>
                <a:cs typeface="Calibri"/>
              </a:rPr>
              <a:t>학생 핵심 질문 — 원인과 결과를 스스로 찾아보기</a:t>
            </a:r>
          </a:p>
          <a:p>
            <a:pPr algn="l">
              <a:lnSpc>
                <a:spcPct val="112000"/>
              </a:lnSpc>
              <a:spcAft>
                <a:spcPts val="500"/>
              </a:spcAft>
              <a:buNone/>
            </a:pPr>
            <a:r>
              <a:rPr lang="en-US" sz="1200" b="1" dirty="0">
                <a:solidFill>
                  <a:srgbClr val="E9C77B"/>
                </a:solidFill>
                <a:latin typeface="Calibri"/>
                <a:ea typeface="Calibri"/>
                <a:cs typeface="Calibri"/>
              </a:rPr>
              <a:t>Q1. 원인  </a:t>
            </a:r>
            <a:r>
              <a:rPr lang="en-US" sz="1200" dirty="0">
                <a:solidFill>
                  <a:srgbClr val="FBF6EC"/>
                </a:solidFill>
                <a:latin typeface="Calibri"/>
                <a:ea typeface="Calibri"/>
                <a:cs typeface="Calibri"/>
              </a:rPr>
              <a:t>'영주가 종교를 정한다'는 원칙은 개인의 신앙생활에 어떤 공백을 남겼는가?</a:t>
            </a:r>
          </a:p>
          <a:p>
            <a:pPr algn="l">
              <a:lnSpc>
                <a:spcPct val="112000"/>
              </a:lnSpc>
              <a:spcAft>
                <a:spcPts val="500"/>
              </a:spcAft>
              <a:buNone/>
            </a:pPr>
            <a:r>
              <a:rPr lang="en-US" sz="1200" b="1" dirty="0">
                <a:solidFill>
                  <a:srgbClr val="E9C77B"/>
                </a:solidFill>
                <a:latin typeface="Calibri"/>
                <a:ea typeface="Calibri"/>
                <a:cs typeface="Calibri"/>
              </a:rPr>
              <a:t>Q2. 결과  </a:t>
            </a:r>
            <a:r>
              <a:rPr lang="en-US" sz="1200" dirty="0">
                <a:solidFill>
                  <a:srgbClr val="FBF6EC"/>
                </a:solidFill>
                <a:latin typeface="Calibri"/>
                <a:ea typeface="Calibri"/>
                <a:cs typeface="Calibri"/>
              </a:rPr>
              <a:t>1620년 백산 전투는 100년 뒤 헤른후트의 모라비아 선교와 어떻게 이어지는가?</a:t>
            </a:r>
          </a:p>
        </p:txBody>
      </p:sp>
      <p:sp>
        <p:nvSpPr>
          <p:cNvPr id="19" name="Text 19"/>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연결 고리 ① — 경건주의의 등장 배경</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왜 경건주의가 등장했는가?</a:t>
            </a:r>
          </a:p>
        </p:txBody>
      </p:sp>
      <p:sp>
        <p:nvSpPr>
          <p:cNvPr id="6" name="Shape 6"/>
          <p:cNvSpPr/>
          <p:nvPr/>
        </p:nvSpPr>
        <p:spPr>
          <a:xfrm>
            <a:off x="640080" y="1874520"/>
            <a:ext cx="10881360" cy="438912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Text 7"/>
          <p:cNvSpPr txBox="1"/>
          <p:nvPr/>
        </p:nvSpPr>
        <p:spPr>
          <a:xfrm>
            <a:off x="868680" y="2011680"/>
            <a:ext cx="10424160" cy="457200"/>
          </a:xfrm>
          <a:prstGeom prst="rect">
            <a:avLst/>
          </a:prstGeom>
          <a:noFill/>
        </p:spPr>
        <p:txBody>
          <a:bodyPr wrap="square" lIns="0" tIns="0" rIns="0" bIns="0" anchor="ctr">
            <a:normAutofit/>
          </a:bodyPr>
          <a:lstStyle/>
          <a:p>
            <a:pPr algn="l">
              <a:lnSpc>
                <a:spcPct val="110000"/>
              </a:lnSpc>
              <a:spcAft>
                <a:spcPts val="400"/>
              </a:spcAft>
              <a:buNone/>
            </a:pPr>
            <a:r>
              <a:rPr lang="en-US" sz="1350" b="1" i="1" dirty="0">
                <a:solidFill>
                  <a:srgbClr val="8C2F2A"/>
                </a:solidFill>
                <a:latin typeface="Calibri"/>
                <a:ea typeface="Calibri"/>
                <a:cs typeface="Calibri"/>
              </a:rPr>
              <a:t>경건주의 — 교리를 버린 운동이 아니라, '고백된 교리'를 '살아 있는 신앙'으로 옮기려는 갱신 운동임</a:t>
            </a:r>
          </a:p>
        </p:txBody>
      </p:sp>
      <p:sp>
        <p:nvSpPr>
          <p:cNvPr id="8" name="Shape 8"/>
          <p:cNvSpPr/>
          <p:nvPr/>
        </p:nvSpPr>
        <p:spPr>
          <a:xfrm>
            <a:off x="868680" y="2560320"/>
            <a:ext cx="3279648"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9" name="Text 9"/>
          <p:cNvSpPr txBox="1"/>
          <p:nvPr/>
        </p:nvSpPr>
        <p:spPr>
          <a:xfrm>
            <a:off x="996696" y="2670048"/>
            <a:ext cx="3023616" cy="126187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01  성취</a:t>
            </a:r>
          </a:p>
          <a:p>
            <a:pPr algn="l">
              <a:lnSpc>
                <a:spcPct val="108000"/>
              </a:lnSpc>
              <a:spcAft>
                <a:spcPts val="300"/>
              </a:spcAft>
              <a:buNone/>
            </a:pPr>
            <a:r>
              <a:rPr lang="en-US" sz="1550" b="1" dirty="0">
                <a:solidFill>
                  <a:srgbClr val="8C2F2A"/>
                </a:solidFill>
                <a:latin typeface="Cambria"/>
                <a:ea typeface="Cambria"/>
                <a:cs typeface="Cambria"/>
              </a:rPr>
              <a:t>정통주의(Orthodoxy)</a:t>
            </a:r>
          </a:p>
          <a:p>
            <a:pPr algn="l">
              <a:lnSpc>
                <a:spcPct val="108000"/>
              </a:lnSpc>
              <a:spcAft>
                <a:spcPts val="300"/>
              </a:spcAft>
              <a:buNone/>
            </a:pPr>
            <a:r>
              <a:rPr lang="en-US" sz="1250" dirty="0">
                <a:solidFill>
                  <a:srgbClr val="33291F"/>
                </a:solidFill>
                <a:latin typeface="Calibri"/>
                <a:ea typeface="Calibri"/>
                <a:cs typeface="Calibri"/>
              </a:rPr>
              <a:t>루터파·개혁파 신앙고백과 교리 체계를 정교하게 정리함 (17세기 '스콜라적 정통주의')</a:t>
            </a:r>
          </a:p>
        </p:txBody>
      </p:sp>
      <p:sp>
        <p:nvSpPr>
          <p:cNvPr id="10" name="Text 10"/>
          <p:cNvSpPr txBox="1"/>
          <p:nvPr/>
        </p:nvSpPr>
        <p:spPr>
          <a:xfrm>
            <a:off x="4130040" y="306324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1" name="Shape 11"/>
          <p:cNvSpPr/>
          <p:nvPr/>
        </p:nvSpPr>
        <p:spPr>
          <a:xfrm>
            <a:off x="4440936" y="2560320"/>
            <a:ext cx="3279648"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2" name="Text 12"/>
          <p:cNvSpPr txBox="1"/>
          <p:nvPr/>
        </p:nvSpPr>
        <p:spPr>
          <a:xfrm>
            <a:off x="4568952" y="2670048"/>
            <a:ext cx="3023616" cy="126187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02  위기</a:t>
            </a:r>
          </a:p>
          <a:p>
            <a:pPr algn="l">
              <a:lnSpc>
                <a:spcPct val="108000"/>
              </a:lnSpc>
              <a:spcAft>
                <a:spcPts val="300"/>
              </a:spcAft>
              <a:buNone/>
            </a:pPr>
            <a:r>
              <a:rPr lang="en-US" sz="1550" b="1" dirty="0">
                <a:solidFill>
                  <a:srgbClr val="8C2F2A"/>
                </a:solidFill>
                <a:latin typeface="Cambria"/>
                <a:ea typeface="Cambria"/>
                <a:cs typeface="Cambria"/>
              </a:rPr>
              <a:t>현실의 공백</a:t>
            </a:r>
          </a:p>
          <a:p>
            <a:pPr algn="l">
              <a:lnSpc>
                <a:spcPct val="108000"/>
              </a:lnSpc>
              <a:spcAft>
                <a:spcPts val="300"/>
              </a:spcAft>
              <a:buNone/>
            </a:pPr>
            <a:r>
              <a:rPr lang="en-US" sz="1250" dirty="0">
                <a:solidFill>
                  <a:srgbClr val="33291F"/>
                </a:solidFill>
                <a:latin typeface="Calibri"/>
                <a:ea typeface="Calibri"/>
                <a:cs typeface="Calibri"/>
              </a:rPr>
              <a:t>30년 전쟁(1618–1648)의 황폐, 국가교회(Landeskirche)의 형식주의, 개인 신앙의 냉각</a:t>
            </a:r>
          </a:p>
        </p:txBody>
      </p:sp>
      <p:sp>
        <p:nvSpPr>
          <p:cNvPr id="13" name="Text 13"/>
          <p:cNvSpPr txBox="1"/>
          <p:nvPr/>
        </p:nvSpPr>
        <p:spPr>
          <a:xfrm>
            <a:off x="7702296" y="306324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4" name="Shape 14"/>
          <p:cNvSpPr/>
          <p:nvPr/>
        </p:nvSpPr>
        <p:spPr>
          <a:xfrm>
            <a:off x="8013192" y="2560320"/>
            <a:ext cx="3279648"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5" name="Text 15"/>
          <p:cNvSpPr txBox="1"/>
          <p:nvPr/>
        </p:nvSpPr>
        <p:spPr>
          <a:xfrm>
            <a:off x="8141208" y="2670048"/>
            <a:ext cx="3023616" cy="126187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03  응답</a:t>
            </a:r>
          </a:p>
          <a:p>
            <a:pPr algn="l">
              <a:lnSpc>
                <a:spcPct val="108000"/>
              </a:lnSpc>
              <a:spcAft>
                <a:spcPts val="300"/>
              </a:spcAft>
              <a:buNone/>
            </a:pPr>
            <a:r>
              <a:rPr lang="en-US" sz="1550" b="1" dirty="0">
                <a:solidFill>
                  <a:srgbClr val="8C2F2A"/>
                </a:solidFill>
                <a:latin typeface="Cambria"/>
                <a:ea typeface="Cambria"/>
                <a:cs typeface="Cambria"/>
              </a:rPr>
              <a:t>경건주의(Pietism)</a:t>
            </a:r>
          </a:p>
          <a:p>
            <a:pPr algn="l">
              <a:lnSpc>
                <a:spcPct val="108000"/>
              </a:lnSpc>
              <a:spcAft>
                <a:spcPts val="300"/>
              </a:spcAft>
              <a:buNone/>
            </a:pPr>
            <a:r>
              <a:rPr lang="en-US" sz="1250" dirty="0">
                <a:solidFill>
                  <a:srgbClr val="33291F"/>
                </a:solidFill>
                <a:latin typeface="Calibri"/>
                <a:ea typeface="Calibri"/>
                <a:cs typeface="Calibri"/>
              </a:rPr>
              <a:t>성경 묵상, 회심(Bekehrung), 제자도, 만인제사장에 근거한 평신도 참여</a:t>
            </a:r>
          </a:p>
        </p:txBody>
      </p:sp>
      <p:sp>
        <p:nvSpPr>
          <p:cNvPr id="16" name="Text 16"/>
          <p:cNvSpPr txBox="1"/>
          <p:nvPr/>
        </p:nvSpPr>
        <p:spPr>
          <a:xfrm>
            <a:off x="868680" y="4160520"/>
            <a:ext cx="10424160" cy="502920"/>
          </a:xfrm>
          <a:prstGeom prst="rect">
            <a:avLst/>
          </a:prstGeom>
          <a:noFill/>
        </p:spPr>
        <p:txBody>
          <a:bodyPr wrap="square" lIns="0" tIns="0" rIns="0" bIns="0" anchor="ctr">
            <a:normAutofit/>
          </a:bodyPr>
          <a:lstStyle/>
          <a:p>
            <a:pPr algn="l">
              <a:lnSpc>
                <a:spcPct val="110000"/>
              </a:lnSpc>
              <a:spcAft>
                <a:spcPts val="400"/>
              </a:spcAft>
              <a:buNone/>
            </a:pPr>
            <a:r>
              <a:rPr lang="en-US" sz="1250" b="1" dirty="0">
                <a:solidFill>
                  <a:srgbClr val="8C2F2A"/>
                </a:solidFill>
                <a:latin typeface="Calibri"/>
                <a:ea typeface="Calibri"/>
                <a:cs typeface="Calibri"/>
              </a:rPr>
              <a:t>인과 정리 |  </a:t>
            </a:r>
            <a:r>
              <a:rPr lang="en-US" sz="1250" b="1" dirty="0">
                <a:solidFill>
                  <a:srgbClr val="33291F"/>
                </a:solidFill>
                <a:latin typeface="Calibri"/>
                <a:ea typeface="Calibri"/>
                <a:cs typeface="Calibri"/>
              </a:rPr>
              <a:t>정통주의의 '머리' + 전쟁·형식주의의 '상처' → 경건주의의 '마음의 종교'</a:t>
            </a:r>
          </a:p>
        </p:txBody>
      </p:sp>
      <p:sp>
        <p:nvSpPr>
          <p:cNvPr id="17" name="Shape 17"/>
          <p:cNvSpPr/>
          <p:nvPr/>
        </p:nvSpPr>
        <p:spPr>
          <a:xfrm>
            <a:off x="868680" y="4754880"/>
            <a:ext cx="10424160" cy="1325880"/>
          </a:xfrm>
          <a:prstGeom prst="roundRect">
            <a:avLst>
              <a:gd name="adj" fmla="val 6000"/>
            </a:avLst>
          </a:prstGeom>
          <a:solidFill>
            <a:srgbClr val="8C2F2A"/>
          </a:solidFill>
          <a:ln>
            <a:noFill/>
          </a:ln>
          <a:effectLst>
            <a:outerShdw blurRad="114300" dist="38100" dir="5400000" algn="bl" rotWithShape="0">
              <a:srgbClr val="6B5B47">
                <a:alpha val="25000"/>
              </a:srgbClr>
            </a:outerShdw>
          </a:effectLst>
        </p:spPr>
        <p:txBody>
          <a:bodyPr/>
          <a:lstStyle/>
          <a:p>
            <a:endParaRPr lang="en-US"/>
          </a:p>
        </p:txBody>
      </p:sp>
      <p:sp>
        <p:nvSpPr>
          <p:cNvPr id="18" name="Text 18"/>
          <p:cNvSpPr txBox="1"/>
          <p:nvPr/>
        </p:nvSpPr>
        <p:spPr>
          <a:xfrm>
            <a:off x="1143000" y="4864608"/>
            <a:ext cx="9966960" cy="1143000"/>
          </a:xfrm>
          <a:prstGeom prst="rect">
            <a:avLst/>
          </a:prstGeom>
          <a:noFill/>
        </p:spPr>
        <p:txBody>
          <a:bodyPr wrap="square" lIns="0" tIns="0" rIns="0" bIns="0" anchor="ctr">
            <a:normAutofit/>
          </a:bodyPr>
          <a:lstStyle/>
          <a:p>
            <a:pPr algn="l">
              <a:lnSpc>
                <a:spcPct val="112000"/>
              </a:lnSpc>
              <a:spcAft>
                <a:spcPts val="500"/>
              </a:spcAft>
              <a:buNone/>
            </a:pPr>
            <a:r>
              <a:rPr lang="en-US" sz="1200" b="1" dirty="0">
                <a:solidFill>
                  <a:srgbClr val="E9C77B"/>
                </a:solidFill>
                <a:latin typeface="Calibri"/>
                <a:ea typeface="Calibri"/>
                <a:cs typeface="Calibri"/>
              </a:rPr>
              <a:t>학생 핵심 질문 — 원인과 결과를 스스로 찾아보기</a:t>
            </a:r>
          </a:p>
          <a:p>
            <a:pPr algn="l">
              <a:lnSpc>
                <a:spcPct val="112000"/>
              </a:lnSpc>
              <a:spcAft>
                <a:spcPts val="500"/>
              </a:spcAft>
              <a:buNone/>
            </a:pPr>
            <a:r>
              <a:rPr lang="en-US" sz="1200" b="1" dirty="0">
                <a:solidFill>
                  <a:srgbClr val="E9C77B"/>
                </a:solidFill>
                <a:latin typeface="Calibri"/>
                <a:ea typeface="Calibri"/>
                <a:cs typeface="Calibri"/>
              </a:rPr>
              <a:t>Q1. 원인  </a:t>
            </a:r>
            <a:r>
              <a:rPr lang="en-US" sz="1200" dirty="0">
                <a:solidFill>
                  <a:srgbClr val="FBF6EC"/>
                </a:solidFill>
                <a:latin typeface="Calibri"/>
                <a:ea typeface="Calibri"/>
                <a:cs typeface="Calibri"/>
              </a:rPr>
              <a:t>30년 전쟁과 국가교회 체제는 신자들의 신앙생활에 어떤 공백을 남겼는가?</a:t>
            </a:r>
          </a:p>
          <a:p>
            <a:pPr algn="l">
              <a:lnSpc>
                <a:spcPct val="112000"/>
              </a:lnSpc>
              <a:spcAft>
                <a:spcPts val="500"/>
              </a:spcAft>
              <a:buNone/>
            </a:pPr>
            <a:r>
              <a:rPr lang="en-US" sz="1200" b="1" dirty="0">
                <a:solidFill>
                  <a:srgbClr val="E9C77B"/>
                </a:solidFill>
                <a:latin typeface="Calibri"/>
                <a:ea typeface="Calibri"/>
                <a:cs typeface="Calibri"/>
              </a:rPr>
              <a:t>Q2. 결과  </a:t>
            </a:r>
            <a:r>
              <a:rPr lang="en-US" sz="1200" dirty="0">
                <a:solidFill>
                  <a:srgbClr val="FBF6EC"/>
                </a:solidFill>
                <a:latin typeface="Calibri"/>
                <a:ea typeface="Calibri"/>
                <a:cs typeface="Calibri"/>
              </a:rPr>
              <a:t>경건주의는 그 공백을 무엇으로 채우려 했는가? 교리를 버렸는가, 아니면 다르게 붙들었는가?</a:t>
            </a:r>
          </a:p>
        </p:txBody>
      </p:sp>
      <p:sp>
        <p:nvSpPr>
          <p:cNvPr id="19" name="Text 19"/>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 — 독일 경건주의 ①</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슈페너: 경건주의의 아버지</a:t>
            </a:r>
            <a:endParaRPr lang="en-US" sz="3100" dirty="0"/>
          </a:p>
        </p:txBody>
      </p:sp>
      <p:sp>
        <p:nvSpPr>
          <p:cNvPr id="5" name="Shape 3"/>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5852160" cy="457200"/>
          </a:xfrm>
          <a:prstGeom prst="rect">
            <a:avLst/>
          </a:prstGeom>
          <a:noFill/>
          <a:ln/>
        </p:spPr>
        <p:txBody>
          <a:bodyPr wrap="square" rtlCol="0" anchor="ctr"/>
          <a:lstStyle/>
          <a:p>
            <a:pPr marL="0" indent="0">
              <a:buNone/>
            </a:pPr>
            <a:r>
              <a:rPr lang="en-US" sz="1650" b="1" dirty="0">
                <a:solidFill>
                  <a:srgbClr val="8C2F2A"/>
                </a:solidFill>
                <a:latin typeface="Cambria" pitchFamily="34" charset="0"/>
                <a:ea typeface="Cambria" pitchFamily="34" charset="-122"/>
                <a:cs typeface="Cambria" pitchFamily="34" charset="-120"/>
              </a:rPr>
              <a:t>필립 야콥 슈페너 (Philipp Jakob Spener, 1635–1705)</a:t>
            </a:r>
            <a:endParaRPr lang="en-US" sz="1650" dirty="0"/>
          </a:p>
        </p:txBody>
      </p:sp>
      <p:sp>
        <p:nvSpPr>
          <p:cNvPr id="7" name="Text 5"/>
          <p:cNvSpPr/>
          <p:nvPr/>
        </p:nvSpPr>
        <p:spPr>
          <a:xfrm>
            <a:off x="960120" y="2651760"/>
            <a:ext cx="3931920" cy="3108960"/>
          </a:xfrm>
          <a:prstGeom prst="rect">
            <a:avLst/>
          </a:prstGeom>
          <a:noFill/>
          <a:ln/>
        </p:spPr>
        <p:txBody>
          <a:bodyPr wrap="square" rtlCol="0" anchor="ctr"/>
          <a:lstStyle/>
          <a:p>
            <a:pPr marL="0" indent="0">
              <a:lnSpc>
                <a:spcPct val="115000"/>
              </a:lnSpc>
              <a:spcAft>
                <a:spcPts val="800"/>
              </a:spcAft>
              <a:buNone/>
            </a:pPr>
            <a:r>
              <a:rPr lang="en-US" sz="1250" dirty="0">
                <a:solidFill>
                  <a:srgbClr val="33291F"/>
                </a:solidFill>
                <a:latin typeface="Calibri" pitchFamily="34" charset="0"/>
                <a:ea typeface="Calibri" pitchFamily="34" charset="-122"/>
                <a:cs typeface="Calibri" pitchFamily="34" charset="-120"/>
              </a:rPr>
              <a:t>프랑크푸르트(Frankfurt am Main) 목사로 부임 — 정해진 본문 대신 성경 전체를 설교하고, 회개와 제자도(discipleship)를 촉구함</a:t>
            </a:r>
            <a:endParaRPr lang="en-US" sz="1250" dirty="0"/>
          </a:p>
          <a:p>
            <a:pPr marL="0" indent="0">
              <a:lnSpc>
                <a:spcPct val="115000"/>
              </a:lnSpc>
              <a:spcAft>
                <a:spcPts val="800"/>
              </a:spcAft>
              <a:buNone/>
            </a:pPr>
            <a:r>
              <a:rPr lang="en-US" sz="1250" dirty="0">
                <a:solidFill>
                  <a:srgbClr val="33291F"/>
                </a:solidFill>
                <a:latin typeface="Calibri" pitchFamily="34" charset="0"/>
                <a:ea typeface="Calibri" pitchFamily="34" charset="-122"/>
                <a:cs typeface="Calibri" pitchFamily="34" charset="-120"/>
              </a:rPr>
              <a:t>1669년 산상수훈 설교 — 회심과 가정의 변화가 일어남</a:t>
            </a:r>
            <a:endParaRPr lang="en-US" sz="1250" dirty="0"/>
          </a:p>
          <a:p>
            <a:pPr marL="0" indent="0">
              <a:lnSpc>
                <a:spcPct val="115000"/>
              </a:lnSpc>
              <a:spcAft>
                <a:spcPts val="800"/>
              </a:spcAft>
              <a:buNone/>
            </a:pPr>
            <a:r>
              <a:rPr lang="en-US" sz="1250" dirty="0">
                <a:solidFill>
                  <a:srgbClr val="33291F"/>
                </a:solidFill>
                <a:latin typeface="Calibri" pitchFamily="34" charset="0"/>
                <a:ea typeface="Calibri" pitchFamily="34" charset="-122"/>
                <a:cs typeface="Calibri" pitchFamily="34" charset="-120"/>
              </a:rPr>
              <a:t>자택에서 주 2회 '경건의 모임'(collegia pietatis)을 시작함. 이를 조롱한 별명에서 '경건주의'(Pietismus)라는 이름이 생김</a:t>
            </a:r>
            <a:endParaRPr lang="en-US" sz="1250" dirty="0"/>
          </a:p>
        </p:txBody>
      </p:sp>
      <p:sp>
        <p:nvSpPr>
          <p:cNvPr id="8" name="Shape 6"/>
          <p:cNvSpPr/>
          <p:nvPr/>
        </p:nvSpPr>
        <p:spPr>
          <a:xfrm>
            <a:off x="7452360" y="1874520"/>
            <a:ext cx="406908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9" name="Text 7"/>
          <p:cNvSpPr/>
          <p:nvPr/>
        </p:nvSpPr>
        <p:spPr>
          <a:xfrm>
            <a:off x="7772400" y="2103120"/>
            <a:ext cx="3474720" cy="411480"/>
          </a:xfrm>
          <a:prstGeom prst="rect">
            <a:avLst/>
          </a:prstGeom>
          <a:noFill/>
          <a:ln/>
        </p:spPr>
        <p:txBody>
          <a:bodyPr wrap="square" rtlCol="0" anchor="ctr"/>
          <a:lstStyle/>
          <a:p>
            <a:pPr marL="0" indent="0">
              <a:buNone/>
            </a:pPr>
            <a:r>
              <a:rPr lang="en-US" sz="1700" b="1" dirty="0">
                <a:solidFill>
                  <a:srgbClr val="C79A3A"/>
                </a:solidFill>
                <a:latin typeface="Cambria" pitchFamily="34" charset="0"/>
                <a:ea typeface="Cambria" pitchFamily="34" charset="-122"/>
                <a:cs typeface="Cambria" pitchFamily="34" charset="-120"/>
              </a:rPr>
              <a:t>『경건한 열망』 (1675)</a:t>
            </a:r>
            <a:endParaRPr lang="en-US" sz="1700" dirty="0"/>
          </a:p>
        </p:txBody>
      </p:sp>
      <p:sp>
        <p:nvSpPr>
          <p:cNvPr id="10" name="Text 8"/>
          <p:cNvSpPr/>
          <p:nvPr/>
        </p:nvSpPr>
        <p:spPr>
          <a:xfrm>
            <a:off x="7772400" y="2523744"/>
            <a:ext cx="3474720" cy="320040"/>
          </a:xfrm>
          <a:prstGeom prst="rect">
            <a:avLst/>
          </a:prstGeom>
          <a:noFill/>
          <a:ln/>
        </p:spPr>
        <p:txBody>
          <a:bodyPr wrap="square" rtlCol="0" anchor="ctr"/>
          <a:lstStyle/>
          <a:p>
            <a:pPr marL="0" indent="0">
              <a:buNone/>
            </a:pPr>
            <a:r>
              <a:rPr lang="en-US" sz="1250" i="1" dirty="0">
                <a:solidFill>
                  <a:srgbClr val="FBF6EC"/>
                </a:solidFill>
                <a:latin typeface="Calibri" pitchFamily="34" charset="0"/>
                <a:ea typeface="Calibri" pitchFamily="34" charset="-122"/>
                <a:cs typeface="Calibri" pitchFamily="34" charset="-120"/>
              </a:rPr>
              <a:t>Pia Desideria</a:t>
            </a:r>
            <a:endParaRPr lang="en-US" sz="1250" dirty="0"/>
          </a:p>
        </p:txBody>
      </p:sp>
      <p:sp>
        <p:nvSpPr>
          <p:cNvPr id="11" name="Shape 9"/>
          <p:cNvSpPr/>
          <p:nvPr/>
        </p:nvSpPr>
        <p:spPr>
          <a:xfrm>
            <a:off x="7955280" y="2926080"/>
            <a:ext cx="3108960" cy="0"/>
          </a:xfrm>
          <a:prstGeom prst="line">
            <a:avLst/>
          </a:prstGeom>
          <a:noFill/>
          <a:ln w="12700">
            <a:solidFill>
              <a:srgbClr val="A6791A"/>
            </a:solidFill>
            <a:prstDash val="solid"/>
          </a:ln>
        </p:spPr>
        <p:txBody>
          <a:bodyPr/>
          <a:lstStyle/>
          <a:p>
            <a:endParaRPr lang="en-US"/>
          </a:p>
        </p:txBody>
      </p:sp>
      <p:sp>
        <p:nvSpPr>
          <p:cNvPr id="12" name="Text 10"/>
          <p:cNvSpPr/>
          <p:nvPr/>
        </p:nvSpPr>
        <p:spPr>
          <a:xfrm>
            <a:off x="7772400" y="3108960"/>
            <a:ext cx="3474720" cy="2560320"/>
          </a:xfrm>
          <a:prstGeom prst="rect">
            <a:avLst/>
          </a:prstGeom>
          <a:noFill/>
          <a:ln/>
        </p:spPr>
        <p:txBody>
          <a:bodyPr wrap="square" rtlCol="0" anchor="ctr"/>
          <a:lstStyle/>
          <a:p>
            <a:pPr marL="0" indent="0">
              <a:lnSpc>
                <a:spcPct val="112000"/>
              </a:lnSpc>
              <a:spcAft>
                <a:spcPts val="800"/>
              </a:spcAft>
              <a:buNone/>
            </a:pPr>
            <a:r>
              <a:rPr lang="en-US" sz="1200" dirty="0">
                <a:solidFill>
                  <a:srgbClr val="FBF6EC"/>
                </a:solidFill>
                <a:latin typeface="Calibri" pitchFamily="34" charset="0"/>
                <a:ea typeface="Calibri" pitchFamily="34" charset="-122"/>
                <a:cs typeface="Calibri" pitchFamily="34" charset="-120"/>
              </a:rPr>
              <a:t>경건주의의 헌장(charter). 만인제사장(priesthood of all believers)에 근거해 성직자·평신도 구분보다 모든 그리스도인의 공동 책임을 강조함</a:t>
            </a:r>
            <a:endParaRPr lang="en-US" sz="1200" dirty="0"/>
          </a:p>
          <a:p>
            <a:pPr marL="0" indent="0">
              <a:lnSpc>
                <a:spcPct val="112000"/>
              </a:lnSpc>
              <a:spcAft>
                <a:spcPts val="800"/>
              </a:spcAft>
              <a:buNone/>
            </a:pPr>
            <a:r>
              <a:rPr lang="en-US" sz="1200" dirty="0">
                <a:solidFill>
                  <a:srgbClr val="FBF6EC"/>
                </a:solidFill>
                <a:latin typeface="Calibri" pitchFamily="34" charset="0"/>
                <a:ea typeface="Calibri" pitchFamily="34" charset="-122"/>
                <a:cs typeface="Calibri" pitchFamily="34" charset="-120"/>
              </a:rPr>
              <a:t>핵심 제안 — 성경 공부 소그룹, 실천하는 신앙, 신학생의 인격 훈련, 단순하고 영적인 설교</a:t>
            </a:r>
            <a:endParaRPr lang="en-US" sz="1200" dirty="0"/>
          </a:p>
        </p:txBody>
      </p:sp>
      <p:sp>
        <p:nvSpPr>
          <p:cNvPr id="13" name="Text 11"/>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8</a:t>
            </a:r>
            <a:endParaRPr lang="en-US" sz="1050" dirty="0"/>
          </a:p>
        </p:txBody>
      </p:sp>
      <p:pic>
        <p:nvPicPr>
          <p:cNvPr id="14" name="Picture 14" descr="슈페너 초상 동판화"/>
          <p:cNvPicPr>
            <a:picLocks noChangeAspect="1"/>
          </p:cNvPicPr>
          <p:nvPr/>
        </p:nvPicPr>
        <p:blipFill>
          <a:blip r:embed="rId4"/>
          <a:stretch>
            <a:fillRect/>
          </a:stretch>
        </p:blipFill>
        <p:spPr>
          <a:xfrm>
            <a:off x="5120640" y="2697480"/>
            <a:ext cx="1783080" cy="2286000"/>
          </a:xfrm>
          <a:prstGeom prst="rect">
            <a:avLst/>
          </a:prstGeom>
          <a:ln w="38100">
            <a:solidFill>
              <a:srgbClr val="FFFFFF"/>
            </a:solidFill>
          </a:ln>
          <a:effectLst>
            <a:outerShdw blurRad="76200" dist="25400" dir="5400000" algn="t" rotWithShape="0">
              <a:srgbClr val="3A2E22">
                <a:alpha val="35000"/>
              </a:srgbClr>
            </a:outerShdw>
          </a:effectLst>
        </p:spPr>
      </p:pic>
      <p:sp>
        <p:nvSpPr>
          <p:cNvPr id="15" name="Photo Caption 14"/>
          <p:cNvSpPr txBox="1"/>
          <p:nvPr/>
        </p:nvSpPr>
        <p:spPr>
          <a:xfrm>
            <a:off x="5029200" y="5056632"/>
            <a:ext cx="1965960" cy="548640"/>
          </a:xfrm>
          <a:prstGeom prst="roundRect">
            <a:avLst/>
          </a:prstGeom>
          <a:no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슈페너(Philipp Jakob Spener) 초상 동판화</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 — 독일 경건주의 ②</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프랑케: 할레의 사회적 사역</a:t>
            </a:r>
            <a:endParaRPr lang="en-US" sz="3100" dirty="0"/>
          </a:p>
        </p:txBody>
      </p:sp>
      <p:sp>
        <p:nvSpPr>
          <p:cNvPr id="5" name="Shape 3"/>
          <p:cNvSpPr/>
          <p:nvPr/>
        </p:nvSpPr>
        <p:spPr>
          <a:xfrm>
            <a:off x="640080" y="1874520"/>
            <a:ext cx="53949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4754880" cy="457200"/>
          </a:xfrm>
          <a:prstGeom prst="rect">
            <a:avLst/>
          </a:prstGeom>
          <a:noFill/>
          <a:ln/>
        </p:spPr>
        <p:txBody>
          <a:bodyPr wrap="square" rtlCol="0" anchor="ctr"/>
          <a:lstStyle/>
          <a:p>
            <a:pPr marL="0" indent="0">
              <a:buNone/>
            </a:pPr>
            <a:r>
              <a:rPr lang="en-US" sz="1700" b="1" dirty="0">
                <a:solidFill>
                  <a:srgbClr val="8C2F2A"/>
                </a:solidFill>
                <a:latin typeface="Cambria" pitchFamily="34" charset="0"/>
                <a:ea typeface="Cambria" pitchFamily="34" charset="-122"/>
                <a:cs typeface="Cambria" pitchFamily="34" charset="-120"/>
              </a:rPr>
              <a:t>회심의 순간</a:t>
            </a:r>
            <a:endParaRPr lang="en-US" sz="1700" dirty="0"/>
          </a:p>
        </p:txBody>
      </p:sp>
      <p:sp>
        <p:nvSpPr>
          <p:cNvPr id="7" name="Text 5"/>
          <p:cNvSpPr/>
          <p:nvPr/>
        </p:nvSpPr>
        <p:spPr>
          <a:xfrm>
            <a:off x="960120" y="2651760"/>
            <a:ext cx="3154680" cy="3017520"/>
          </a:xfrm>
          <a:prstGeom prst="rect">
            <a:avLst/>
          </a:prstGeom>
          <a:noFill/>
          <a:ln/>
        </p:spPr>
        <p:txBody>
          <a:bodyPr wrap="square" rtlCol="0" anchor="ctr"/>
          <a:lstStyle/>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아우구스트 헤르만 프랑케(August Hermann Francke, 1663–1727) — 2년간의 내적 갈등 끝에 뤼네부르크(Lüneburg)에서 회심함(1687)</a:t>
            </a:r>
            <a:endParaRPr lang="en-US" sz="1200" dirty="0"/>
          </a:p>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요한복음 20:31 설교 준비 중 무릎 꿇고 기도 — “하나님이 정말 계시다면, 이 비참함에서 건져 주소서.”</a:t>
            </a:r>
            <a:endParaRPr lang="en-US" sz="1200" dirty="0"/>
          </a:p>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슬픔이 사라지고 기쁨이 밀려옴. 일어설 때 구원의 확신을 얻음</a:t>
            </a:r>
            <a:endParaRPr lang="en-US" sz="1200" dirty="0"/>
          </a:p>
        </p:txBody>
      </p:sp>
      <p:sp>
        <p:nvSpPr>
          <p:cNvPr id="8" name="Shape 6"/>
          <p:cNvSpPr/>
          <p:nvPr/>
        </p:nvSpPr>
        <p:spPr>
          <a:xfrm>
            <a:off x="6172200" y="1874520"/>
            <a:ext cx="539496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9" name="Text 7"/>
          <p:cNvSpPr/>
          <p:nvPr/>
        </p:nvSpPr>
        <p:spPr>
          <a:xfrm>
            <a:off x="6446520" y="2103120"/>
            <a:ext cx="4754880" cy="457200"/>
          </a:xfrm>
          <a:prstGeom prst="rect">
            <a:avLst/>
          </a:prstGeom>
          <a:noFill/>
          <a:ln/>
        </p:spPr>
        <p:txBody>
          <a:bodyPr wrap="square" rtlCol="0" anchor="ctr"/>
          <a:lstStyle/>
          <a:p>
            <a:pPr marL="0" indent="0">
              <a:buNone/>
            </a:pPr>
            <a:r>
              <a:rPr lang="en-US" sz="1700" b="1" dirty="0">
                <a:solidFill>
                  <a:srgbClr val="C79A3A"/>
                </a:solidFill>
                <a:latin typeface="Cambria" pitchFamily="34" charset="0"/>
                <a:ea typeface="Cambria" pitchFamily="34" charset="-122"/>
                <a:cs typeface="Cambria" pitchFamily="34" charset="-120"/>
              </a:rPr>
              <a:t>할레 (Halle) — 경건주의의 중심</a:t>
            </a:r>
            <a:endParaRPr lang="en-US" sz="1700" dirty="0"/>
          </a:p>
        </p:txBody>
      </p:sp>
      <p:sp>
        <p:nvSpPr>
          <p:cNvPr id="10" name="Text 8"/>
          <p:cNvSpPr/>
          <p:nvPr/>
        </p:nvSpPr>
        <p:spPr>
          <a:xfrm>
            <a:off x="6446520" y="2651760"/>
            <a:ext cx="4754880" cy="3017520"/>
          </a:xfrm>
          <a:prstGeom prst="rect">
            <a:avLst/>
          </a:prstGeom>
          <a:noFill/>
          <a:ln/>
        </p:spPr>
        <p:txBody>
          <a:bodyPr wrap="square" rtlCol="0" anchor="ctr"/>
          <a:lstStyle/>
          <a:p>
            <a:pPr marL="0" indent="0">
              <a:lnSpc>
                <a:spcPct val="112000"/>
              </a:lnSpc>
              <a:spcAft>
                <a:spcPts val="800"/>
              </a:spcAft>
              <a:buNone/>
            </a:pPr>
            <a:r>
              <a:rPr lang="en-US" sz="1200" dirty="0">
                <a:solidFill>
                  <a:srgbClr val="FBF6EC"/>
                </a:solidFill>
                <a:latin typeface="Calibri" pitchFamily="34" charset="0"/>
                <a:ea typeface="Calibri" pitchFamily="34" charset="-122"/>
                <a:cs typeface="Calibri" pitchFamily="34" charset="-120"/>
              </a:rPr>
              <a:t>할레 대학과 프랑케 재단(Franckesche Stiftungen) — 학교·고아원·병원·과부의 집·인쇄소·성서원을 세움</a:t>
            </a:r>
            <a:endParaRPr lang="en-US" sz="1200" dirty="0"/>
          </a:p>
          <a:p>
            <a:pPr marL="0" indent="0">
              <a:lnSpc>
                <a:spcPct val="112000"/>
              </a:lnSpc>
              <a:spcAft>
                <a:spcPts val="800"/>
              </a:spcAft>
              <a:buNone/>
            </a:pPr>
            <a:r>
              <a:rPr lang="en-US" sz="1200" dirty="0">
                <a:solidFill>
                  <a:srgbClr val="FBF6EC"/>
                </a:solidFill>
                <a:latin typeface="Calibri" pitchFamily="34" charset="0"/>
                <a:ea typeface="Calibri" pitchFamily="34" charset="-122"/>
                <a:cs typeface="Calibri" pitchFamily="34" charset="-120"/>
              </a:rPr>
              <a:t>1705년 덴마크 왕 프레데릭 4세(Frederik IV)의 인도 선교 — 첫 선교사들을 할레의 프랑케 제자 가운데서 찾음 (트랑케바르 Tranquebar, 1706)</a:t>
            </a:r>
            <a:endParaRPr lang="en-US" sz="1200" dirty="0"/>
          </a:p>
          <a:p>
            <a:pPr marL="0" indent="0">
              <a:lnSpc>
                <a:spcPct val="112000"/>
              </a:lnSpc>
              <a:spcAft>
                <a:spcPts val="800"/>
              </a:spcAft>
              <a:buNone/>
            </a:pPr>
            <a:r>
              <a:rPr lang="en-US" sz="1200" b="1" dirty="0">
                <a:solidFill>
                  <a:srgbClr val="C79A3A"/>
                </a:solidFill>
                <a:latin typeface="Calibri" pitchFamily="34" charset="0"/>
                <a:ea typeface="Calibri" pitchFamily="34" charset="-122"/>
                <a:cs typeface="Calibri" pitchFamily="34" charset="-120"/>
              </a:rPr>
              <a:t>경건주의 → 개신교 선교(Protestant missions)의 출발점이 됨. 이 운동의 가장 큰 기여임</a:t>
            </a:r>
            <a:endParaRPr lang="en-US" sz="1200" dirty="0"/>
          </a:p>
        </p:txBody>
      </p:sp>
      <p:sp>
        <p:nvSpPr>
          <p:cNvPr id="11" name="Text 9"/>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9</a:t>
            </a:r>
            <a:endParaRPr lang="en-US" sz="1050" dirty="0"/>
          </a:p>
        </p:txBody>
      </p:sp>
      <p:pic>
        <p:nvPicPr>
          <p:cNvPr id="12" name="Picture 12" descr="할레의 프랑케 기념상"/>
          <p:cNvPicPr>
            <a:picLocks noChangeAspect="1"/>
          </p:cNvPicPr>
          <p:nvPr/>
        </p:nvPicPr>
        <p:blipFill>
          <a:blip r:embed="rId4"/>
          <a:stretch>
            <a:fillRect/>
          </a:stretch>
        </p:blipFill>
        <p:spPr>
          <a:xfrm>
            <a:off x="4251960" y="2697480"/>
            <a:ext cx="1600200" cy="2148840"/>
          </a:xfrm>
          <a:prstGeom prst="rect">
            <a:avLst/>
          </a:prstGeom>
          <a:ln w="38100">
            <a:solidFill>
              <a:srgbClr val="FFFFFF"/>
            </a:solidFill>
          </a:ln>
          <a:effectLst>
            <a:outerShdw blurRad="76200" dist="25400" dir="5400000" algn="t" rotWithShape="0">
              <a:srgbClr val="3A2E22">
                <a:alpha val="35000"/>
              </a:srgbClr>
            </a:outerShdw>
          </a:effectLst>
        </p:spPr>
      </p:pic>
      <p:sp>
        <p:nvSpPr>
          <p:cNvPr id="13" name="Photo Caption 12"/>
          <p:cNvSpPr txBox="1"/>
          <p:nvPr/>
        </p:nvSpPr>
        <p:spPr>
          <a:xfrm>
            <a:off x="4160520" y="4919472"/>
            <a:ext cx="1783080" cy="548640"/>
          </a:xfrm>
          <a:prstGeom prst="roundRect">
            <a:avLst/>
          </a:prstGeom>
          <a:no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할레(Halle) 프랑케 재단의 프랑케 기념상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연결 고리 ② — 할레에서 헤른후트로</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경건이 선교가 되다</a:t>
            </a:r>
          </a:p>
        </p:txBody>
      </p:sp>
      <p:sp>
        <p:nvSpPr>
          <p:cNvPr id="6" name="Shape 6"/>
          <p:cNvSpPr/>
          <p:nvPr/>
        </p:nvSpPr>
        <p:spPr>
          <a:xfrm>
            <a:off x="640080" y="1874520"/>
            <a:ext cx="10881360" cy="438912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Text 7"/>
          <p:cNvSpPr txBox="1"/>
          <p:nvPr/>
        </p:nvSpPr>
        <p:spPr>
          <a:xfrm>
            <a:off x="868680" y="2011680"/>
            <a:ext cx="10424160" cy="457200"/>
          </a:xfrm>
          <a:prstGeom prst="rect">
            <a:avLst/>
          </a:prstGeom>
          <a:noFill/>
        </p:spPr>
        <p:txBody>
          <a:bodyPr wrap="square" lIns="0" tIns="0" rIns="0" bIns="0" anchor="ctr">
            <a:normAutofit/>
          </a:bodyPr>
          <a:lstStyle/>
          <a:p>
            <a:pPr algn="l">
              <a:lnSpc>
                <a:spcPct val="110000"/>
              </a:lnSpc>
              <a:spcAft>
                <a:spcPts val="400"/>
              </a:spcAft>
              <a:buNone/>
            </a:pPr>
            <a:r>
              <a:rPr lang="en-US" sz="1350" b="1" i="1" dirty="0">
                <a:solidFill>
                  <a:srgbClr val="8C2F2A"/>
                </a:solidFill>
                <a:latin typeface="Calibri"/>
                <a:ea typeface="Calibri"/>
                <a:cs typeface="Calibri"/>
              </a:rPr>
              <a:t>개인의 경건 → 제도(교육·복지·출판) → 선교 공동체 → 세계 선교로 확장됨</a:t>
            </a:r>
          </a:p>
        </p:txBody>
      </p:sp>
      <p:sp>
        <p:nvSpPr>
          <p:cNvPr id="8" name="Shape 8"/>
          <p:cNvSpPr/>
          <p:nvPr/>
        </p:nvSpPr>
        <p:spPr>
          <a:xfrm>
            <a:off x="868680" y="2560320"/>
            <a:ext cx="2386584"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9" name="Text 9"/>
          <p:cNvSpPr txBox="1"/>
          <p:nvPr/>
        </p:nvSpPr>
        <p:spPr>
          <a:xfrm>
            <a:off x="996696" y="2670048"/>
            <a:ext cx="2130552" cy="1261872"/>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01  1675 · 프랑크푸르트(Frankfurt)</a:t>
            </a:r>
          </a:p>
          <a:p>
            <a:pPr algn="l">
              <a:lnSpc>
                <a:spcPct val="108000"/>
              </a:lnSpc>
              <a:spcAft>
                <a:spcPts val="300"/>
              </a:spcAft>
              <a:buNone/>
            </a:pPr>
            <a:r>
              <a:rPr lang="en-US" sz="1450" b="1" dirty="0">
                <a:solidFill>
                  <a:srgbClr val="8C2F2A"/>
                </a:solidFill>
                <a:latin typeface="Cambria"/>
                <a:ea typeface="Cambria"/>
                <a:cs typeface="Cambria"/>
              </a:rPr>
              <a:t>슈페너(Spener)</a:t>
            </a:r>
          </a:p>
          <a:p>
            <a:pPr algn="l">
              <a:lnSpc>
                <a:spcPct val="108000"/>
              </a:lnSpc>
              <a:spcAft>
                <a:spcPts val="300"/>
              </a:spcAft>
              <a:buNone/>
            </a:pPr>
            <a:r>
              <a:rPr lang="en-US" sz="1150" dirty="0">
                <a:solidFill>
                  <a:srgbClr val="33291F"/>
                </a:solidFill>
                <a:latin typeface="Calibri"/>
                <a:ea typeface="Calibri"/>
                <a:cs typeface="Calibri"/>
              </a:rPr>
              <a:t>『경건한 열망』, 경건의 모임(collegia pietatis), 만인제사장 강조</a:t>
            </a:r>
          </a:p>
        </p:txBody>
      </p:sp>
      <p:sp>
        <p:nvSpPr>
          <p:cNvPr id="10" name="Text 10"/>
          <p:cNvSpPr txBox="1"/>
          <p:nvPr/>
        </p:nvSpPr>
        <p:spPr>
          <a:xfrm>
            <a:off x="3236976" y="306324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1" name="Shape 11"/>
          <p:cNvSpPr/>
          <p:nvPr/>
        </p:nvSpPr>
        <p:spPr>
          <a:xfrm>
            <a:off x="3547872" y="2560320"/>
            <a:ext cx="2386584"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2" name="Text 12"/>
          <p:cNvSpPr txBox="1"/>
          <p:nvPr/>
        </p:nvSpPr>
        <p:spPr>
          <a:xfrm>
            <a:off x="3675888" y="2670048"/>
            <a:ext cx="2130552" cy="1261872"/>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02  1695~ · 할레(Halle)</a:t>
            </a:r>
          </a:p>
          <a:p>
            <a:pPr algn="l">
              <a:lnSpc>
                <a:spcPct val="108000"/>
              </a:lnSpc>
              <a:spcAft>
                <a:spcPts val="300"/>
              </a:spcAft>
              <a:buNone/>
            </a:pPr>
            <a:r>
              <a:rPr lang="en-US" sz="1450" b="1" dirty="0">
                <a:solidFill>
                  <a:srgbClr val="8C2F2A"/>
                </a:solidFill>
                <a:latin typeface="Cambria"/>
                <a:ea typeface="Cambria"/>
                <a:cs typeface="Cambria"/>
              </a:rPr>
              <a:t>프랑케(Francke)</a:t>
            </a:r>
          </a:p>
          <a:p>
            <a:pPr algn="l">
              <a:lnSpc>
                <a:spcPct val="108000"/>
              </a:lnSpc>
              <a:spcAft>
                <a:spcPts val="300"/>
              </a:spcAft>
              <a:buNone/>
            </a:pPr>
            <a:r>
              <a:rPr lang="en-US" sz="1150" dirty="0">
                <a:solidFill>
                  <a:srgbClr val="33291F"/>
                </a:solidFill>
                <a:latin typeface="Calibri"/>
                <a:ea typeface="Calibri"/>
                <a:cs typeface="Calibri"/>
              </a:rPr>
              <a:t>학교·고아원·출판 → 덴마크-할레 선교회, 인도 트랑케바르(Tranquebar, 1706)</a:t>
            </a:r>
          </a:p>
        </p:txBody>
      </p:sp>
      <p:sp>
        <p:nvSpPr>
          <p:cNvPr id="13" name="Text 13"/>
          <p:cNvSpPr txBox="1"/>
          <p:nvPr/>
        </p:nvSpPr>
        <p:spPr>
          <a:xfrm>
            <a:off x="5916168" y="306324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4" name="Shape 14"/>
          <p:cNvSpPr/>
          <p:nvPr/>
        </p:nvSpPr>
        <p:spPr>
          <a:xfrm>
            <a:off x="6227064" y="2560320"/>
            <a:ext cx="2386584"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5" name="Text 15"/>
          <p:cNvSpPr txBox="1"/>
          <p:nvPr/>
        </p:nvSpPr>
        <p:spPr>
          <a:xfrm>
            <a:off x="6355080" y="2670048"/>
            <a:ext cx="2130552" cy="1261872"/>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03  1722 · 헤른후트(Herrnhut)</a:t>
            </a:r>
          </a:p>
          <a:p>
            <a:pPr algn="l">
              <a:lnSpc>
                <a:spcPct val="108000"/>
              </a:lnSpc>
              <a:spcAft>
                <a:spcPts val="300"/>
              </a:spcAft>
              <a:buNone/>
            </a:pPr>
            <a:r>
              <a:rPr lang="en-US" sz="1450" b="1" dirty="0">
                <a:solidFill>
                  <a:srgbClr val="8C2F2A"/>
                </a:solidFill>
                <a:latin typeface="Cambria"/>
                <a:ea typeface="Cambria"/>
                <a:cs typeface="Cambria"/>
              </a:rPr>
              <a:t>친첸도르프(Zinzendorf)</a:t>
            </a:r>
          </a:p>
          <a:p>
            <a:pPr algn="l">
              <a:lnSpc>
                <a:spcPct val="108000"/>
              </a:lnSpc>
              <a:spcAft>
                <a:spcPts val="300"/>
              </a:spcAft>
              <a:buNone/>
            </a:pPr>
            <a:r>
              <a:rPr lang="en-US" sz="1150" dirty="0">
                <a:solidFill>
                  <a:srgbClr val="33291F"/>
                </a:solidFill>
                <a:latin typeface="Calibri"/>
                <a:ea typeface="Calibri"/>
                <a:cs typeface="Calibri"/>
              </a:rPr>
              <a:t>할레 출신 백작 + 보헤미아 형제단(Unitas Fratrum) → 선교 공동체</a:t>
            </a:r>
          </a:p>
        </p:txBody>
      </p:sp>
      <p:sp>
        <p:nvSpPr>
          <p:cNvPr id="16" name="Text 16"/>
          <p:cNvSpPr txBox="1"/>
          <p:nvPr/>
        </p:nvSpPr>
        <p:spPr>
          <a:xfrm>
            <a:off x="8595360" y="306324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7" name="Shape 17"/>
          <p:cNvSpPr/>
          <p:nvPr/>
        </p:nvSpPr>
        <p:spPr>
          <a:xfrm>
            <a:off x="8906256" y="2560320"/>
            <a:ext cx="2386584"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8" name="Text 18"/>
          <p:cNvSpPr txBox="1"/>
          <p:nvPr/>
        </p:nvSpPr>
        <p:spPr>
          <a:xfrm>
            <a:off x="9034272" y="2670048"/>
            <a:ext cx="2130552" cy="1261872"/>
          </a:xfrm>
          <a:prstGeom prst="rect">
            <a:avLst/>
          </a:prstGeom>
          <a:noFill/>
        </p:spPr>
        <p:txBody>
          <a:bodyPr wrap="square" lIns="0" tIns="0" rIns="0" bIns="0" anchor="t">
            <a:normAutofit/>
          </a:bodyPr>
          <a:lstStyle/>
          <a:p>
            <a:pPr algn="l">
              <a:lnSpc>
                <a:spcPct val="108000"/>
              </a:lnSpc>
              <a:spcAft>
                <a:spcPts val="300"/>
              </a:spcAft>
              <a:buNone/>
            </a:pPr>
            <a:r>
              <a:rPr lang="en-US" sz="950" b="1" dirty="0">
                <a:solidFill>
                  <a:srgbClr val="A8761E"/>
                </a:solidFill>
                <a:latin typeface="Calibri"/>
                <a:ea typeface="Calibri"/>
                <a:cs typeface="Calibri"/>
              </a:rPr>
              <a:t>04  1732~ · 세계</a:t>
            </a:r>
          </a:p>
          <a:p>
            <a:pPr algn="l">
              <a:lnSpc>
                <a:spcPct val="108000"/>
              </a:lnSpc>
              <a:spcAft>
                <a:spcPts val="300"/>
              </a:spcAft>
              <a:buNone/>
            </a:pPr>
            <a:r>
              <a:rPr lang="en-US" sz="1450" b="1" dirty="0">
                <a:solidFill>
                  <a:srgbClr val="8C2F2A"/>
                </a:solidFill>
                <a:latin typeface="Cambria"/>
                <a:ea typeface="Cambria"/>
                <a:cs typeface="Cambria"/>
              </a:rPr>
              <a:t>모라비아 선교</a:t>
            </a:r>
          </a:p>
          <a:p>
            <a:pPr algn="l">
              <a:lnSpc>
                <a:spcPct val="108000"/>
              </a:lnSpc>
              <a:spcAft>
                <a:spcPts val="300"/>
              </a:spcAft>
              <a:buNone/>
            </a:pPr>
            <a:r>
              <a:rPr lang="en-US" sz="1150" dirty="0">
                <a:solidFill>
                  <a:srgbClr val="33291F"/>
                </a:solidFill>
                <a:latin typeface="Calibri"/>
                <a:ea typeface="Calibri"/>
                <a:cs typeface="Calibri"/>
              </a:rPr>
              <a:t>서인도·그린란드·북미 → 조지아 항해(1735–36)에서 웨슬리와 만남</a:t>
            </a:r>
          </a:p>
        </p:txBody>
      </p:sp>
      <p:sp>
        <p:nvSpPr>
          <p:cNvPr id="19" name="Text 19"/>
          <p:cNvSpPr txBox="1"/>
          <p:nvPr/>
        </p:nvSpPr>
        <p:spPr>
          <a:xfrm>
            <a:off x="868680" y="4160520"/>
            <a:ext cx="10424160" cy="502920"/>
          </a:xfrm>
          <a:prstGeom prst="rect">
            <a:avLst/>
          </a:prstGeom>
          <a:noFill/>
        </p:spPr>
        <p:txBody>
          <a:bodyPr wrap="square" lIns="0" tIns="0" rIns="0" bIns="0" anchor="ctr">
            <a:normAutofit/>
          </a:bodyPr>
          <a:lstStyle/>
          <a:p>
            <a:pPr algn="l">
              <a:lnSpc>
                <a:spcPct val="110000"/>
              </a:lnSpc>
              <a:spcAft>
                <a:spcPts val="400"/>
              </a:spcAft>
              <a:buNone/>
            </a:pPr>
            <a:r>
              <a:rPr lang="en-US" sz="1250" b="1" dirty="0">
                <a:solidFill>
                  <a:srgbClr val="8C2F2A"/>
                </a:solidFill>
                <a:latin typeface="Calibri"/>
                <a:ea typeface="Calibri"/>
                <a:cs typeface="Calibri"/>
              </a:rPr>
              <a:t>인과 정리 |  </a:t>
            </a:r>
            <a:r>
              <a:rPr lang="en-US" sz="1250" b="1" dirty="0">
                <a:solidFill>
                  <a:srgbClr val="33291F"/>
                </a:solidFill>
                <a:latin typeface="Calibri"/>
                <a:ea typeface="Calibri"/>
                <a:cs typeface="Calibri"/>
              </a:rPr>
              <a:t>할레가 '사람과 제도'를 길렀고, 헤른후트가 그것을 '보내는 공동체'로 바꿈</a:t>
            </a:r>
          </a:p>
        </p:txBody>
      </p:sp>
      <p:sp>
        <p:nvSpPr>
          <p:cNvPr id="20" name="Shape 20"/>
          <p:cNvSpPr/>
          <p:nvPr/>
        </p:nvSpPr>
        <p:spPr>
          <a:xfrm>
            <a:off x="868680" y="4754880"/>
            <a:ext cx="10424160" cy="1325880"/>
          </a:xfrm>
          <a:prstGeom prst="roundRect">
            <a:avLst>
              <a:gd name="adj" fmla="val 6000"/>
            </a:avLst>
          </a:prstGeom>
          <a:solidFill>
            <a:srgbClr val="8C2F2A"/>
          </a:solidFill>
          <a:ln>
            <a:noFill/>
          </a:ln>
          <a:effectLst>
            <a:outerShdw blurRad="114300" dist="38100" dir="5400000" algn="bl" rotWithShape="0">
              <a:srgbClr val="6B5B47">
                <a:alpha val="25000"/>
              </a:srgbClr>
            </a:outerShdw>
          </a:effectLst>
        </p:spPr>
        <p:txBody>
          <a:bodyPr/>
          <a:lstStyle/>
          <a:p>
            <a:endParaRPr lang="en-US"/>
          </a:p>
        </p:txBody>
      </p:sp>
      <p:sp>
        <p:nvSpPr>
          <p:cNvPr id="21" name="Text 21"/>
          <p:cNvSpPr txBox="1"/>
          <p:nvPr/>
        </p:nvSpPr>
        <p:spPr>
          <a:xfrm>
            <a:off x="1143000" y="4864608"/>
            <a:ext cx="9966960" cy="1143000"/>
          </a:xfrm>
          <a:prstGeom prst="rect">
            <a:avLst/>
          </a:prstGeom>
          <a:noFill/>
        </p:spPr>
        <p:txBody>
          <a:bodyPr wrap="square" lIns="0" tIns="0" rIns="0" bIns="0" anchor="ctr">
            <a:normAutofit/>
          </a:bodyPr>
          <a:lstStyle/>
          <a:p>
            <a:pPr algn="l">
              <a:lnSpc>
                <a:spcPct val="112000"/>
              </a:lnSpc>
              <a:spcAft>
                <a:spcPts val="500"/>
              </a:spcAft>
              <a:buNone/>
            </a:pPr>
            <a:r>
              <a:rPr lang="en-US" sz="1200" b="1" dirty="0">
                <a:solidFill>
                  <a:srgbClr val="E9C77B"/>
                </a:solidFill>
                <a:latin typeface="Calibri"/>
                <a:ea typeface="Calibri"/>
                <a:cs typeface="Calibri"/>
              </a:rPr>
              <a:t>학생 핵심 질문 — 원인과 결과를 스스로 찾아보기</a:t>
            </a:r>
          </a:p>
          <a:p>
            <a:pPr algn="l">
              <a:lnSpc>
                <a:spcPct val="112000"/>
              </a:lnSpc>
              <a:spcAft>
                <a:spcPts val="500"/>
              </a:spcAft>
              <a:buNone/>
            </a:pPr>
            <a:r>
              <a:rPr lang="en-US" sz="1200" b="1" dirty="0">
                <a:solidFill>
                  <a:srgbClr val="E9C77B"/>
                </a:solidFill>
                <a:latin typeface="Calibri"/>
                <a:ea typeface="Calibri"/>
                <a:cs typeface="Calibri"/>
              </a:rPr>
              <a:t>Q1. 원인  </a:t>
            </a:r>
            <a:r>
              <a:rPr lang="en-US" sz="1200" dirty="0">
                <a:solidFill>
                  <a:srgbClr val="FBF6EC"/>
                </a:solidFill>
                <a:latin typeface="Calibri"/>
                <a:ea typeface="Calibri"/>
                <a:cs typeface="Calibri"/>
              </a:rPr>
              <a:t>할레의 학교·고아원·출판 기관은 선교사 양성에 어떤 조건을 마련했는가?</a:t>
            </a:r>
          </a:p>
          <a:p>
            <a:pPr algn="l">
              <a:lnSpc>
                <a:spcPct val="112000"/>
              </a:lnSpc>
              <a:spcAft>
                <a:spcPts val="500"/>
              </a:spcAft>
              <a:buNone/>
            </a:pPr>
            <a:r>
              <a:rPr lang="en-US" sz="1200" b="1" dirty="0">
                <a:solidFill>
                  <a:srgbClr val="E9C77B"/>
                </a:solidFill>
                <a:latin typeface="Calibri"/>
                <a:ea typeface="Calibri"/>
                <a:cs typeface="Calibri"/>
              </a:rPr>
              <a:t>Q2. 결과  </a:t>
            </a:r>
            <a:r>
              <a:rPr lang="en-US" sz="1200" dirty="0">
                <a:solidFill>
                  <a:srgbClr val="FBF6EC"/>
                </a:solidFill>
                <a:latin typeface="Calibri"/>
                <a:ea typeface="Calibri"/>
                <a:cs typeface="Calibri"/>
              </a:rPr>
              <a:t>피난민 공동체 헤른후트가 20년 만에 선교 공동체가 된 요인은 무엇이며, 그 만남이 웨슬리에게 무엇을 남겼는가?</a:t>
            </a:r>
          </a:p>
        </p:txBody>
      </p:sp>
      <p:sp>
        <p:nvSpPr>
          <p:cNvPr id="22" name="Text 22"/>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II — 모라비아 형제단</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헤른후트: '주님의 파수대'</a:t>
            </a:r>
            <a:endParaRPr lang="en-US" sz="3100" dirty="0"/>
          </a:p>
        </p:txBody>
      </p:sp>
      <p:sp>
        <p:nvSpPr>
          <p:cNvPr id="5" name="Shape 3"/>
          <p:cNvSpPr/>
          <p:nvPr/>
        </p:nvSpPr>
        <p:spPr>
          <a:xfrm>
            <a:off x="640080" y="1874520"/>
            <a:ext cx="10881360" cy="1965960"/>
          </a:xfrm>
          <a:prstGeom prst="roundRect">
            <a:avLst>
              <a:gd name="adj" fmla="val 4186"/>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057400"/>
            <a:ext cx="10241280" cy="457200"/>
          </a:xfrm>
          <a:prstGeom prst="rect">
            <a:avLst/>
          </a:prstGeom>
          <a:noFill/>
          <a:ln/>
        </p:spPr>
        <p:txBody>
          <a:bodyPr wrap="square" rtlCol="0" anchor="ctr"/>
          <a:lstStyle/>
          <a:p>
            <a:pPr marL="0" indent="0">
              <a:buNone/>
            </a:pPr>
            <a:r>
              <a:rPr lang="en-US" sz="1700" b="1" dirty="0">
                <a:solidFill>
                  <a:srgbClr val="8C2F2A"/>
                </a:solidFill>
                <a:latin typeface="Cambria" pitchFamily="34" charset="0"/>
                <a:ea typeface="Cambria" pitchFamily="34" charset="-122"/>
                <a:cs typeface="Cambria" pitchFamily="34" charset="-120"/>
              </a:rPr>
              <a:t>목수와 백작 — 후스파(Hussites)의 후예가 개신교 최초의 선교 부대가 됨</a:t>
            </a:r>
            <a:endParaRPr lang="en-US" sz="1700" dirty="0"/>
          </a:p>
        </p:txBody>
      </p:sp>
      <p:sp>
        <p:nvSpPr>
          <p:cNvPr id="7" name="Text 5"/>
          <p:cNvSpPr/>
          <p:nvPr/>
        </p:nvSpPr>
        <p:spPr>
          <a:xfrm>
            <a:off x="960120" y="2560320"/>
            <a:ext cx="7772400" cy="1143000"/>
          </a:xfrm>
          <a:prstGeom prst="rect">
            <a:avLst/>
          </a:prstGeom>
          <a:noFill/>
          <a:ln/>
        </p:spPr>
        <p:txBody>
          <a:bodyPr wrap="square" rtlCol="0" anchor="ctr"/>
          <a:lstStyle/>
          <a:p>
            <a:pPr marL="0" indent="0">
              <a:lnSpc>
                <a:spcPct val="112000"/>
              </a:lnSpc>
              <a:buNone/>
            </a:pPr>
            <a:r>
              <a:rPr lang="en-US" sz="1250" dirty="0">
                <a:solidFill>
                  <a:srgbClr val="33291F"/>
                </a:solidFill>
                <a:latin typeface="Calibri" pitchFamily="34" charset="0"/>
                <a:ea typeface="Calibri" pitchFamily="34" charset="-122"/>
                <a:cs typeface="Calibri" pitchFamily="34" charset="-120"/>
              </a:rPr>
              <a:t>친첸도르프 백작(Nikolaus Ludwig von Zinzendorf, 1700–1760) — 슈페너의 대자(godson), 할레에서 프랑케에게 배움. 박해받던 보헤미아 형제단(Unitas Fratrum)에게 영지를 피난처로 내줌. 1722년 목수 크리스티안 다비트(Christian David)가 헤른후트(Herrnhut, '주님의 파수대')를 세움</a:t>
            </a:r>
            <a:endParaRPr lang="en-US" sz="1250" dirty="0"/>
          </a:p>
        </p:txBody>
      </p:sp>
      <p:sp>
        <p:nvSpPr>
          <p:cNvPr id="8" name="Shape 6"/>
          <p:cNvSpPr/>
          <p:nvPr/>
        </p:nvSpPr>
        <p:spPr>
          <a:xfrm>
            <a:off x="640080" y="4023360"/>
            <a:ext cx="3429000" cy="2103120"/>
          </a:xfrm>
          <a:prstGeom prst="roundRect">
            <a:avLst>
              <a:gd name="adj" fmla="val 3478"/>
            </a:avLst>
          </a:prstGeom>
          <a:solidFill>
            <a:srgbClr val="FBF6EC"/>
          </a:solidFill>
          <a:ln w="12700">
            <a:solidFill>
              <a:srgbClr val="FFFFFF">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9" name="Text 7"/>
          <p:cNvSpPr/>
          <p:nvPr/>
        </p:nvSpPr>
        <p:spPr>
          <a:xfrm>
            <a:off x="868680" y="4224528"/>
            <a:ext cx="2971800" cy="411480"/>
          </a:xfrm>
          <a:prstGeom prst="rect">
            <a:avLst/>
          </a:prstGeom>
          <a:noFill/>
          <a:ln/>
        </p:spPr>
        <p:txBody>
          <a:bodyPr wrap="square" rtlCol="0" anchor="ctr"/>
          <a:lstStyle/>
          <a:p>
            <a:pPr marL="0" indent="0" algn="ctr">
              <a:buNone/>
            </a:pPr>
            <a:r>
              <a:rPr lang="en-US" sz="1500" b="1" dirty="0">
                <a:solidFill>
                  <a:srgbClr val="8C2F2A"/>
                </a:solidFill>
                <a:latin typeface="Cambria" pitchFamily="34" charset="0"/>
                <a:ea typeface="Cambria" pitchFamily="34" charset="-122"/>
                <a:cs typeface="Cambria" pitchFamily="34" charset="-120"/>
              </a:rPr>
              <a:t>1731 코펜하겐(Copenhagen)</a:t>
            </a:r>
            <a:endParaRPr lang="en-US" sz="1500" dirty="0"/>
          </a:p>
        </p:txBody>
      </p:sp>
      <p:sp>
        <p:nvSpPr>
          <p:cNvPr id="10" name="Text 8"/>
          <p:cNvSpPr/>
          <p:nvPr/>
        </p:nvSpPr>
        <p:spPr>
          <a:xfrm>
            <a:off x="896112" y="4681728"/>
            <a:ext cx="2916936" cy="1325880"/>
          </a:xfrm>
          <a:prstGeom prst="rect">
            <a:avLst/>
          </a:prstGeom>
          <a:noFill/>
          <a:ln/>
        </p:spPr>
        <p:txBody>
          <a:bodyPr wrap="square" rtlCol="0" anchor="ctr"/>
          <a:lstStyle/>
          <a:p>
            <a:pPr marL="0" indent="0" algn="ctr">
              <a:lnSpc>
                <a:spcPct val="108000"/>
              </a:lnSpc>
              <a:buNone/>
            </a:pPr>
            <a:r>
              <a:rPr lang="en-US" sz="1150" dirty="0">
                <a:solidFill>
                  <a:srgbClr val="33291F"/>
                </a:solidFill>
                <a:latin typeface="Calibri" pitchFamily="34" charset="0"/>
                <a:ea typeface="Calibri" pitchFamily="34" charset="-122"/>
                <a:cs typeface="Calibri" pitchFamily="34" charset="-120"/>
              </a:rPr>
              <a:t>덴마크 왕 대관식에서 서인도제도(West Indies)의 흑인 노예를 만나 큰 충격을 받음</a:t>
            </a:r>
            <a:endParaRPr lang="en-US" sz="1150" dirty="0"/>
          </a:p>
        </p:txBody>
      </p:sp>
      <p:sp>
        <p:nvSpPr>
          <p:cNvPr id="11" name="Shape 9"/>
          <p:cNvSpPr/>
          <p:nvPr/>
        </p:nvSpPr>
        <p:spPr>
          <a:xfrm>
            <a:off x="4370832" y="4023360"/>
            <a:ext cx="3429000" cy="2103120"/>
          </a:xfrm>
          <a:prstGeom prst="roundRect">
            <a:avLst>
              <a:gd name="adj" fmla="val 3478"/>
            </a:avLst>
          </a:prstGeom>
          <a:solidFill>
            <a:srgbClr val="FBF6EC"/>
          </a:solidFill>
          <a:ln w="12700">
            <a:solidFill>
              <a:srgbClr val="FFFFFF">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12" name="Text 10"/>
          <p:cNvSpPr/>
          <p:nvPr/>
        </p:nvSpPr>
        <p:spPr>
          <a:xfrm>
            <a:off x="4599432" y="4224528"/>
            <a:ext cx="2971800" cy="411480"/>
          </a:xfrm>
          <a:prstGeom prst="rect">
            <a:avLst/>
          </a:prstGeom>
          <a:noFill/>
          <a:ln/>
        </p:spPr>
        <p:txBody>
          <a:bodyPr wrap="square" rtlCol="0" anchor="ctr"/>
          <a:lstStyle/>
          <a:p>
            <a:pPr marL="0" indent="0" algn="ctr">
              <a:buNone/>
            </a:pPr>
            <a:r>
              <a:rPr lang="en-US" sz="1500" b="1" dirty="0">
                <a:solidFill>
                  <a:srgbClr val="8C2F2A"/>
                </a:solidFill>
                <a:latin typeface="Cambria" pitchFamily="34" charset="0"/>
                <a:ea typeface="Cambria" pitchFamily="34" charset="-122"/>
                <a:cs typeface="Cambria" pitchFamily="34" charset="-120"/>
              </a:rPr>
              <a:t>1732 첫 선교사</a:t>
            </a:r>
            <a:endParaRPr lang="en-US" sz="1500" dirty="0"/>
          </a:p>
        </p:txBody>
      </p:sp>
      <p:sp>
        <p:nvSpPr>
          <p:cNvPr id="13" name="Text 11"/>
          <p:cNvSpPr/>
          <p:nvPr/>
        </p:nvSpPr>
        <p:spPr>
          <a:xfrm>
            <a:off x="4626864" y="4681728"/>
            <a:ext cx="2916936" cy="1325880"/>
          </a:xfrm>
          <a:prstGeom prst="rect">
            <a:avLst/>
          </a:prstGeom>
          <a:noFill/>
          <a:ln/>
        </p:spPr>
        <p:txBody>
          <a:bodyPr wrap="square" rtlCol="0" anchor="ctr"/>
          <a:lstStyle/>
          <a:p>
            <a:pPr marL="0" indent="0" algn="ctr">
              <a:lnSpc>
                <a:spcPct val="108000"/>
              </a:lnSpc>
              <a:buNone/>
            </a:pPr>
            <a:r>
              <a:rPr lang="en-US" sz="1150" dirty="0">
                <a:solidFill>
                  <a:srgbClr val="33291F"/>
                </a:solidFill>
                <a:latin typeface="Calibri" pitchFamily="34" charset="0"/>
                <a:ea typeface="Calibri" pitchFamily="34" charset="-122"/>
                <a:cs typeface="Calibri" pitchFamily="34" charset="-120"/>
              </a:rPr>
              <a:t>도버(Leonhard Dober)·니치만(David Nitschmann), 성 토마스(St. Thomas)로 출발. 이어 그린란드·남아프리카·북미·실론으로</a:t>
            </a:r>
            <a:endParaRPr lang="en-US" sz="1150" dirty="0"/>
          </a:p>
        </p:txBody>
      </p:sp>
      <p:sp>
        <p:nvSpPr>
          <p:cNvPr id="14" name="Shape 12"/>
          <p:cNvSpPr/>
          <p:nvPr/>
        </p:nvSpPr>
        <p:spPr>
          <a:xfrm>
            <a:off x="8101584" y="4023360"/>
            <a:ext cx="3429000" cy="2103120"/>
          </a:xfrm>
          <a:prstGeom prst="roundRect">
            <a:avLst>
              <a:gd name="adj" fmla="val 3478"/>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15" name="Text 13"/>
          <p:cNvSpPr/>
          <p:nvPr/>
        </p:nvSpPr>
        <p:spPr>
          <a:xfrm>
            <a:off x="8330184" y="4224528"/>
            <a:ext cx="2971800" cy="411480"/>
          </a:xfrm>
          <a:prstGeom prst="rect">
            <a:avLst/>
          </a:prstGeom>
          <a:noFill/>
          <a:ln/>
        </p:spPr>
        <p:txBody>
          <a:bodyPr wrap="square" rtlCol="0" anchor="ctr"/>
          <a:lstStyle/>
          <a:p>
            <a:pPr marL="0" indent="0" algn="ctr">
              <a:buNone/>
            </a:pPr>
            <a:r>
              <a:rPr lang="en-US" sz="1500" b="1" dirty="0">
                <a:solidFill>
                  <a:srgbClr val="C79A3A"/>
                </a:solidFill>
                <a:latin typeface="Cambria" pitchFamily="34" charset="0"/>
                <a:ea typeface="Cambria" pitchFamily="34" charset="-122"/>
                <a:cs typeface="Cambria" pitchFamily="34" charset="-120"/>
              </a:rPr>
              <a:t>놀라운 통계</a:t>
            </a:r>
            <a:endParaRPr lang="en-US" sz="1500" dirty="0"/>
          </a:p>
        </p:txBody>
      </p:sp>
      <p:sp>
        <p:nvSpPr>
          <p:cNvPr id="16" name="Text 14"/>
          <p:cNvSpPr/>
          <p:nvPr/>
        </p:nvSpPr>
        <p:spPr>
          <a:xfrm>
            <a:off x="8357616" y="4681728"/>
            <a:ext cx="2916936" cy="1325880"/>
          </a:xfrm>
          <a:prstGeom prst="rect">
            <a:avLst/>
          </a:prstGeom>
          <a:noFill/>
          <a:ln/>
        </p:spPr>
        <p:txBody>
          <a:bodyPr wrap="square" rtlCol="0" anchor="ctr"/>
          <a:lstStyle/>
          <a:p>
            <a:pPr marL="0" indent="0" algn="ctr">
              <a:lnSpc>
                <a:spcPct val="108000"/>
              </a:lnSpc>
              <a:buNone/>
            </a:pPr>
            <a:r>
              <a:rPr lang="en-US" sz="1150" dirty="0">
                <a:solidFill>
                  <a:srgbClr val="FBF6EC"/>
                </a:solidFill>
                <a:latin typeface="Calibri" pitchFamily="34" charset="0"/>
                <a:ea typeface="Calibri" pitchFamily="34" charset="-122"/>
                <a:cs typeface="Calibri" pitchFamily="34" charset="-120"/>
              </a:rPr>
              <a:t>피난민 200명의 공동체 → 20년 만에 종교개혁 후 200년간 모든 개신교회보다 많은 선교사를 파송함</a:t>
            </a:r>
            <a:endParaRPr lang="en-US" sz="1150" dirty="0"/>
          </a:p>
        </p:txBody>
      </p:sp>
      <p:sp>
        <p:nvSpPr>
          <p:cNvPr id="17" name="Text 15"/>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11</a:t>
            </a:r>
            <a:endParaRPr lang="en-US" sz="1050" dirty="0"/>
          </a:p>
        </p:txBody>
      </p:sp>
      <p:pic>
        <p:nvPicPr>
          <p:cNvPr id="18" name="Picture 18" descr="헤른후트 전경"/>
          <p:cNvPicPr>
            <a:picLocks noChangeAspect="1"/>
          </p:cNvPicPr>
          <p:nvPr/>
        </p:nvPicPr>
        <p:blipFill>
          <a:blip r:embed="rId4"/>
          <a:stretch>
            <a:fillRect/>
          </a:stretch>
        </p:blipFill>
        <p:spPr>
          <a:xfrm>
            <a:off x="8961120" y="2011680"/>
            <a:ext cx="2331720" cy="1261872"/>
          </a:xfrm>
          <a:prstGeom prst="rect">
            <a:avLst/>
          </a:prstGeom>
          <a:ln w="38100">
            <a:solidFill>
              <a:srgbClr val="FFFFFF"/>
            </a:solidFill>
          </a:ln>
          <a:effectLst>
            <a:outerShdw blurRad="76200" dist="25400" dir="5400000" algn="t" rotWithShape="0">
              <a:srgbClr val="3A2E22">
                <a:alpha val="35000"/>
              </a:srgbClr>
            </a:outerShdw>
          </a:effectLst>
        </p:spPr>
      </p:pic>
      <p:sp>
        <p:nvSpPr>
          <p:cNvPr id="19" name="Photo Caption 18"/>
          <p:cNvSpPr txBox="1"/>
          <p:nvPr/>
        </p:nvSpPr>
        <p:spPr>
          <a:xfrm>
            <a:off x="8869680" y="3346704"/>
            <a:ext cx="2514600" cy="320040"/>
          </a:xfrm>
          <a:prstGeom prst="roundRect">
            <a:avLst/>
          </a:prstGeom>
          <a:no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오늘날의 헤른후트(Herrnhut)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III — 존 웨슬리 ①</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불에서 건진 그루터기</a:t>
            </a:r>
            <a:endParaRPr lang="en-US" sz="3100" dirty="0"/>
          </a:p>
        </p:txBody>
      </p:sp>
      <p:sp>
        <p:nvSpPr>
          <p:cNvPr id="5" name="Shape 3"/>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3611880" cy="3657600"/>
          </a:xfrm>
          <a:prstGeom prst="rect">
            <a:avLst/>
          </a:prstGeom>
          <a:noFill/>
          <a:ln/>
        </p:spPr>
        <p:txBody>
          <a:bodyPr wrap="square" rtlCol="0" anchor="ctr"/>
          <a:lstStyle/>
          <a:p>
            <a:pPr marL="0" indent="0">
              <a:lnSpc>
                <a:spcPct val="112000"/>
              </a:lnSpc>
              <a:spcAft>
                <a:spcPts val="700"/>
              </a:spcAft>
              <a:buNone/>
            </a:pPr>
            <a:r>
              <a:rPr lang="en-US" sz="1200" dirty="0">
                <a:solidFill>
                  <a:srgbClr val="33291F"/>
                </a:solidFill>
                <a:latin typeface="Calibri" pitchFamily="34" charset="0"/>
                <a:ea typeface="Calibri" pitchFamily="34" charset="-122"/>
                <a:cs typeface="Calibri" pitchFamily="34" charset="-120"/>
              </a:rPr>
              <a:t>존 웨슬리(John Wesley, 1703–1791) — 아버지 새뮤얼(Samuel)은 성공회(Church of England) 사제, 어머니 수산나(Susanna)는 자녀 신앙 교육에 헌신함</a:t>
            </a:r>
            <a:endParaRPr lang="en-US" sz="1200" dirty="0"/>
          </a:p>
          <a:p>
            <a:pPr marL="0" indent="0">
              <a:lnSpc>
                <a:spcPct val="112000"/>
              </a:lnSpc>
              <a:spcAft>
                <a:spcPts val="700"/>
              </a:spcAft>
              <a:buNone/>
            </a:pPr>
            <a:r>
              <a:rPr lang="en-US" sz="1200" dirty="0">
                <a:solidFill>
                  <a:srgbClr val="33291F"/>
                </a:solidFill>
                <a:latin typeface="Calibri" pitchFamily="34" charset="0"/>
                <a:ea typeface="Calibri" pitchFamily="34" charset="-122"/>
                <a:cs typeface="Calibri" pitchFamily="34" charset="-120"/>
              </a:rPr>
              <a:t>1709년 엡워스(Epworth) 목사관 화재 — 다섯 살에 기적적으로 구조됨. 어머니는 그를 '불에서 건진 그루터기'(a brand plucked from the burning, 슥 3:2)로 여김</a:t>
            </a:r>
            <a:endParaRPr lang="en-US" sz="1200" dirty="0"/>
          </a:p>
          <a:p>
            <a:pPr marL="0" indent="0">
              <a:lnSpc>
                <a:spcPct val="112000"/>
              </a:lnSpc>
              <a:spcAft>
                <a:spcPts val="700"/>
              </a:spcAft>
              <a:buNone/>
            </a:pPr>
            <a:r>
              <a:rPr lang="en-US" sz="1200" dirty="0">
                <a:solidFill>
                  <a:srgbClr val="33291F"/>
                </a:solidFill>
                <a:latin typeface="Calibri" pitchFamily="34" charset="0"/>
                <a:ea typeface="Calibri" pitchFamily="34" charset="-122"/>
                <a:cs typeface="Calibri" pitchFamily="34" charset="-120"/>
              </a:rPr>
              <a:t>옥스퍼드(Oxford) — 동생 찰스(Charles)의 모임에 합류. 성찬·기도·성경 연구·감옥 방문을 규칙적으로 실천함</a:t>
            </a:r>
            <a:endParaRPr lang="en-US" sz="1200" dirty="0"/>
          </a:p>
          <a:p>
            <a:pPr marL="0" indent="0">
              <a:lnSpc>
                <a:spcPct val="112000"/>
              </a:lnSpc>
              <a:spcAft>
                <a:spcPts val="700"/>
              </a:spcAft>
              <a:buNone/>
            </a:pPr>
            <a:r>
              <a:rPr lang="en-US" sz="1200" dirty="0">
                <a:solidFill>
                  <a:srgbClr val="33291F"/>
                </a:solidFill>
                <a:latin typeface="Calibri" pitchFamily="34" charset="0"/>
                <a:ea typeface="Calibri" pitchFamily="34" charset="-122"/>
                <a:cs typeface="Calibri" pitchFamily="34" charset="-120"/>
              </a:rPr>
              <a:t>동료들의 조롱 — '신성 클럽'(Holy Club), 규칙적(methodical) 생활 때문에 '메소디스트'(Methodists)</a:t>
            </a:r>
            <a:endParaRPr lang="en-US" sz="1200" dirty="0"/>
          </a:p>
        </p:txBody>
      </p:sp>
      <p:sp>
        <p:nvSpPr>
          <p:cNvPr id="7" name="Shape 5"/>
          <p:cNvSpPr/>
          <p:nvPr/>
        </p:nvSpPr>
        <p:spPr>
          <a:xfrm>
            <a:off x="7452360" y="1874520"/>
            <a:ext cx="4069080" cy="3977640"/>
          </a:xfrm>
          <a:prstGeom prst="roundRect">
            <a:avLst>
              <a:gd name="adj" fmla="val 1839"/>
            </a:avLst>
          </a:prstGeom>
          <a:solidFill>
            <a:srgbClr val="2A2018"/>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8" name="Text 6"/>
          <p:cNvSpPr/>
          <p:nvPr/>
        </p:nvSpPr>
        <p:spPr>
          <a:xfrm>
            <a:off x="7772400" y="2148840"/>
            <a:ext cx="3474720" cy="411480"/>
          </a:xfrm>
          <a:prstGeom prst="rect">
            <a:avLst/>
          </a:prstGeom>
          <a:noFill/>
          <a:ln/>
        </p:spPr>
        <p:txBody>
          <a:bodyPr wrap="square" rtlCol="0" anchor="ctr"/>
          <a:lstStyle/>
          <a:p>
            <a:pPr marL="0" indent="0" algn="ctr">
              <a:buNone/>
            </a:pPr>
            <a:r>
              <a:rPr lang="en-US" sz="1600" b="1" dirty="0">
                <a:solidFill>
                  <a:srgbClr val="C79A3A"/>
                </a:solidFill>
                <a:latin typeface="Cambria" pitchFamily="34" charset="0"/>
                <a:ea typeface="Cambria" pitchFamily="34" charset="-122"/>
                <a:cs typeface="Cambria" pitchFamily="34" charset="-120"/>
              </a:rPr>
              <a:t>조지아(Georgia)에서의 실패</a:t>
            </a:r>
            <a:endParaRPr lang="en-US" sz="1600" dirty="0"/>
          </a:p>
        </p:txBody>
      </p:sp>
      <p:sp>
        <p:nvSpPr>
          <p:cNvPr id="9" name="Text 7"/>
          <p:cNvSpPr/>
          <p:nvPr/>
        </p:nvSpPr>
        <p:spPr>
          <a:xfrm>
            <a:off x="7772400" y="2651760"/>
            <a:ext cx="3474720" cy="3017520"/>
          </a:xfrm>
          <a:prstGeom prst="rect">
            <a:avLst/>
          </a:prstGeom>
          <a:noFill/>
          <a:ln/>
        </p:spPr>
        <p:txBody>
          <a:bodyPr wrap="square" rtlCol="0" anchor="ctr"/>
          <a:lstStyle/>
          <a:p>
            <a:pPr marL="0" indent="0">
              <a:lnSpc>
                <a:spcPct val="112000"/>
              </a:lnSpc>
              <a:spcAft>
                <a:spcPts val="700"/>
              </a:spcAft>
              <a:buNone/>
            </a:pPr>
            <a:r>
              <a:rPr lang="en-US" sz="1150" dirty="0">
                <a:solidFill>
                  <a:srgbClr val="FBF6EC"/>
                </a:solidFill>
                <a:latin typeface="Calibri" pitchFamily="34" charset="0"/>
                <a:ea typeface="Calibri" pitchFamily="34" charset="-122"/>
                <a:cs typeface="Calibri" pitchFamily="34" charset="-120"/>
              </a:rPr>
              <a:t>조지아 선교(1735–37) — 목회에 실패함. 교인들에게 '신성 클럽' 수준의 엄격함을 요구한 탓임</a:t>
            </a:r>
            <a:endParaRPr lang="en-US" sz="1150" dirty="0"/>
          </a:p>
          <a:p>
            <a:pPr marL="0" indent="0">
              <a:lnSpc>
                <a:spcPct val="112000"/>
              </a:lnSpc>
              <a:spcAft>
                <a:spcPts val="700"/>
              </a:spcAft>
              <a:buNone/>
            </a:pPr>
            <a:r>
              <a:rPr lang="en-US" sz="1150" dirty="0">
                <a:solidFill>
                  <a:srgbClr val="FBF6EC"/>
                </a:solidFill>
                <a:latin typeface="Calibri" pitchFamily="34" charset="0"/>
                <a:ea typeface="Calibri" pitchFamily="34" charset="-122"/>
                <a:cs typeface="Calibri" pitchFamily="34" charset="-120"/>
              </a:rPr>
              <a:t>소송에 휘말려 낙심 속에 귀국함</a:t>
            </a:r>
            <a:endParaRPr lang="en-US" sz="1150" dirty="0"/>
          </a:p>
          <a:p>
            <a:pPr marL="0" indent="0">
              <a:lnSpc>
                <a:spcPct val="112000"/>
              </a:lnSpc>
              <a:spcAft>
                <a:spcPts val="700"/>
              </a:spcAft>
              <a:buNone/>
            </a:pPr>
            <a:r>
              <a:rPr lang="en-US" sz="1150" dirty="0">
                <a:solidFill>
                  <a:srgbClr val="FBF6EC"/>
                </a:solidFill>
                <a:latin typeface="Calibri" pitchFamily="34" charset="0"/>
                <a:ea typeface="Calibri" pitchFamily="34" charset="-122"/>
                <a:cs typeface="Calibri" pitchFamily="34" charset="-120"/>
              </a:rPr>
              <a:t>유일한 수확 — 항해 중 폭풍 속에서도 평온히 찬송하던 모라비아 교도(Moravians)의 믿음을 목격함</a:t>
            </a:r>
            <a:endParaRPr lang="en-US" sz="1150" dirty="0"/>
          </a:p>
        </p:txBody>
      </p:sp>
      <p:sp>
        <p:nvSpPr>
          <p:cNvPr id="10" name="Text 8"/>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12</a:t>
            </a:r>
            <a:endParaRPr lang="en-US" sz="1050" dirty="0"/>
          </a:p>
        </p:txBody>
      </p:sp>
      <p:pic>
        <p:nvPicPr>
          <p:cNvPr id="11" name="Picture 11" descr="엡워스 목사관 화재 그림"/>
          <p:cNvPicPr>
            <a:picLocks noChangeAspect="1"/>
          </p:cNvPicPr>
          <p:nvPr/>
        </p:nvPicPr>
        <p:blipFill>
          <a:blip r:embed="rId4"/>
          <a:stretch>
            <a:fillRect/>
          </a:stretch>
        </p:blipFill>
        <p:spPr>
          <a:xfrm>
            <a:off x="4754880" y="2331720"/>
            <a:ext cx="2194560" cy="1645920"/>
          </a:xfrm>
          <a:prstGeom prst="rect">
            <a:avLst/>
          </a:prstGeom>
          <a:ln w="38100">
            <a:solidFill>
              <a:srgbClr val="FFFFFF"/>
            </a:solidFill>
          </a:ln>
          <a:effectLst>
            <a:outerShdw blurRad="76200" dist="25400" dir="5400000" algn="t" rotWithShape="0">
              <a:srgbClr val="3A2E22">
                <a:alpha val="35000"/>
              </a:srgbClr>
            </a:outerShdw>
          </a:effectLst>
        </p:spPr>
      </p:pic>
      <p:sp>
        <p:nvSpPr>
          <p:cNvPr id="12" name="Photo Caption 11"/>
          <p:cNvSpPr txBox="1"/>
          <p:nvPr/>
        </p:nvSpPr>
        <p:spPr>
          <a:xfrm>
            <a:off x="4663440" y="4050792"/>
            <a:ext cx="2377440" cy="548640"/>
          </a:xfrm>
          <a:prstGeom prst="roundRect">
            <a:avLst/>
          </a:prstGeom>
          <a:no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엡워스(Epworth) 목사관 화재(1709)에서 구출되는 어린 웨슬리</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III — 존 웨슬리 ②</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1738년 5월 24일, 올더스게이트 (Aldersgate)</a:t>
            </a:r>
            <a:endParaRPr lang="en-US" sz="3100" dirty="0"/>
          </a:p>
        </p:txBody>
      </p:sp>
      <p:sp>
        <p:nvSpPr>
          <p:cNvPr id="5" name="Shape 3"/>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5852160" cy="411480"/>
          </a:xfrm>
          <a:prstGeom prst="rect">
            <a:avLst/>
          </a:prstGeom>
          <a:noFill/>
          <a:ln/>
        </p:spPr>
        <p:txBody>
          <a:bodyPr wrap="square" rtlCol="0" anchor="ctr"/>
          <a:lstStyle/>
          <a:p>
            <a:pPr marL="0" indent="0">
              <a:buNone/>
            </a:pPr>
            <a:r>
              <a:rPr lang="en-US" sz="1600" b="1" dirty="0">
                <a:solidFill>
                  <a:srgbClr val="8C2F2A"/>
                </a:solidFill>
                <a:latin typeface="Cambria" pitchFamily="34" charset="0"/>
                <a:ea typeface="Cambria" pitchFamily="34" charset="-122"/>
                <a:cs typeface="Cambria" pitchFamily="34" charset="-120"/>
              </a:rPr>
              <a:t>페터 뵐러(Peter Böhler)의 조언</a:t>
            </a:r>
            <a:endParaRPr lang="en-US" sz="1600" dirty="0"/>
          </a:p>
        </p:txBody>
      </p:sp>
      <p:sp>
        <p:nvSpPr>
          <p:cNvPr id="7" name="Text 5"/>
          <p:cNvSpPr/>
          <p:nvPr/>
        </p:nvSpPr>
        <p:spPr>
          <a:xfrm>
            <a:off x="960120" y="2606040"/>
            <a:ext cx="3931920" cy="3108960"/>
          </a:xfrm>
          <a:prstGeom prst="rect">
            <a:avLst/>
          </a:prstGeom>
          <a:noFill/>
          <a:ln/>
        </p:spPr>
        <p:txBody>
          <a:bodyPr wrap="square" rtlCol="0" anchor="ctr"/>
          <a:lstStyle/>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모라비아 전도자 뵐러 — 웨슬리에게 '새로운 탄생'(new birth), 곧 죄를 이기는 인격적 믿음이 필요하다고 일깨움</a:t>
            </a:r>
            <a:endParaRPr lang="en-US" sz="1200" dirty="0"/>
          </a:p>
          <a:p>
            <a:pPr marL="0" indent="0">
              <a:lnSpc>
                <a:spcPct val="112000"/>
              </a:lnSpc>
              <a:spcAft>
                <a:spcPts val="800"/>
              </a:spcAft>
              <a:buNone/>
            </a:pPr>
            <a:r>
              <a:rPr lang="en-US" sz="1200" i="1" dirty="0">
                <a:solidFill>
                  <a:srgbClr val="33291F"/>
                </a:solidFill>
                <a:latin typeface="Calibri" pitchFamily="34" charset="0"/>
                <a:ea typeface="Calibri" pitchFamily="34" charset="-122"/>
                <a:cs typeface="Calibri" pitchFamily="34" charset="-120"/>
              </a:rPr>
              <a:t>“이신칭의(justification by faith)는 교리만이 아니라, 하나님의 용서를 인격적으로 체험하는 것이다.”</a:t>
            </a:r>
            <a:endParaRPr lang="en-US" sz="1200" dirty="0"/>
          </a:p>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설교를 그만두려는 웨슬리에게 — “믿음을 얻을 때까지 믿음을 설교하라. 얻거든 얻었기에 설교하라.”</a:t>
            </a:r>
            <a:endParaRPr lang="en-US" sz="1200" dirty="0"/>
          </a:p>
        </p:txBody>
      </p:sp>
      <p:sp>
        <p:nvSpPr>
          <p:cNvPr id="8" name="Shape 6"/>
          <p:cNvSpPr/>
          <p:nvPr/>
        </p:nvSpPr>
        <p:spPr>
          <a:xfrm>
            <a:off x="7452360" y="1874520"/>
            <a:ext cx="406908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9" name="Text 7"/>
          <p:cNvSpPr/>
          <p:nvPr/>
        </p:nvSpPr>
        <p:spPr>
          <a:xfrm>
            <a:off x="7680960" y="2103120"/>
            <a:ext cx="3657600" cy="685800"/>
          </a:xfrm>
          <a:prstGeom prst="rect">
            <a:avLst/>
          </a:prstGeom>
          <a:noFill/>
          <a:ln/>
        </p:spPr>
        <p:txBody>
          <a:bodyPr wrap="square" rtlCol="0" anchor="ctr"/>
          <a:lstStyle/>
          <a:p>
            <a:pPr marL="0" indent="0" algn="ctr">
              <a:lnSpc>
                <a:spcPct val="105000"/>
              </a:lnSpc>
              <a:buNone/>
            </a:pPr>
            <a:r>
              <a:rPr lang="en-US" sz="1600" b="1" dirty="0">
                <a:solidFill>
                  <a:srgbClr val="C79A3A"/>
                </a:solidFill>
                <a:latin typeface="Cambria" pitchFamily="34" charset="0"/>
                <a:ea typeface="Cambria" pitchFamily="34" charset="-122"/>
                <a:cs typeface="Cambria" pitchFamily="34" charset="-120"/>
              </a:rPr>
              <a:t>“이상하게 마음이 뜨거워졌다”</a:t>
            </a:r>
            <a:endParaRPr lang="en-US" sz="1600" dirty="0"/>
          </a:p>
        </p:txBody>
      </p:sp>
      <p:sp>
        <p:nvSpPr>
          <p:cNvPr id="10" name="Text 8"/>
          <p:cNvSpPr/>
          <p:nvPr/>
        </p:nvSpPr>
        <p:spPr>
          <a:xfrm>
            <a:off x="7680960" y="2788920"/>
            <a:ext cx="3657600" cy="320040"/>
          </a:xfrm>
          <a:prstGeom prst="rect">
            <a:avLst/>
          </a:prstGeom>
          <a:noFill/>
          <a:ln/>
        </p:spPr>
        <p:txBody>
          <a:bodyPr wrap="square" rtlCol="0" anchor="ctr"/>
          <a:lstStyle/>
          <a:p>
            <a:pPr marL="0" indent="0" algn="ctr">
              <a:buNone/>
            </a:pPr>
            <a:r>
              <a:rPr lang="en-US" sz="1100" i="1" dirty="0">
                <a:solidFill>
                  <a:srgbClr val="FBF6EC"/>
                </a:solidFill>
                <a:latin typeface="Calibri" pitchFamily="34" charset="0"/>
                <a:ea typeface="Calibri" pitchFamily="34" charset="-122"/>
                <a:cs typeface="Calibri" pitchFamily="34" charset="-120"/>
              </a:rPr>
              <a:t>I felt my heart strangely warmed</a:t>
            </a:r>
            <a:endParaRPr lang="en-US" sz="1100" dirty="0"/>
          </a:p>
        </p:txBody>
      </p:sp>
      <p:sp>
        <p:nvSpPr>
          <p:cNvPr id="11" name="Shape 9"/>
          <p:cNvSpPr/>
          <p:nvPr/>
        </p:nvSpPr>
        <p:spPr>
          <a:xfrm>
            <a:off x="8138160" y="3200400"/>
            <a:ext cx="2743200" cy="0"/>
          </a:xfrm>
          <a:prstGeom prst="line">
            <a:avLst/>
          </a:prstGeom>
          <a:noFill/>
          <a:ln w="12700">
            <a:solidFill>
              <a:srgbClr val="A6791A"/>
            </a:solidFill>
            <a:prstDash val="solid"/>
          </a:ln>
        </p:spPr>
        <p:txBody>
          <a:bodyPr/>
          <a:lstStyle/>
          <a:p>
            <a:endParaRPr lang="en-US"/>
          </a:p>
        </p:txBody>
      </p:sp>
      <p:sp>
        <p:nvSpPr>
          <p:cNvPr id="12" name="Text 10"/>
          <p:cNvSpPr/>
          <p:nvPr/>
        </p:nvSpPr>
        <p:spPr>
          <a:xfrm>
            <a:off x="7680960" y="3364992"/>
            <a:ext cx="3657600" cy="2331720"/>
          </a:xfrm>
          <a:prstGeom prst="rect">
            <a:avLst/>
          </a:prstGeom>
          <a:noFill/>
          <a:ln/>
        </p:spPr>
        <p:txBody>
          <a:bodyPr wrap="square" rtlCol="0" anchor="ctr"/>
          <a:lstStyle/>
          <a:p>
            <a:pPr marL="0" indent="0" algn="ctr">
              <a:lnSpc>
                <a:spcPct val="110000"/>
              </a:lnSpc>
              <a:buNone/>
            </a:pPr>
            <a:r>
              <a:rPr lang="en-US" sz="1050" dirty="0">
                <a:solidFill>
                  <a:srgbClr val="FBF6EC"/>
                </a:solidFill>
                <a:latin typeface="Calibri" pitchFamily="34" charset="0"/>
                <a:ea typeface="Calibri" pitchFamily="34" charset="-122"/>
                <a:cs typeface="Calibri" pitchFamily="34" charset="-120"/>
              </a:rPr>
              <a:t>저녁, 내키지 않는 마음으로 올더스게이트 거리의 한 모임에 갔다. 누군가 루터의 『로마서 서문』(Preface to Romans)을 읽고 있었다. 9시 15분 전쯤, 나는 이상하게 마음이 뜨거워지는 것을 느꼈다. 구원을 위해 오직 그리스도만 의지하고 있음을 느꼈고, 그분이 바로 나의 죄를 없이하셨다는 확신이 주어졌다.</a:t>
            </a:r>
            <a:endParaRPr lang="en-US" sz="1050" dirty="0"/>
          </a:p>
        </p:txBody>
      </p:sp>
      <p:sp>
        <p:nvSpPr>
          <p:cNvPr id="13" name="Text 11"/>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13</a:t>
            </a:r>
            <a:endParaRPr lang="en-US" sz="1050" dirty="0"/>
          </a:p>
        </p:txBody>
      </p:sp>
      <p:pic>
        <p:nvPicPr>
          <p:cNvPr id="14" name="Picture 14" descr="올더스게이트 기념 조형물"/>
          <p:cNvPicPr>
            <a:picLocks noChangeAspect="1"/>
          </p:cNvPicPr>
          <p:nvPr/>
        </p:nvPicPr>
        <p:blipFill>
          <a:blip r:embed="rId4"/>
          <a:stretch>
            <a:fillRect/>
          </a:stretch>
        </p:blipFill>
        <p:spPr>
          <a:xfrm>
            <a:off x="5120640" y="2697480"/>
            <a:ext cx="1783080" cy="2286000"/>
          </a:xfrm>
          <a:prstGeom prst="rect">
            <a:avLst/>
          </a:prstGeom>
          <a:ln w="38100">
            <a:solidFill>
              <a:srgbClr val="FFFFFF"/>
            </a:solidFill>
          </a:ln>
          <a:effectLst>
            <a:outerShdw blurRad="76200" dist="25400" dir="5400000" algn="t" rotWithShape="0">
              <a:srgbClr val="3A2E22">
                <a:alpha val="35000"/>
              </a:srgbClr>
            </a:outerShdw>
          </a:effectLst>
        </p:spPr>
      </p:pic>
      <p:sp>
        <p:nvSpPr>
          <p:cNvPr id="15" name="Photo Caption 14"/>
          <p:cNvSpPr txBox="1"/>
          <p:nvPr/>
        </p:nvSpPr>
        <p:spPr>
          <a:xfrm>
            <a:off x="5029200" y="5056632"/>
            <a:ext cx="1965960" cy="548640"/>
          </a:xfrm>
          <a:prstGeom prst="roundRect">
            <a:avLst/>
          </a:prstGeom>
          <a:no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런던 올더스게이트 기념 조형물 — 1738년 5월 24일 일기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연결 고리 ③ — 올더스게이트에서 대각성으로</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한 사람이 아닌, 여러 갈래의 부흥</a:t>
            </a:r>
          </a:p>
        </p:txBody>
      </p:sp>
      <p:sp>
        <p:nvSpPr>
          <p:cNvPr id="6" name="Shape 6"/>
          <p:cNvSpPr/>
          <p:nvPr/>
        </p:nvSpPr>
        <p:spPr>
          <a:xfrm>
            <a:off x="640080" y="1874520"/>
            <a:ext cx="10881360" cy="438912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Text 7"/>
          <p:cNvSpPr txBox="1"/>
          <p:nvPr/>
        </p:nvSpPr>
        <p:spPr>
          <a:xfrm>
            <a:off x="868680" y="2011680"/>
            <a:ext cx="10424160" cy="457200"/>
          </a:xfrm>
          <a:prstGeom prst="rect">
            <a:avLst/>
          </a:prstGeom>
          <a:noFill/>
        </p:spPr>
        <p:txBody>
          <a:bodyPr wrap="square" lIns="0" tIns="0" rIns="0" bIns="0" anchor="ctr">
            <a:normAutofit/>
          </a:bodyPr>
          <a:lstStyle/>
          <a:p>
            <a:pPr algn="l">
              <a:lnSpc>
                <a:spcPct val="110000"/>
              </a:lnSpc>
              <a:spcAft>
                <a:spcPts val="400"/>
              </a:spcAft>
              <a:buNone/>
            </a:pPr>
            <a:r>
              <a:rPr lang="en-US" sz="1350" b="1" i="1" dirty="0">
                <a:solidFill>
                  <a:srgbClr val="8C2F2A"/>
                </a:solidFill>
                <a:latin typeface="Calibri"/>
                <a:ea typeface="Calibri"/>
                <a:cs typeface="Calibri"/>
              </a:rPr>
              <a:t>대각성(Great Awakening)은 웨슬리 한 사람에게서 시작되지 않음 — 여러 지역의 부흥이 교차하며 전개됨</a:t>
            </a:r>
          </a:p>
        </p:txBody>
      </p:sp>
      <p:sp>
        <p:nvSpPr>
          <p:cNvPr id="8" name="Shape 8"/>
          <p:cNvSpPr/>
          <p:nvPr/>
        </p:nvSpPr>
        <p:spPr>
          <a:xfrm>
            <a:off x="868680" y="2560320"/>
            <a:ext cx="1569720"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9" name="Text 9"/>
          <p:cNvSpPr txBox="1"/>
          <p:nvPr/>
        </p:nvSpPr>
        <p:spPr>
          <a:xfrm>
            <a:off x="996696" y="2670048"/>
            <a:ext cx="1313688" cy="1399032"/>
          </a:xfrm>
          <a:prstGeom prst="rect">
            <a:avLst/>
          </a:prstGeom>
          <a:noFill/>
        </p:spPr>
        <p:txBody>
          <a:bodyPr wrap="square" lIns="0" tIns="0" rIns="0" bIns="0" anchor="t">
            <a:normAutofit/>
          </a:bodyPr>
          <a:lstStyle/>
          <a:p>
            <a:pPr algn="l">
              <a:lnSpc>
                <a:spcPct val="108000"/>
              </a:lnSpc>
              <a:spcAft>
                <a:spcPts val="300"/>
              </a:spcAft>
              <a:buNone/>
            </a:pPr>
            <a:r>
              <a:rPr lang="en-US" sz="900" b="1" dirty="0">
                <a:solidFill>
                  <a:srgbClr val="A8761E"/>
                </a:solidFill>
                <a:latin typeface="Calibri"/>
                <a:ea typeface="Calibri"/>
                <a:cs typeface="Calibri"/>
              </a:rPr>
              <a:t>1726 · 뉴저지</a:t>
            </a:r>
          </a:p>
          <a:p>
            <a:pPr algn="l">
              <a:lnSpc>
                <a:spcPct val="108000"/>
              </a:lnSpc>
              <a:spcAft>
                <a:spcPts val="300"/>
              </a:spcAft>
              <a:buNone/>
            </a:pPr>
            <a:r>
              <a:rPr lang="en-US" sz="1350" b="1" dirty="0">
                <a:solidFill>
                  <a:srgbClr val="8C2F2A"/>
                </a:solidFill>
                <a:latin typeface="Cambria"/>
                <a:ea typeface="Cambria"/>
                <a:cs typeface="Cambria"/>
              </a:rPr>
              <a:t>프렐링하이젠</a:t>
            </a:r>
          </a:p>
          <a:p>
            <a:pPr algn="l">
              <a:lnSpc>
                <a:spcPct val="108000"/>
              </a:lnSpc>
              <a:spcAft>
                <a:spcPts val="300"/>
              </a:spcAft>
              <a:buNone/>
            </a:pPr>
            <a:r>
              <a:rPr lang="en-US" sz="1050" dirty="0">
                <a:solidFill>
                  <a:srgbClr val="33291F"/>
                </a:solidFill>
                <a:latin typeface="Calibri"/>
                <a:ea typeface="Calibri"/>
                <a:cs typeface="Calibri"/>
              </a:rPr>
              <a:t>Theodorus Frelinghuysen — 네덜란드 개혁교회의 회심 설교</a:t>
            </a:r>
          </a:p>
        </p:txBody>
      </p:sp>
      <p:sp>
        <p:nvSpPr>
          <p:cNvPr id="10" name="Text 10"/>
          <p:cNvSpPr txBox="1"/>
          <p:nvPr/>
        </p:nvSpPr>
        <p:spPr>
          <a:xfrm>
            <a:off x="2420112" y="3131820"/>
            <a:ext cx="23774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1" name="Shape 11"/>
          <p:cNvSpPr/>
          <p:nvPr/>
        </p:nvSpPr>
        <p:spPr>
          <a:xfrm>
            <a:off x="2639568" y="2560320"/>
            <a:ext cx="1569720"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2" name="Text 12"/>
          <p:cNvSpPr txBox="1"/>
          <p:nvPr/>
        </p:nvSpPr>
        <p:spPr>
          <a:xfrm>
            <a:off x="2767584" y="2670048"/>
            <a:ext cx="1313688" cy="1399032"/>
          </a:xfrm>
          <a:prstGeom prst="rect">
            <a:avLst/>
          </a:prstGeom>
          <a:noFill/>
        </p:spPr>
        <p:txBody>
          <a:bodyPr wrap="square" lIns="0" tIns="0" rIns="0" bIns="0" anchor="t">
            <a:normAutofit/>
          </a:bodyPr>
          <a:lstStyle/>
          <a:p>
            <a:pPr algn="l">
              <a:lnSpc>
                <a:spcPct val="108000"/>
              </a:lnSpc>
              <a:spcAft>
                <a:spcPts val="300"/>
              </a:spcAft>
              <a:buNone/>
            </a:pPr>
            <a:r>
              <a:rPr lang="en-US" sz="900" b="1" dirty="0">
                <a:solidFill>
                  <a:srgbClr val="A8761E"/>
                </a:solidFill>
                <a:latin typeface="Calibri"/>
                <a:ea typeface="Calibri"/>
                <a:cs typeface="Calibri"/>
              </a:rPr>
              <a:t>1734–35 · 매사추세츠</a:t>
            </a:r>
          </a:p>
          <a:p>
            <a:pPr algn="l">
              <a:lnSpc>
                <a:spcPct val="108000"/>
              </a:lnSpc>
              <a:spcAft>
                <a:spcPts val="300"/>
              </a:spcAft>
              <a:buNone/>
            </a:pPr>
            <a:r>
              <a:rPr lang="en-US" sz="1350" b="1" dirty="0">
                <a:solidFill>
                  <a:srgbClr val="8C2F2A"/>
                </a:solidFill>
                <a:latin typeface="Cambria"/>
                <a:ea typeface="Cambria"/>
                <a:cs typeface="Cambria"/>
              </a:rPr>
              <a:t>에드워즈</a:t>
            </a:r>
          </a:p>
          <a:p>
            <a:pPr algn="l">
              <a:lnSpc>
                <a:spcPct val="108000"/>
              </a:lnSpc>
              <a:spcAft>
                <a:spcPts val="300"/>
              </a:spcAft>
              <a:buNone/>
            </a:pPr>
            <a:r>
              <a:rPr lang="en-US" sz="1050" dirty="0">
                <a:solidFill>
                  <a:srgbClr val="33291F"/>
                </a:solidFill>
                <a:latin typeface="Calibri"/>
                <a:ea typeface="Calibri"/>
                <a:cs typeface="Calibri"/>
              </a:rPr>
              <a:t>Jonathan Edwards — 노샘프턴(Northampton) 부흥</a:t>
            </a:r>
          </a:p>
        </p:txBody>
      </p:sp>
      <p:sp>
        <p:nvSpPr>
          <p:cNvPr id="13" name="Text 13"/>
          <p:cNvSpPr txBox="1"/>
          <p:nvPr/>
        </p:nvSpPr>
        <p:spPr>
          <a:xfrm>
            <a:off x="4191000" y="3131820"/>
            <a:ext cx="23774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4" name="Shape 14"/>
          <p:cNvSpPr/>
          <p:nvPr/>
        </p:nvSpPr>
        <p:spPr>
          <a:xfrm>
            <a:off x="4410456" y="2560320"/>
            <a:ext cx="1569720"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5" name="Text 15"/>
          <p:cNvSpPr txBox="1"/>
          <p:nvPr/>
        </p:nvSpPr>
        <p:spPr>
          <a:xfrm>
            <a:off x="4538472" y="2670048"/>
            <a:ext cx="1313688" cy="1399032"/>
          </a:xfrm>
          <a:prstGeom prst="rect">
            <a:avLst/>
          </a:prstGeom>
          <a:noFill/>
        </p:spPr>
        <p:txBody>
          <a:bodyPr wrap="square" lIns="0" tIns="0" rIns="0" bIns="0" anchor="t">
            <a:normAutofit/>
          </a:bodyPr>
          <a:lstStyle/>
          <a:p>
            <a:pPr algn="l">
              <a:lnSpc>
                <a:spcPct val="108000"/>
              </a:lnSpc>
              <a:spcAft>
                <a:spcPts val="300"/>
              </a:spcAft>
              <a:buNone/>
            </a:pPr>
            <a:r>
              <a:rPr lang="en-US" sz="900" b="1" dirty="0">
                <a:solidFill>
                  <a:srgbClr val="A8761E"/>
                </a:solidFill>
                <a:latin typeface="Calibri"/>
                <a:ea typeface="Calibri"/>
                <a:cs typeface="Calibri"/>
              </a:rPr>
              <a:t>1735 · 웨일스·잉글랜드</a:t>
            </a:r>
          </a:p>
          <a:p>
            <a:pPr algn="l">
              <a:lnSpc>
                <a:spcPct val="108000"/>
              </a:lnSpc>
              <a:spcAft>
                <a:spcPts val="300"/>
              </a:spcAft>
              <a:buNone/>
            </a:pPr>
            <a:r>
              <a:rPr lang="en-US" sz="1350" b="1" dirty="0">
                <a:solidFill>
                  <a:srgbClr val="8C2F2A"/>
                </a:solidFill>
                <a:latin typeface="Cambria"/>
                <a:ea typeface="Cambria"/>
                <a:cs typeface="Cambria"/>
              </a:rPr>
              <a:t>해리스·휫필드</a:t>
            </a:r>
          </a:p>
          <a:p>
            <a:pPr algn="l">
              <a:lnSpc>
                <a:spcPct val="108000"/>
              </a:lnSpc>
              <a:spcAft>
                <a:spcPts val="300"/>
              </a:spcAft>
              <a:buNone/>
            </a:pPr>
            <a:r>
              <a:rPr lang="en-US" sz="1050" dirty="0">
                <a:solidFill>
                  <a:srgbClr val="33291F"/>
                </a:solidFill>
                <a:latin typeface="Calibri"/>
                <a:ea typeface="Calibri"/>
                <a:cs typeface="Calibri"/>
              </a:rPr>
              <a:t>Howell Harris, George Whitefield 회심 → 순회 설교</a:t>
            </a:r>
          </a:p>
        </p:txBody>
      </p:sp>
      <p:sp>
        <p:nvSpPr>
          <p:cNvPr id="16" name="Text 16"/>
          <p:cNvSpPr txBox="1"/>
          <p:nvPr/>
        </p:nvSpPr>
        <p:spPr>
          <a:xfrm>
            <a:off x="5961888" y="3131820"/>
            <a:ext cx="23774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7" name="Shape 17"/>
          <p:cNvSpPr/>
          <p:nvPr/>
        </p:nvSpPr>
        <p:spPr>
          <a:xfrm>
            <a:off x="6181344" y="2560320"/>
            <a:ext cx="1569720"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8" name="Text 18"/>
          <p:cNvSpPr txBox="1"/>
          <p:nvPr/>
        </p:nvSpPr>
        <p:spPr>
          <a:xfrm>
            <a:off x="6309360" y="2670048"/>
            <a:ext cx="1313688" cy="1399032"/>
          </a:xfrm>
          <a:prstGeom prst="rect">
            <a:avLst/>
          </a:prstGeom>
          <a:noFill/>
        </p:spPr>
        <p:txBody>
          <a:bodyPr wrap="square" lIns="0" tIns="0" rIns="0" bIns="0" anchor="t">
            <a:normAutofit/>
          </a:bodyPr>
          <a:lstStyle/>
          <a:p>
            <a:pPr algn="l">
              <a:lnSpc>
                <a:spcPct val="108000"/>
              </a:lnSpc>
              <a:spcAft>
                <a:spcPts val="300"/>
              </a:spcAft>
              <a:buNone/>
            </a:pPr>
            <a:r>
              <a:rPr lang="en-US" sz="900" b="1" dirty="0">
                <a:solidFill>
                  <a:srgbClr val="A8761E"/>
                </a:solidFill>
                <a:latin typeface="Calibri"/>
                <a:ea typeface="Calibri"/>
                <a:cs typeface="Calibri"/>
              </a:rPr>
              <a:t>1738 · 런던</a:t>
            </a:r>
          </a:p>
          <a:p>
            <a:pPr algn="l">
              <a:lnSpc>
                <a:spcPct val="108000"/>
              </a:lnSpc>
              <a:spcAft>
                <a:spcPts val="300"/>
              </a:spcAft>
              <a:buNone/>
            </a:pPr>
            <a:r>
              <a:rPr lang="en-US" sz="1350" b="1" dirty="0">
                <a:solidFill>
                  <a:srgbClr val="8C2F2A"/>
                </a:solidFill>
                <a:latin typeface="Cambria"/>
                <a:ea typeface="Cambria"/>
                <a:cs typeface="Cambria"/>
              </a:rPr>
              <a:t>웨슬리</a:t>
            </a:r>
          </a:p>
          <a:p>
            <a:pPr algn="l">
              <a:lnSpc>
                <a:spcPct val="108000"/>
              </a:lnSpc>
              <a:spcAft>
                <a:spcPts val="300"/>
              </a:spcAft>
              <a:buNone/>
            </a:pPr>
            <a:r>
              <a:rPr lang="en-US" sz="1050" dirty="0">
                <a:solidFill>
                  <a:srgbClr val="33291F"/>
                </a:solidFill>
                <a:latin typeface="Calibri"/>
                <a:ea typeface="Calibri"/>
                <a:cs typeface="Calibri"/>
              </a:rPr>
              <a:t>John Wesley — 올더스게이트(Aldersgate) 체험</a:t>
            </a:r>
          </a:p>
        </p:txBody>
      </p:sp>
      <p:sp>
        <p:nvSpPr>
          <p:cNvPr id="19" name="Text 19"/>
          <p:cNvSpPr txBox="1"/>
          <p:nvPr/>
        </p:nvSpPr>
        <p:spPr>
          <a:xfrm>
            <a:off x="7732776" y="3131820"/>
            <a:ext cx="23774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20" name="Shape 20"/>
          <p:cNvSpPr/>
          <p:nvPr/>
        </p:nvSpPr>
        <p:spPr>
          <a:xfrm>
            <a:off x="7952232" y="2560320"/>
            <a:ext cx="1569720"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21" name="Text 21"/>
          <p:cNvSpPr txBox="1"/>
          <p:nvPr/>
        </p:nvSpPr>
        <p:spPr>
          <a:xfrm>
            <a:off x="8080248" y="2670048"/>
            <a:ext cx="1313688" cy="1399032"/>
          </a:xfrm>
          <a:prstGeom prst="rect">
            <a:avLst/>
          </a:prstGeom>
          <a:noFill/>
        </p:spPr>
        <p:txBody>
          <a:bodyPr wrap="square" lIns="0" tIns="0" rIns="0" bIns="0" anchor="t">
            <a:normAutofit/>
          </a:bodyPr>
          <a:lstStyle/>
          <a:p>
            <a:pPr algn="l">
              <a:lnSpc>
                <a:spcPct val="108000"/>
              </a:lnSpc>
              <a:spcAft>
                <a:spcPts val="300"/>
              </a:spcAft>
              <a:buNone/>
            </a:pPr>
            <a:r>
              <a:rPr lang="en-US" sz="900" b="1" dirty="0">
                <a:solidFill>
                  <a:srgbClr val="A8761E"/>
                </a:solidFill>
                <a:latin typeface="Calibri"/>
                <a:ea typeface="Calibri"/>
                <a:cs typeface="Calibri"/>
              </a:rPr>
              <a:t>1739–40 · 대서양</a:t>
            </a:r>
          </a:p>
          <a:p>
            <a:pPr algn="l">
              <a:lnSpc>
                <a:spcPct val="108000"/>
              </a:lnSpc>
              <a:spcAft>
                <a:spcPts val="300"/>
              </a:spcAft>
              <a:buNone/>
            </a:pPr>
            <a:r>
              <a:rPr lang="en-US" sz="1350" b="1" dirty="0">
                <a:solidFill>
                  <a:srgbClr val="8C2F2A"/>
                </a:solidFill>
                <a:latin typeface="Cambria"/>
                <a:ea typeface="Cambria"/>
                <a:cs typeface="Cambria"/>
              </a:rPr>
              <a:t>야외 설교</a:t>
            </a:r>
          </a:p>
          <a:p>
            <a:pPr algn="l">
              <a:lnSpc>
                <a:spcPct val="108000"/>
              </a:lnSpc>
              <a:spcAft>
                <a:spcPts val="300"/>
              </a:spcAft>
              <a:buNone/>
            </a:pPr>
            <a:r>
              <a:rPr lang="en-US" sz="1050" dirty="0">
                <a:solidFill>
                  <a:srgbClr val="33291F"/>
                </a:solidFill>
                <a:latin typeface="Calibri"/>
                <a:ea typeface="Calibri"/>
                <a:cs typeface="Calibri"/>
              </a:rPr>
              <a:t>브리스톨(Bristol) 야외 설교 → 휫필드의 식민지 순회</a:t>
            </a:r>
          </a:p>
        </p:txBody>
      </p:sp>
      <p:sp>
        <p:nvSpPr>
          <p:cNvPr id="22" name="Text 22"/>
          <p:cNvSpPr txBox="1"/>
          <p:nvPr/>
        </p:nvSpPr>
        <p:spPr>
          <a:xfrm>
            <a:off x="9503664" y="3131820"/>
            <a:ext cx="23774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23" name="Shape 23"/>
          <p:cNvSpPr/>
          <p:nvPr/>
        </p:nvSpPr>
        <p:spPr>
          <a:xfrm>
            <a:off x="9723120" y="2560320"/>
            <a:ext cx="1569720"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24" name="Text 24"/>
          <p:cNvSpPr txBox="1"/>
          <p:nvPr/>
        </p:nvSpPr>
        <p:spPr>
          <a:xfrm>
            <a:off x="9851136" y="2670048"/>
            <a:ext cx="1313688" cy="1399032"/>
          </a:xfrm>
          <a:prstGeom prst="rect">
            <a:avLst/>
          </a:prstGeom>
          <a:noFill/>
        </p:spPr>
        <p:txBody>
          <a:bodyPr wrap="square" lIns="0" tIns="0" rIns="0" bIns="0" anchor="t">
            <a:normAutofit/>
          </a:bodyPr>
          <a:lstStyle/>
          <a:p>
            <a:pPr algn="l">
              <a:lnSpc>
                <a:spcPct val="108000"/>
              </a:lnSpc>
              <a:spcAft>
                <a:spcPts val="300"/>
              </a:spcAft>
              <a:buNone/>
            </a:pPr>
            <a:r>
              <a:rPr lang="en-US" sz="900" b="1" dirty="0">
                <a:solidFill>
                  <a:srgbClr val="A8761E"/>
                </a:solidFill>
                <a:latin typeface="Calibri"/>
                <a:ea typeface="Calibri"/>
                <a:cs typeface="Calibri"/>
              </a:rPr>
              <a:t>1742 · 스코틀랜드</a:t>
            </a:r>
          </a:p>
          <a:p>
            <a:pPr algn="l">
              <a:lnSpc>
                <a:spcPct val="108000"/>
              </a:lnSpc>
              <a:spcAft>
                <a:spcPts val="300"/>
              </a:spcAft>
              <a:buNone/>
            </a:pPr>
            <a:r>
              <a:rPr lang="en-US" sz="1350" b="1" dirty="0">
                <a:solidFill>
                  <a:srgbClr val="8C2F2A"/>
                </a:solidFill>
                <a:latin typeface="Cambria"/>
                <a:ea typeface="Cambria"/>
                <a:cs typeface="Cambria"/>
              </a:rPr>
              <a:t>캠버스랭</a:t>
            </a:r>
          </a:p>
          <a:p>
            <a:pPr algn="l">
              <a:lnSpc>
                <a:spcPct val="108000"/>
              </a:lnSpc>
              <a:spcAft>
                <a:spcPts val="300"/>
              </a:spcAft>
              <a:buNone/>
            </a:pPr>
            <a:r>
              <a:rPr lang="en-US" sz="1050" dirty="0">
                <a:solidFill>
                  <a:srgbClr val="33291F"/>
                </a:solidFill>
                <a:latin typeface="Calibri"/>
                <a:ea typeface="Calibri"/>
                <a:cs typeface="Calibri"/>
              </a:rPr>
              <a:t>Cambuslang 부흥 — 휫필드 참여</a:t>
            </a:r>
          </a:p>
        </p:txBody>
      </p:sp>
      <p:sp>
        <p:nvSpPr>
          <p:cNvPr id="25" name="Text 25"/>
          <p:cNvSpPr txBox="1"/>
          <p:nvPr/>
        </p:nvSpPr>
        <p:spPr>
          <a:xfrm>
            <a:off x="868680" y="4251960"/>
            <a:ext cx="10424160" cy="502920"/>
          </a:xfrm>
          <a:prstGeom prst="rect">
            <a:avLst/>
          </a:prstGeom>
          <a:noFill/>
        </p:spPr>
        <p:txBody>
          <a:bodyPr wrap="square" lIns="0" tIns="0" rIns="0" bIns="0" anchor="ctr">
            <a:normAutofit/>
          </a:bodyPr>
          <a:lstStyle/>
          <a:p>
            <a:pPr algn="l">
              <a:lnSpc>
                <a:spcPct val="110000"/>
              </a:lnSpc>
              <a:spcAft>
                <a:spcPts val="400"/>
              </a:spcAft>
              <a:buNone/>
            </a:pPr>
            <a:r>
              <a:rPr lang="en-US" sz="1250" b="1" dirty="0">
                <a:solidFill>
                  <a:srgbClr val="8C2F2A"/>
                </a:solidFill>
                <a:latin typeface="Calibri"/>
                <a:ea typeface="Calibri"/>
                <a:cs typeface="Calibri"/>
              </a:rPr>
              <a:t>연결 통로 |  </a:t>
            </a:r>
            <a:r>
              <a:rPr lang="en-US" sz="1250" b="1" dirty="0">
                <a:solidFill>
                  <a:srgbClr val="33291F"/>
                </a:solidFill>
                <a:latin typeface="Calibri"/>
                <a:ea typeface="Calibri"/>
                <a:cs typeface="Calibri"/>
              </a:rPr>
              <a:t>출판물(에드워즈의 『놀라운 회심 이야기』 A Faithful Narrative, 1737) · 서신 · 순회 설교자</a:t>
            </a:r>
          </a:p>
        </p:txBody>
      </p:sp>
      <p:sp>
        <p:nvSpPr>
          <p:cNvPr id="26" name="Shape 26"/>
          <p:cNvSpPr/>
          <p:nvPr/>
        </p:nvSpPr>
        <p:spPr>
          <a:xfrm>
            <a:off x="868680" y="4828032"/>
            <a:ext cx="10424160" cy="1280160"/>
          </a:xfrm>
          <a:prstGeom prst="roundRect">
            <a:avLst>
              <a:gd name="adj" fmla="val 6000"/>
            </a:avLst>
          </a:prstGeom>
          <a:solidFill>
            <a:srgbClr val="8C2F2A"/>
          </a:solidFill>
          <a:ln>
            <a:noFill/>
          </a:ln>
          <a:effectLst>
            <a:outerShdw blurRad="114300" dist="38100" dir="5400000" algn="bl" rotWithShape="0">
              <a:srgbClr val="6B5B47">
                <a:alpha val="25000"/>
              </a:srgbClr>
            </a:outerShdw>
          </a:effectLst>
        </p:spPr>
        <p:txBody>
          <a:bodyPr/>
          <a:lstStyle/>
          <a:p>
            <a:endParaRPr lang="en-US"/>
          </a:p>
        </p:txBody>
      </p:sp>
      <p:sp>
        <p:nvSpPr>
          <p:cNvPr id="27" name="Text 27"/>
          <p:cNvSpPr txBox="1"/>
          <p:nvPr/>
        </p:nvSpPr>
        <p:spPr>
          <a:xfrm>
            <a:off x="1143000" y="4937760"/>
            <a:ext cx="9966960" cy="1097280"/>
          </a:xfrm>
          <a:prstGeom prst="rect">
            <a:avLst/>
          </a:prstGeom>
          <a:noFill/>
        </p:spPr>
        <p:txBody>
          <a:bodyPr wrap="square" lIns="0" tIns="0" rIns="0" bIns="0" anchor="ctr">
            <a:normAutofit/>
          </a:bodyPr>
          <a:lstStyle/>
          <a:p>
            <a:pPr algn="l">
              <a:lnSpc>
                <a:spcPct val="112000"/>
              </a:lnSpc>
              <a:spcAft>
                <a:spcPts val="500"/>
              </a:spcAft>
              <a:buNone/>
            </a:pPr>
            <a:r>
              <a:rPr lang="en-US" sz="1200" b="1" dirty="0">
                <a:solidFill>
                  <a:srgbClr val="E9C77B"/>
                </a:solidFill>
                <a:latin typeface="Calibri"/>
                <a:ea typeface="Calibri"/>
                <a:cs typeface="Calibri"/>
              </a:rPr>
              <a:t>학생 핵심 질문 — 원인과 결과를 스스로 찾아보기</a:t>
            </a:r>
          </a:p>
          <a:p>
            <a:pPr algn="l">
              <a:lnSpc>
                <a:spcPct val="112000"/>
              </a:lnSpc>
              <a:spcAft>
                <a:spcPts val="500"/>
              </a:spcAft>
              <a:buNone/>
            </a:pPr>
            <a:r>
              <a:rPr lang="en-US" sz="1200" b="1" dirty="0">
                <a:solidFill>
                  <a:srgbClr val="E9C77B"/>
                </a:solidFill>
                <a:latin typeface="Calibri"/>
                <a:ea typeface="Calibri"/>
                <a:cs typeface="Calibri"/>
              </a:rPr>
              <a:t>Q1. 원인  </a:t>
            </a:r>
            <a:r>
              <a:rPr lang="en-US" sz="1200" dirty="0">
                <a:solidFill>
                  <a:srgbClr val="FBF6EC"/>
                </a:solidFill>
                <a:latin typeface="Calibri"/>
                <a:ea typeface="Calibri"/>
                <a:cs typeface="Calibri"/>
              </a:rPr>
              <a:t>1730년대 여러 지역의 부흥은 어떤 통로(출판·서신·순회 설교)를 통해 서로 영향을 주고받았는가?</a:t>
            </a:r>
          </a:p>
          <a:p>
            <a:pPr algn="l">
              <a:lnSpc>
                <a:spcPct val="112000"/>
              </a:lnSpc>
              <a:spcAft>
                <a:spcPts val="500"/>
              </a:spcAft>
              <a:buNone/>
            </a:pPr>
            <a:r>
              <a:rPr lang="en-US" sz="1200" b="1" dirty="0">
                <a:solidFill>
                  <a:srgbClr val="E9C77B"/>
                </a:solidFill>
                <a:latin typeface="Calibri"/>
                <a:ea typeface="Calibri"/>
                <a:cs typeface="Calibri"/>
              </a:rPr>
              <a:t>Q2. 결과  </a:t>
            </a:r>
            <a:r>
              <a:rPr lang="en-US" sz="1200" dirty="0">
                <a:solidFill>
                  <a:srgbClr val="FBF6EC"/>
                </a:solidFill>
                <a:latin typeface="Calibri"/>
                <a:ea typeface="Calibri"/>
                <a:cs typeface="Calibri"/>
              </a:rPr>
              <a:t>이 교차는 왜 '웨슬리가 대각성을 시작했다'는 설명을 부정확하게 만드는가?</a:t>
            </a:r>
          </a:p>
        </p:txBody>
      </p:sp>
      <p:sp>
        <p:nvSpPr>
          <p:cNvPr id="28" name="Text 28"/>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III — 존 웨슬리 ③</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들판으로: 부흥이 시작되다</a:t>
            </a:r>
            <a:endParaRPr lang="en-US" sz="3100" dirty="0"/>
          </a:p>
        </p:txBody>
      </p:sp>
      <p:sp>
        <p:nvSpPr>
          <p:cNvPr id="5" name="Shape 3"/>
          <p:cNvSpPr/>
          <p:nvPr/>
        </p:nvSpPr>
        <p:spPr>
          <a:xfrm>
            <a:off x="640080" y="1874520"/>
            <a:ext cx="108813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10241280" cy="411480"/>
          </a:xfrm>
          <a:prstGeom prst="rect">
            <a:avLst/>
          </a:prstGeom>
          <a:noFill/>
          <a:ln/>
        </p:spPr>
        <p:txBody>
          <a:bodyPr wrap="square" rtlCol="0" anchor="ctr"/>
          <a:lstStyle/>
          <a:p>
            <a:pPr marL="0" indent="0">
              <a:buNone/>
            </a:pPr>
            <a:r>
              <a:rPr lang="en-US" sz="1400" i="1" dirty="0">
                <a:solidFill>
                  <a:srgbClr val="8C2F2A"/>
                </a:solidFill>
                <a:latin typeface="Calibri" pitchFamily="34" charset="0"/>
                <a:ea typeface="Calibri" pitchFamily="34" charset="-122"/>
                <a:cs typeface="Calibri" pitchFamily="34" charset="-120"/>
              </a:rPr>
              <a:t>에드워즈의 글이 불씨가 되고, 휫필드의 초청이 문을 엶</a:t>
            </a:r>
            <a:endParaRPr lang="en-US" sz="1400" dirty="0"/>
          </a:p>
        </p:txBody>
      </p:sp>
      <p:sp>
        <p:nvSpPr>
          <p:cNvPr id="7" name="Text 5"/>
          <p:cNvSpPr/>
          <p:nvPr/>
        </p:nvSpPr>
        <p:spPr>
          <a:xfrm>
            <a:off x="960120" y="2606040"/>
            <a:ext cx="7726680" cy="3108960"/>
          </a:xfrm>
          <a:prstGeom prst="rect">
            <a:avLst/>
          </a:prstGeom>
          <a:noFill/>
          <a:ln/>
        </p:spPr>
        <p:txBody>
          <a:bodyPr wrap="square" rtlCol="0" anchor="ctr"/>
          <a:lstStyle/>
          <a:p>
            <a:pPr marL="0" indent="0">
              <a:lnSpc>
                <a:spcPct val="112000"/>
              </a:lnSpc>
              <a:spcAft>
                <a:spcPts val="800"/>
              </a:spcAft>
              <a:buNone/>
            </a:pPr>
            <a:r>
              <a:rPr lang="en-US" sz="1250" dirty="0">
                <a:solidFill>
                  <a:srgbClr val="33291F"/>
                </a:solidFill>
                <a:latin typeface="Calibri" pitchFamily="34" charset="0"/>
                <a:ea typeface="Calibri" pitchFamily="34" charset="-122"/>
                <a:cs typeface="Calibri" pitchFamily="34" charset="-120"/>
              </a:rPr>
              <a:t>1738년 10월 — 웨슬리, 에드워즈(Jonathan Edwards)의 노샘프턴(Northampton) 부흥 기록을 읽고 큰 충격을 받음. 뉴잉글랜드의 부흥이 영국에 영향을 줌</a:t>
            </a:r>
            <a:endParaRPr lang="en-US" sz="1250" dirty="0"/>
          </a:p>
          <a:p>
            <a:pPr marL="0" indent="0">
              <a:lnSpc>
                <a:spcPct val="112000"/>
              </a:lnSpc>
              <a:spcAft>
                <a:spcPts val="800"/>
              </a:spcAft>
              <a:buNone/>
            </a:pPr>
            <a:r>
              <a:rPr lang="en-US" sz="1250" dirty="0">
                <a:solidFill>
                  <a:srgbClr val="33291F"/>
                </a:solidFill>
                <a:latin typeface="Calibri" pitchFamily="34" charset="0"/>
                <a:ea typeface="Calibri" pitchFamily="34" charset="-122"/>
                <a:cs typeface="Calibri" pitchFamily="34" charset="-120"/>
              </a:rPr>
              <a:t>1739년 2월 — 휫필드(George Whitefield, 1714–1770), 브리스톨(Bristol) 근교 킹스우드(Kingswood) 탄광에서 야외 설교(field preaching) 시작. 광부들의 검은 뺨에 눈물 자국이 흐름</a:t>
            </a:r>
            <a:endParaRPr lang="en-US" sz="1250" dirty="0"/>
          </a:p>
          <a:p>
            <a:pPr marL="0" indent="0">
              <a:lnSpc>
                <a:spcPct val="112000"/>
              </a:lnSpc>
              <a:spcAft>
                <a:spcPts val="800"/>
              </a:spcAft>
              <a:buNone/>
            </a:pPr>
            <a:r>
              <a:rPr lang="en-US" sz="1250" dirty="0">
                <a:solidFill>
                  <a:srgbClr val="33291F"/>
                </a:solidFill>
                <a:latin typeface="Calibri" pitchFamily="34" charset="0"/>
                <a:ea typeface="Calibri" pitchFamily="34" charset="-122"/>
                <a:cs typeface="Calibri" pitchFamily="34" charset="-120"/>
              </a:rPr>
              <a:t>휫필드의 초청 — 웨슬리는 교회당 밖 설교를 '질서 위반'으로 여겨 주저함</a:t>
            </a:r>
            <a:endParaRPr lang="en-US" sz="1250" dirty="0"/>
          </a:p>
          <a:p>
            <a:pPr marL="0" indent="0">
              <a:lnSpc>
                <a:spcPct val="112000"/>
              </a:lnSpc>
              <a:spcAft>
                <a:spcPts val="800"/>
              </a:spcAft>
              <a:buNone/>
            </a:pPr>
            <a:r>
              <a:rPr lang="en-US" sz="1250" dirty="0">
                <a:solidFill>
                  <a:srgbClr val="33291F"/>
                </a:solidFill>
                <a:latin typeface="Calibri" pitchFamily="34" charset="0"/>
                <a:ea typeface="Calibri" pitchFamily="34" charset="-122"/>
                <a:cs typeface="Calibri" pitchFamily="34" charset="-120"/>
              </a:rPr>
              <a:t>1739년 4월 — 브리스톨에서 3,000명 이상에게 야외 설교. 회심이 이어지고 감리교 부흥(Methodist Revival)이 시작됨</a:t>
            </a:r>
            <a:endParaRPr lang="en-US" sz="1250" dirty="0"/>
          </a:p>
        </p:txBody>
      </p:sp>
      <p:sp>
        <p:nvSpPr>
          <p:cNvPr id="8" name="Text 6"/>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15</a:t>
            </a:r>
            <a:endParaRPr lang="en-US" sz="1050" dirty="0"/>
          </a:p>
        </p:txBody>
      </p:sp>
      <p:pic>
        <p:nvPicPr>
          <p:cNvPr id="9" name="Picture 9" descr="휫필드 설교 모습"/>
          <p:cNvPicPr>
            <a:picLocks noChangeAspect="1"/>
          </p:cNvPicPr>
          <p:nvPr/>
        </p:nvPicPr>
        <p:blipFill>
          <a:blip r:embed="rId4"/>
          <a:stretch>
            <a:fillRect/>
          </a:stretch>
        </p:blipFill>
        <p:spPr>
          <a:xfrm>
            <a:off x="8961120" y="2651760"/>
            <a:ext cx="2286000" cy="2423160"/>
          </a:xfrm>
          <a:prstGeom prst="rect">
            <a:avLst/>
          </a:prstGeom>
          <a:ln w="38100">
            <a:solidFill>
              <a:srgbClr val="FFFFFF"/>
            </a:solidFill>
          </a:ln>
          <a:effectLst>
            <a:outerShdw blurRad="76200" dist="25400" dir="5400000" algn="t" rotWithShape="0">
              <a:srgbClr val="3A2E22">
                <a:alpha val="35000"/>
              </a:srgbClr>
            </a:outerShdw>
          </a:effectLst>
        </p:spPr>
      </p:pic>
      <p:sp>
        <p:nvSpPr>
          <p:cNvPr id="10" name="Photo Caption 9"/>
          <p:cNvSpPr txBox="1"/>
          <p:nvPr/>
        </p:nvSpPr>
        <p:spPr>
          <a:xfrm>
            <a:off x="8869680" y="5148072"/>
            <a:ext cx="2468880" cy="411480"/>
          </a:xfrm>
          <a:prstGeom prst="roundRect">
            <a:avLst/>
          </a:prstGeom>
          <a:no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설교하는 조지 휫필드(George Whitefield)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III — 존 웨슬리 ④</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감리교의 방법: 부흥을 지속시키다</a:t>
            </a:r>
            <a:endParaRPr lang="en-US" sz="3100" dirty="0"/>
          </a:p>
        </p:txBody>
      </p:sp>
      <p:sp>
        <p:nvSpPr>
          <p:cNvPr id="5" name="Shape 3"/>
          <p:cNvSpPr/>
          <p:nvPr/>
        </p:nvSpPr>
        <p:spPr>
          <a:xfrm>
            <a:off x="640080" y="1874520"/>
            <a:ext cx="53949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4754880" cy="457200"/>
          </a:xfrm>
          <a:prstGeom prst="rect">
            <a:avLst/>
          </a:prstGeom>
          <a:noFill/>
          <a:ln/>
        </p:spPr>
        <p:txBody>
          <a:bodyPr wrap="square" rtlCol="0" anchor="ctr"/>
          <a:lstStyle/>
          <a:p>
            <a:pPr marL="0" indent="0">
              <a:buNone/>
            </a:pPr>
            <a:r>
              <a:rPr lang="en-US" sz="1700" b="1" dirty="0">
                <a:solidFill>
                  <a:srgbClr val="8C2F2A"/>
                </a:solidFill>
                <a:latin typeface="Cambria" pitchFamily="34" charset="0"/>
                <a:ea typeface="Cambria" pitchFamily="34" charset="-122"/>
                <a:cs typeface="Cambria" pitchFamily="34" charset="-120"/>
              </a:rPr>
              <a:t>행정의 천재</a:t>
            </a:r>
            <a:endParaRPr lang="en-US" sz="1700" dirty="0"/>
          </a:p>
        </p:txBody>
      </p:sp>
      <p:sp>
        <p:nvSpPr>
          <p:cNvPr id="7" name="Text 5"/>
          <p:cNvSpPr/>
          <p:nvPr/>
        </p:nvSpPr>
        <p:spPr>
          <a:xfrm>
            <a:off x="960120" y="2651760"/>
            <a:ext cx="4754880" cy="3017520"/>
          </a:xfrm>
          <a:prstGeom prst="rect">
            <a:avLst/>
          </a:prstGeom>
          <a:noFill/>
          <a:ln/>
        </p:spPr>
        <p:txBody>
          <a:bodyPr wrap="square" rtlCol="0" anchor="ctr"/>
          <a:lstStyle/>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휫필드 — 조직에 무관심. 웨슬리 — '행정의 천재'. 잉글랜드·아일랜드·웨일스에 감리회(Methodist societies)를 세움</a:t>
            </a:r>
            <a:endParaRPr lang="en-US" sz="1200" dirty="0"/>
          </a:p>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감리회는 별도의 교단이 아님. 회원 대부분이 성공회 교인 — 예배·성찬은 교구 교회(parish church)에서 하도록 권함</a:t>
            </a:r>
            <a:endParaRPr lang="en-US" sz="1200" dirty="0"/>
          </a:p>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감리회의 중심 — 죄의 고백, 지도자의 권면과 권징, 함께하는 기도와 찬송</a:t>
            </a:r>
            <a:endParaRPr lang="en-US" sz="1200" dirty="0"/>
          </a:p>
        </p:txBody>
      </p:sp>
      <p:sp>
        <p:nvSpPr>
          <p:cNvPr id="8" name="Shape 6"/>
          <p:cNvSpPr/>
          <p:nvPr/>
        </p:nvSpPr>
        <p:spPr>
          <a:xfrm>
            <a:off x="6172200" y="1874520"/>
            <a:ext cx="5394960" cy="3977640"/>
          </a:xfrm>
          <a:prstGeom prst="roundRect">
            <a:avLst>
              <a:gd name="adj" fmla="val 1839"/>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9" name="Text 7"/>
          <p:cNvSpPr/>
          <p:nvPr/>
        </p:nvSpPr>
        <p:spPr>
          <a:xfrm>
            <a:off x="6446520" y="2103120"/>
            <a:ext cx="4754880" cy="457200"/>
          </a:xfrm>
          <a:prstGeom prst="rect">
            <a:avLst/>
          </a:prstGeom>
          <a:noFill/>
          <a:ln/>
        </p:spPr>
        <p:txBody>
          <a:bodyPr wrap="square" rtlCol="0" anchor="ctr"/>
          <a:lstStyle/>
          <a:p>
            <a:pPr marL="0" indent="0">
              <a:buNone/>
            </a:pPr>
            <a:r>
              <a:rPr lang="en-US" sz="1600" b="1" dirty="0">
                <a:solidFill>
                  <a:srgbClr val="C79A3A"/>
                </a:solidFill>
                <a:latin typeface="Cambria" pitchFamily="34" charset="0"/>
                <a:ea typeface="Cambria" pitchFamily="34" charset="-122"/>
                <a:cs typeface="Cambria" pitchFamily="34" charset="-120"/>
              </a:rPr>
              <a:t>속회 (class meeting) — 모라비아의 본을 따라</a:t>
            </a:r>
            <a:endParaRPr lang="en-US" sz="1600" dirty="0"/>
          </a:p>
        </p:txBody>
      </p:sp>
      <p:sp>
        <p:nvSpPr>
          <p:cNvPr id="10" name="Text 8"/>
          <p:cNvSpPr/>
          <p:nvPr/>
        </p:nvSpPr>
        <p:spPr>
          <a:xfrm>
            <a:off x="6446520" y="2651760"/>
            <a:ext cx="4754880" cy="3017520"/>
          </a:xfrm>
          <a:prstGeom prst="rect">
            <a:avLst/>
          </a:prstGeom>
          <a:noFill/>
          <a:ln/>
        </p:spPr>
        <p:txBody>
          <a:bodyPr wrap="square" rtlCol="0" anchor="ctr"/>
          <a:lstStyle/>
          <a:p>
            <a:pPr marL="0" indent="0">
              <a:lnSpc>
                <a:spcPct val="112000"/>
              </a:lnSpc>
              <a:spcAft>
                <a:spcPts val="700"/>
              </a:spcAft>
              <a:buNone/>
            </a:pPr>
            <a:r>
              <a:rPr lang="en-US" sz="1150" dirty="0">
                <a:solidFill>
                  <a:srgbClr val="FBF6EC"/>
                </a:solidFill>
                <a:latin typeface="Calibri" pitchFamily="34" charset="0"/>
                <a:ea typeface="Calibri" pitchFamily="34" charset="-122"/>
                <a:cs typeface="Calibri" pitchFamily="34" charset="-120"/>
              </a:rPr>
              <a:t>감리회를 약 12명 단위의 속회로 나눔. 라틴어 classis('나눔')에서 온 말 — 학교의 '반'과 무관함</a:t>
            </a:r>
            <a:endParaRPr lang="en-US" sz="1150" dirty="0"/>
          </a:p>
          <a:p>
            <a:pPr marL="0" indent="0">
              <a:lnSpc>
                <a:spcPct val="112000"/>
              </a:lnSpc>
              <a:spcAft>
                <a:spcPts val="700"/>
              </a:spcAft>
              <a:buNone/>
            </a:pPr>
            <a:r>
              <a:rPr lang="en-US" sz="1150" dirty="0">
                <a:solidFill>
                  <a:srgbClr val="FBF6EC"/>
                </a:solidFill>
                <a:latin typeface="Calibri" pitchFamily="34" charset="0"/>
                <a:ea typeface="Calibri" pitchFamily="34" charset="-122"/>
                <a:cs typeface="Calibri" pitchFamily="34" charset="-120"/>
              </a:rPr>
              <a:t>처음엔 주 1페니 헌금 모금용 → 곧 영적 성장과 상호 책임(accountability)의 핵심 구조가 됨</a:t>
            </a:r>
            <a:endParaRPr lang="en-US" sz="1150" dirty="0"/>
          </a:p>
          <a:p>
            <a:pPr marL="0" indent="0">
              <a:lnSpc>
                <a:spcPct val="112000"/>
              </a:lnSpc>
              <a:spcAft>
                <a:spcPts val="700"/>
              </a:spcAft>
              <a:buNone/>
            </a:pPr>
            <a:r>
              <a:rPr lang="en-US" sz="1150" dirty="0">
                <a:solidFill>
                  <a:srgbClr val="FBF6EC"/>
                </a:solidFill>
                <a:latin typeface="Calibri" pitchFamily="34" charset="0"/>
                <a:ea typeface="Calibri" pitchFamily="34" charset="-122"/>
                <a:cs typeface="Calibri" pitchFamily="34" charset="-120"/>
              </a:rPr>
              <a:t>찰스 웨슬리(Charles Wesley, 1707–1788) — 7,000편이 넘는 찬송. 이를 부흥의 가장 큰 유산으로 보는 역사가도 있음</a:t>
            </a:r>
            <a:endParaRPr lang="en-US" sz="1150" dirty="0"/>
          </a:p>
        </p:txBody>
      </p:sp>
      <p:sp>
        <p:nvSpPr>
          <p:cNvPr id="11" name="Text 9"/>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16</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IV — 대각성 운동 ①</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아메리카의 대각성 (Great Awakening)</a:t>
            </a:r>
            <a:endParaRPr lang="en-US" sz="3100" dirty="0"/>
          </a:p>
        </p:txBody>
      </p:sp>
      <p:sp>
        <p:nvSpPr>
          <p:cNvPr id="5" name="Shape 3"/>
          <p:cNvSpPr/>
          <p:nvPr/>
        </p:nvSpPr>
        <p:spPr>
          <a:xfrm>
            <a:off x="640080" y="1874520"/>
            <a:ext cx="649224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5852160" cy="411480"/>
          </a:xfrm>
          <a:prstGeom prst="rect">
            <a:avLst/>
          </a:prstGeom>
          <a:noFill/>
          <a:ln/>
        </p:spPr>
        <p:txBody>
          <a:bodyPr wrap="square" rtlCol="0" anchor="ctr"/>
          <a:lstStyle/>
          <a:p>
            <a:pPr marL="0" indent="0">
              <a:buNone/>
            </a:pPr>
            <a:r>
              <a:rPr lang="en-US" sz="1650" b="1" dirty="0">
                <a:solidFill>
                  <a:srgbClr val="8C2F2A"/>
                </a:solidFill>
                <a:latin typeface="Cambria" pitchFamily="34" charset="0"/>
                <a:ea typeface="Cambria" pitchFamily="34" charset="-122"/>
                <a:cs typeface="Cambria" pitchFamily="34" charset="-120"/>
              </a:rPr>
              <a:t>노샘프턴에서 시작된 바람</a:t>
            </a:r>
            <a:endParaRPr lang="en-US" sz="1650" dirty="0"/>
          </a:p>
        </p:txBody>
      </p:sp>
      <p:sp>
        <p:nvSpPr>
          <p:cNvPr id="7" name="Text 5"/>
          <p:cNvSpPr/>
          <p:nvPr/>
        </p:nvSpPr>
        <p:spPr>
          <a:xfrm>
            <a:off x="960120" y="2606040"/>
            <a:ext cx="3931920" cy="3108960"/>
          </a:xfrm>
          <a:prstGeom prst="rect">
            <a:avLst/>
          </a:prstGeom>
          <a:noFill/>
          <a:ln/>
        </p:spPr>
        <p:txBody>
          <a:bodyPr wrap="square" rtlCol="0" anchor="ctr"/>
          <a:lstStyle/>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조나단 에드워즈(Jonathan Edwards, 1703–1758) — 매사추세츠 노샘프턴(Northampton)에서 신앙이 식은 200가정을 목회함</a:t>
            </a:r>
            <a:endParaRPr lang="en-US" sz="1200" dirty="0"/>
          </a:p>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1734년 12월 — 부흥이 시작됨. 노소를 막론하고 영원한 일에 관심을 갖고, 사람들이 '떼를 지어' 그리스도께 나아옴</a:t>
            </a:r>
            <a:endParaRPr lang="en-US" sz="1200" dirty="0"/>
          </a:p>
          <a:p>
            <a:pPr marL="0" indent="0">
              <a:lnSpc>
                <a:spcPct val="112000"/>
              </a:lnSpc>
              <a:spcAft>
                <a:spcPts val="800"/>
              </a:spcAft>
              <a:buNone/>
            </a:pPr>
            <a:r>
              <a:rPr lang="en-US" sz="1200" dirty="0">
                <a:solidFill>
                  <a:srgbClr val="33291F"/>
                </a:solidFill>
                <a:latin typeface="Calibri" pitchFamily="34" charset="0"/>
                <a:ea typeface="Calibri" pitchFamily="34" charset="-122"/>
                <a:cs typeface="Calibri" pitchFamily="34" charset="-120"/>
              </a:rPr>
              <a:t>1739년~ — 휫필드의 식민지 순회 설교. 지역 부흥이 '영적 허리케인'으로 확산됨</a:t>
            </a:r>
            <a:endParaRPr lang="en-US" sz="1200" dirty="0"/>
          </a:p>
        </p:txBody>
      </p:sp>
      <p:sp>
        <p:nvSpPr>
          <p:cNvPr id="8" name="Shape 6"/>
          <p:cNvSpPr/>
          <p:nvPr/>
        </p:nvSpPr>
        <p:spPr>
          <a:xfrm>
            <a:off x="7452360" y="1874520"/>
            <a:ext cx="4069080" cy="3977640"/>
          </a:xfrm>
          <a:prstGeom prst="roundRect">
            <a:avLst>
              <a:gd name="adj" fmla="val 1839"/>
            </a:avLst>
          </a:prstGeom>
          <a:solidFill>
            <a:srgbClr val="2A2018"/>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9" name="Text 7"/>
          <p:cNvSpPr/>
          <p:nvPr/>
        </p:nvSpPr>
        <p:spPr>
          <a:xfrm>
            <a:off x="7772400" y="2148840"/>
            <a:ext cx="3474720" cy="411480"/>
          </a:xfrm>
          <a:prstGeom prst="rect">
            <a:avLst/>
          </a:prstGeom>
          <a:noFill/>
          <a:ln/>
        </p:spPr>
        <p:txBody>
          <a:bodyPr wrap="square" rtlCol="0" anchor="ctr"/>
          <a:lstStyle/>
          <a:p>
            <a:pPr marL="0" indent="0" algn="ctr">
              <a:buNone/>
            </a:pPr>
            <a:r>
              <a:rPr lang="en-US" sz="1600" b="1" dirty="0">
                <a:solidFill>
                  <a:srgbClr val="C79A3A"/>
                </a:solidFill>
                <a:latin typeface="Cambria" pitchFamily="34" charset="0"/>
                <a:ea typeface="Cambria" pitchFamily="34" charset="-122"/>
                <a:cs typeface="Cambria" pitchFamily="34" charset="-120"/>
              </a:rPr>
              <a:t>오해를 바로잡기</a:t>
            </a:r>
            <a:endParaRPr lang="en-US" sz="1600" dirty="0"/>
          </a:p>
        </p:txBody>
      </p:sp>
      <p:sp>
        <p:nvSpPr>
          <p:cNvPr id="10" name="Text 8"/>
          <p:cNvSpPr/>
          <p:nvPr/>
        </p:nvSpPr>
        <p:spPr>
          <a:xfrm>
            <a:off x="7772400" y="2651760"/>
            <a:ext cx="3474720" cy="3017520"/>
          </a:xfrm>
          <a:prstGeom prst="rect">
            <a:avLst/>
          </a:prstGeom>
          <a:noFill/>
          <a:ln/>
        </p:spPr>
        <p:txBody>
          <a:bodyPr wrap="square" rtlCol="0" anchor="ctr"/>
          <a:lstStyle/>
          <a:p>
            <a:pPr marL="0" indent="0">
              <a:lnSpc>
                <a:spcPct val="110000"/>
              </a:lnSpc>
              <a:spcAft>
                <a:spcPts val="700"/>
              </a:spcAft>
              <a:buNone/>
            </a:pPr>
            <a:r>
              <a:rPr lang="en-US" sz="1100" dirty="0">
                <a:solidFill>
                  <a:srgbClr val="FBF6EC"/>
                </a:solidFill>
                <a:latin typeface="Calibri" pitchFamily="34" charset="0"/>
                <a:ea typeface="Calibri" pitchFamily="34" charset="-122"/>
                <a:cs typeface="Calibri" pitchFamily="34" charset="-120"/>
              </a:rPr>
              <a:t>반대자들의 비판 — 예배 질서를 깨고 연구와 경건 대신 감정을 앞세움</a:t>
            </a:r>
            <a:endParaRPr lang="en-US" sz="1100" dirty="0"/>
          </a:p>
          <a:p>
            <a:pPr marL="0" indent="0">
              <a:lnSpc>
                <a:spcPct val="110000"/>
              </a:lnSpc>
              <a:spcAft>
                <a:spcPts val="700"/>
              </a:spcAft>
              <a:buNone/>
            </a:pPr>
            <a:r>
              <a:rPr lang="en-US" sz="1100" dirty="0">
                <a:solidFill>
                  <a:srgbClr val="FBF6EC"/>
                </a:solidFill>
                <a:latin typeface="Calibri" pitchFamily="34" charset="0"/>
                <a:ea typeface="Calibri" pitchFamily="34" charset="-122"/>
                <a:cs typeface="Calibri" pitchFamily="34" charset="-120"/>
              </a:rPr>
              <a:t>실제 — 지도자 다수가 학자. 에드워즈의 설교는 열변이 아닌 정교한 신학 강해(exposition)임</a:t>
            </a:r>
            <a:endParaRPr lang="en-US" sz="1100" dirty="0"/>
          </a:p>
          <a:p>
            <a:pPr marL="0" indent="0">
              <a:lnSpc>
                <a:spcPct val="110000"/>
              </a:lnSpc>
              <a:spcAft>
                <a:spcPts val="700"/>
              </a:spcAft>
              <a:buNone/>
            </a:pPr>
            <a:r>
              <a:rPr lang="en-US" sz="1100" dirty="0">
                <a:solidFill>
                  <a:srgbClr val="FBF6EC"/>
                </a:solidFill>
                <a:latin typeface="Calibri" pitchFamily="34" charset="0"/>
                <a:ea typeface="Calibri" pitchFamily="34" charset="-122"/>
                <a:cs typeface="Calibri" pitchFamily="34" charset="-120"/>
              </a:rPr>
              <a:t>에드워즈 — 신앙 감정(religious affections)은 중요하나, 바른 교리와 이성적 예배를 대신할 수 없음</a:t>
            </a:r>
            <a:endParaRPr lang="en-US" sz="1100" dirty="0"/>
          </a:p>
        </p:txBody>
      </p:sp>
      <p:sp>
        <p:nvSpPr>
          <p:cNvPr id="11" name="Text 9"/>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17</a:t>
            </a:r>
            <a:endParaRPr lang="en-US" sz="1050" dirty="0"/>
          </a:p>
        </p:txBody>
      </p:sp>
      <p:pic>
        <p:nvPicPr>
          <p:cNvPr id="12" name="Picture 12" descr="조나단 에드워즈 초상"/>
          <p:cNvPicPr>
            <a:picLocks noChangeAspect="1"/>
          </p:cNvPicPr>
          <p:nvPr/>
        </p:nvPicPr>
        <p:blipFill>
          <a:blip r:embed="rId4"/>
          <a:stretch>
            <a:fillRect/>
          </a:stretch>
        </p:blipFill>
        <p:spPr>
          <a:xfrm>
            <a:off x="5120640" y="2697480"/>
            <a:ext cx="1783080" cy="2286000"/>
          </a:xfrm>
          <a:prstGeom prst="rect">
            <a:avLst/>
          </a:prstGeom>
          <a:ln w="38100">
            <a:solidFill>
              <a:srgbClr val="FFFFFF"/>
            </a:solidFill>
          </a:ln>
          <a:effectLst>
            <a:outerShdw blurRad="76200" dist="25400" dir="5400000" algn="t" rotWithShape="0">
              <a:srgbClr val="3A2E22">
                <a:alpha val="35000"/>
              </a:srgbClr>
            </a:outerShdw>
          </a:effectLst>
        </p:spPr>
      </p:pic>
      <p:sp>
        <p:nvSpPr>
          <p:cNvPr id="13" name="Photo Caption 12"/>
          <p:cNvSpPr txBox="1"/>
          <p:nvPr/>
        </p:nvSpPr>
        <p:spPr>
          <a:xfrm>
            <a:off x="5029200" y="5056632"/>
            <a:ext cx="1965960" cy="411480"/>
          </a:xfrm>
          <a:prstGeom prst="roundRect">
            <a:avLst/>
          </a:prstGeom>
          <a:noFill/>
          <a:ln>
            <a:noFill/>
          </a:ln>
        </p:spPr>
        <p:txBody>
          <a:bodyPr wrap="square" lIns="45720" tIns="27432" rIns="45720" bIns="27432" anchor="t"/>
          <a:lstStyle/>
          <a:p>
            <a:pPr algn="ctr">
              <a:lnSpc>
                <a:spcPct val="105000"/>
              </a:lnSpc>
            </a:pPr>
            <a:r>
              <a:rPr lang="ko-KR" sz="950" i="1" dirty="0">
                <a:solidFill>
                  <a:srgbClr val="5A4A3A"/>
                </a:solidFill>
                <a:latin typeface="Calibri"/>
                <a:ea typeface="Calibri"/>
              </a:rPr>
              <a:t>조나단 에드워즈(Jonathan Edwards) 초상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신학적 쟁점</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예정인가, 자유의지인가</a:t>
            </a:r>
            <a:endParaRPr lang="en-US" sz="3100" dirty="0"/>
          </a:p>
        </p:txBody>
      </p:sp>
      <p:sp>
        <p:nvSpPr>
          <p:cNvPr id="5" name="Text 3"/>
          <p:cNvSpPr/>
          <p:nvPr/>
        </p:nvSpPr>
        <p:spPr>
          <a:xfrm>
            <a:off x="777240" y="1627632"/>
            <a:ext cx="10515600" cy="365760"/>
          </a:xfrm>
          <a:prstGeom prst="rect">
            <a:avLst/>
          </a:prstGeom>
          <a:noFill/>
          <a:ln/>
        </p:spPr>
        <p:txBody>
          <a:bodyPr wrap="square" rtlCol="0" anchor="ctr"/>
          <a:lstStyle/>
          <a:p>
            <a:pPr marL="0" indent="0">
              <a:buNone/>
            </a:pPr>
            <a:r>
              <a:rPr lang="en-US" sz="1400" i="1" dirty="0">
                <a:solidFill>
                  <a:srgbClr val="8C2F2A"/>
                </a:solidFill>
                <a:latin typeface="Calibri" pitchFamily="34" charset="0"/>
                <a:ea typeface="Calibri" pitchFamily="34" charset="-122"/>
                <a:cs typeface="Calibri" pitchFamily="34" charset="-120"/>
              </a:rPr>
              <a:t>대각성의 주요 지도자 중 웨슬리만 아르미니우스주의(Arminianism)를 따름</a:t>
            </a:r>
            <a:endParaRPr lang="en-US" sz="1400" dirty="0"/>
          </a:p>
        </p:txBody>
      </p:sp>
      <p:sp>
        <p:nvSpPr>
          <p:cNvPr id="6" name="Shape 4"/>
          <p:cNvSpPr/>
          <p:nvPr/>
        </p:nvSpPr>
        <p:spPr>
          <a:xfrm>
            <a:off x="640080" y="2103120"/>
            <a:ext cx="5257800" cy="3291840"/>
          </a:xfrm>
          <a:prstGeom prst="roundRect">
            <a:avLst>
              <a:gd name="adj" fmla="val 2500"/>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7" name="Text 5"/>
          <p:cNvSpPr/>
          <p:nvPr/>
        </p:nvSpPr>
        <p:spPr>
          <a:xfrm>
            <a:off x="960120" y="2359152"/>
            <a:ext cx="4617720" cy="457200"/>
          </a:xfrm>
          <a:prstGeom prst="rect">
            <a:avLst/>
          </a:prstGeom>
          <a:noFill/>
          <a:ln/>
        </p:spPr>
        <p:txBody>
          <a:bodyPr wrap="square" rtlCol="0" anchor="ctr"/>
          <a:lstStyle/>
          <a:p>
            <a:pPr marL="0" indent="0">
              <a:buNone/>
            </a:pPr>
            <a:r>
              <a:rPr lang="en-US" sz="1600" b="1" dirty="0">
                <a:solidFill>
                  <a:srgbClr val="8C2F2A"/>
                </a:solidFill>
                <a:latin typeface="Cambria" pitchFamily="34" charset="0"/>
                <a:ea typeface="Cambria" pitchFamily="34" charset="-122"/>
                <a:cs typeface="Cambria" pitchFamily="34" charset="-120"/>
              </a:rPr>
              <a:t>웨슬리 (Wesley) — 아르미니우스주의</a:t>
            </a:r>
            <a:endParaRPr lang="en-US" sz="1600" dirty="0"/>
          </a:p>
        </p:txBody>
      </p:sp>
      <p:sp>
        <p:nvSpPr>
          <p:cNvPr id="8" name="Text 6"/>
          <p:cNvSpPr/>
          <p:nvPr/>
        </p:nvSpPr>
        <p:spPr>
          <a:xfrm>
            <a:off x="960120" y="2880360"/>
            <a:ext cx="4617720" cy="2377440"/>
          </a:xfrm>
          <a:prstGeom prst="rect">
            <a:avLst/>
          </a:prstGeom>
          <a:noFill/>
          <a:ln/>
        </p:spPr>
        <p:txBody>
          <a:bodyPr wrap="square" rtlCol="0" anchor="ctr"/>
          <a:lstStyle/>
          <a:p>
            <a:pPr marL="0" indent="0">
              <a:lnSpc>
                <a:spcPct val="112000"/>
              </a:lnSpc>
              <a:spcAft>
                <a:spcPts val="800"/>
              </a:spcAft>
              <a:buNone/>
            </a:pPr>
            <a:r>
              <a:rPr lang="en-US" sz="1250" dirty="0">
                <a:solidFill>
                  <a:srgbClr val="33291F"/>
                </a:solidFill>
                <a:latin typeface="Calibri" pitchFamily="34" charset="0"/>
                <a:ea typeface="Calibri" pitchFamily="34" charset="-122"/>
                <a:cs typeface="Calibri" pitchFamily="34" charset="-120"/>
              </a:rPr>
              <a:t>칼뱅(Jean Calvin)의 예정론(predestination)에 단호히 반대함</a:t>
            </a:r>
            <a:endParaRPr lang="en-US" sz="1250" dirty="0"/>
          </a:p>
          <a:p>
            <a:pPr marL="0" indent="0">
              <a:lnSpc>
                <a:spcPct val="112000"/>
              </a:lnSpc>
              <a:spcAft>
                <a:spcPts val="800"/>
              </a:spcAft>
              <a:buNone/>
            </a:pPr>
            <a:r>
              <a:rPr lang="en-US" sz="1250" dirty="0">
                <a:solidFill>
                  <a:srgbClr val="33291F"/>
                </a:solidFill>
                <a:latin typeface="Calibri" pitchFamily="34" charset="0"/>
                <a:ea typeface="Calibri" pitchFamily="34" charset="-122"/>
                <a:cs typeface="Calibri" pitchFamily="34" charset="-120"/>
              </a:rPr>
              <a:t>예정론이 하나님을 자의적·편파적인 분으로 보이게 한다고 여김</a:t>
            </a:r>
            <a:endParaRPr lang="en-US" sz="1250" dirty="0"/>
          </a:p>
          <a:p>
            <a:pPr marL="0" indent="0">
              <a:lnSpc>
                <a:spcPct val="112000"/>
              </a:lnSpc>
              <a:spcAft>
                <a:spcPts val="800"/>
              </a:spcAft>
              <a:buNone/>
            </a:pPr>
            <a:r>
              <a:rPr lang="en-US" sz="1250" dirty="0">
                <a:solidFill>
                  <a:srgbClr val="33291F"/>
                </a:solidFill>
                <a:latin typeface="Calibri" pitchFamily="34" charset="0"/>
                <a:ea typeface="Calibri" pitchFamily="34" charset="-122"/>
                <a:cs typeface="Calibri" pitchFamily="34" charset="-120"/>
              </a:rPr>
              <a:t>하나님은 모든 사람의 구원을 원하심 — 선행 은총(prevenient grace)으로 회복된 자유의지(free will)로 은혜를 받아들이거나 거부할 수 있음</a:t>
            </a:r>
            <a:endParaRPr lang="en-US" sz="1250" dirty="0"/>
          </a:p>
        </p:txBody>
      </p:sp>
      <p:sp>
        <p:nvSpPr>
          <p:cNvPr id="9" name="Shape 7"/>
          <p:cNvSpPr/>
          <p:nvPr/>
        </p:nvSpPr>
        <p:spPr>
          <a:xfrm>
            <a:off x="6263640" y="2103120"/>
            <a:ext cx="5257800" cy="3291840"/>
          </a:xfrm>
          <a:prstGeom prst="roundRect">
            <a:avLst>
              <a:gd name="adj" fmla="val 2222"/>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10" name="Text 8"/>
          <p:cNvSpPr/>
          <p:nvPr/>
        </p:nvSpPr>
        <p:spPr>
          <a:xfrm>
            <a:off x="6583680" y="2359152"/>
            <a:ext cx="4617720" cy="457200"/>
          </a:xfrm>
          <a:prstGeom prst="rect">
            <a:avLst/>
          </a:prstGeom>
          <a:noFill/>
          <a:ln/>
        </p:spPr>
        <p:txBody>
          <a:bodyPr wrap="square" rtlCol="0" anchor="ctr"/>
          <a:lstStyle/>
          <a:p>
            <a:pPr marL="0" indent="0">
              <a:buNone/>
            </a:pPr>
            <a:r>
              <a:rPr lang="en-US" sz="1600" b="1" dirty="0">
                <a:solidFill>
                  <a:srgbClr val="C79A3A"/>
                </a:solidFill>
                <a:latin typeface="Cambria" pitchFamily="34" charset="0"/>
                <a:ea typeface="Cambria" pitchFamily="34" charset="-122"/>
                <a:cs typeface="Cambria" pitchFamily="34" charset="-120"/>
              </a:rPr>
              <a:t>휫필드 (Whitefield) — 칼뱅주의</a:t>
            </a:r>
            <a:endParaRPr lang="en-US" sz="1600" dirty="0"/>
          </a:p>
        </p:txBody>
      </p:sp>
      <p:sp>
        <p:nvSpPr>
          <p:cNvPr id="11" name="Text 9"/>
          <p:cNvSpPr/>
          <p:nvPr/>
        </p:nvSpPr>
        <p:spPr>
          <a:xfrm>
            <a:off x="6583680" y="2880360"/>
            <a:ext cx="4617720" cy="2377440"/>
          </a:xfrm>
          <a:prstGeom prst="rect">
            <a:avLst/>
          </a:prstGeom>
          <a:noFill/>
          <a:ln/>
        </p:spPr>
        <p:txBody>
          <a:bodyPr wrap="square" rtlCol="0" anchor="ctr"/>
          <a:lstStyle/>
          <a:p>
            <a:pPr marL="0" indent="0">
              <a:lnSpc>
                <a:spcPct val="112000"/>
              </a:lnSpc>
              <a:spcAft>
                <a:spcPts val="800"/>
              </a:spcAft>
              <a:buNone/>
            </a:pPr>
            <a:r>
              <a:rPr lang="en-US" sz="1250" dirty="0">
                <a:solidFill>
                  <a:srgbClr val="FBF6EC"/>
                </a:solidFill>
                <a:latin typeface="Calibri" pitchFamily="34" charset="0"/>
                <a:ea typeface="Calibri" pitchFamily="34" charset="-122"/>
                <a:cs typeface="Calibri" pitchFamily="34" charset="-120"/>
              </a:rPr>
              <a:t>예정론을 옹호함 — 하나님의 주권(sovereignty of God)을 드러내기 때문임</a:t>
            </a:r>
            <a:endParaRPr lang="en-US" sz="1250" dirty="0"/>
          </a:p>
          <a:p>
            <a:pPr marL="0" indent="0">
              <a:lnSpc>
                <a:spcPct val="112000"/>
              </a:lnSpc>
              <a:spcAft>
                <a:spcPts val="800"/>
              </a:spcAft>
              <a:buNone/>
            </a:pPr>
            <a:r>
              <a:rPr lang="en-US" sz="1250" dirty="0">
                <a:solidFill>
                  <a:srgbClr val="FBF6EC"/>
                </a:solidFill>
                <a:latin typeface="Calibri" pitchFamily="34" charset="0"/>
                <a:ea typeface="Calibri" pitchFamily="34" charset="-122"/>
                <a:cs typeface="Calibri" pitchFamily="34" charset="-120"/>
              </a:rPr>
              <a:t>아르미니우스주의가 죄의 심각성을 약화하고 전능하신 하나님을 훼손한다고 봄</a:t>
            </a:r>
            <a:endParaRPr lang="en-US" sz="1250" dirty="0"/>
          </a:p>
          <a:p>
            <a:pPr marL="0" indent="0">
              <a:lnSpc>
                <a:spcPct val="112000"/>
              </a:lnSpc>
              <a:spcAft>
                <a:spcPts val="800"/>
              </a:spcAft>
              <a:buNone/>
            </a:pPr>
            <a:r>
              <a:rPr lang="en-US" sz="1250" dirty="0">
                <a:solidFill>
                  <a:srgbClr val="FBF6EC"/>
                </a:solidFill>
                <a:latin typeface="Calibri" pitchFamily="34" charset="0"/>
                <a:ea typeface="Calibri" pitchFamily="34" charset="-122"/>
                <a:cs typeface="Calibri" pitchFamily="34" charset="-120"/>
              </a:rPr>
              <a:t>결과 — 웨슬리파(아르미니우스주의)와 휫필드파(칼뱅주의 감리교, Calvinistic Methodists)로 나뉨</a:t>
            </a:r>
            <a:endParaRPr lang="en-US" sz="1250" dirty="0"/>
          </a:p>
        </p:txBody>
      </p:sp>
      <p:sp>
        <p:nvSpPr>
          <p:cNvPr id="12" name="Text 10"/>
          <p:cNvSpPr/>
          <p:nvPr/>
        </p:nvSpPr>
        <p:spPr>
          <a:xfrm>
            <a:off x="640080" y="5532120"/>
            <a:ext cx="10881360" cy="457200"/>
          </a:xfrm>
          <a:prstGeom prst="rect">
            <a:avLst/>
          </a:prstGeom>
          <a:noFill/>
          <a:ln/>
        </p:spPr>
        <p:txBody>
          <a:bodyPr wrap="square" rtlCol="0" anchor="ctr"/>
          <a:lstStyle/>
          <a:p>
            <a:pPr marL="0" indent="0" algn="ctr">
              <a:lnSpc>
                <a:spcPct val="108000"/>
              </a:lnSpc>
              <a:buNone/>
            </a:pPr>
            <a:r>
              <a:rPr lang="en-US" sz="1250" i="1" dirty="0">
                <a:solidFill>
                  <a:srgbClr val="8C2F2A"/>
                </a:solidFill>
                <a:latin typeface="Calibri" pitchFamily="34" charset="0"/>
                <a:ea typeface="Calibri" pitchFamily="34" charset="-122"/>
                <a:cs typeface="Calibri" pitchFamily="34" charset="-120"/>
              </a:rPr>
              <a:t>그럼에도 상호 존중 — 1770년 휫필드의 장례 설교에서 웨슬리, 그의 따뜻하고 관대한 우정을 기림</a:t>
            </a:r>
            <a:endParaRPr lang="en-US" sz="1250" dirty="0"/>
          </a:p>
        </p:txBody>
      </p:sp>
      <p:sp>
        <p:nvSpPr>
          <p:cNvPr id="13" name="Text 11"/>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18</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흐름 IV — 대각성 운동 ② ★</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누가 가장 크게 자랐는가</a:t>
            </a:r>
            <a:endParaRPr lang="en-US" sz="3100" dirty="0"/>
          </a:p>
        </p:txBody>
      </p:sp>
      <p:sp>
        <p:nvSpPr>
          <p:cNvPr id="5" name="Shape 3"/>
          <p:cNvSpPr/>
          <p:nvPr/>
        </p:nvSpPr>
        <p:spPr>
          <a:xfrm>
            <a:off x="640080" y="1874520"/>
            <a:ext cx="10881360" cy="1828800"/>
          </a:xfrm>
          <a:prstGeom prst="roundRect">
            <a:avLst>
              <a:gd name="adj" fmla="val 4500"/>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057400"/>
            <a:ext cx="10241280" cy="457200"/>
          </a:xfrm>
          <a:prstGeom prst="rect">
            <a:avLst/>
          </a:prstGeom>
          <a:noFill/>
          <a:ln/>
        </p:spPr>
        <p:txBody>
          <a:bodyPr wrap="square" rtlCol="0" anchor="ctr"/>
          <a:lstStyle/>
          <a:p>
            <a:pPr marL="0" indent="0">
              <a:buNone/>
            </a:pPr>
            <a:r>
              <a:rPr lang="en-US" sz="1500" b="1" i="1" dirty="0">
                <a:solidFill>
                  <a:srgbClr val="8C2F2A"/>
                </a:solidFill>
                <a:latin typeface="Calibri" pitchFamily="34" charset="0"/>
                <a:ea typeface="Calibri" pitchFamily="34" charset="-122"/>
                <a:cs typeface="Calibri" pitchFamily="34" charset="-120"/>
              </a:rPr>
              <a:t>초기 주도는 회중교회·장로교 → 최대 수혜자는 침례교(Baptists)·감리교(Methodists)</a:t>
            </a:r>
            <a:endParaRPr lang="en-US" sz="1500" dirty="0"/>
          </a:p>
        </p:txBody>
      </p:sp>
      <p:sp>
        <p:nvSpPr>
          <p:cNvPr id="7" name="Text 5"/>
          <p:cNvSpPr/>
          <p:nvPr/>
        </p:nvSpPr>
        <p:spPr>
          <a:xfrm>
            <a:off x="960120" y="2542032"/>
            <a:ext cx="10241280" cy="1005840"/>
          </a:xfrm>
          <a:prstGeom prst="rect">
            <a:avLst/>
          </a:prstGeom>
          <a:noFill/>
          <a:ln/>
        </p:spPr>
        <p:txBody>
          <a:bodyPr wrap="square" rtlCol="0" anchor="ctr"/>
          <a:lstStyle/>
          <a:p>
            <a:pPr marL="0" indent="0">
              <a:lnSpc>
                <a:spcPct val="112000"/>
              </a:lnSpc>
              <a:buNone/>
            </a:pPr>
            <a:r>
              <a:rPr lang="en-US" sz="1250" dirty="0">
                <a:solidFill>
                  <a:srgbClr val="33291F"/>
                </a:solidFill>
                <a:latin typeface="Calibri" pitchFamily="34" charset="0"/>
                <a:ea typeface="Calibri" pitchFamily="34" charset="-122"/>
                <a:cs typeface="Calibri" pitchFamily="34" charset="-120"/>
              </a:rPr>
              <a:t>초기 침례교 — 부흥을 경박·피상적이라며 반대함. 그러나 회심 강조가 커질수록, '출생이 아니라 개인의 믿음의 결단으로 교회에 들어간다'는 침례교의 주장이 설득력을 얻음</a:t>
            </a:r>
            <a:endParaRPr lang="en-US" sz="1250" dirty="0"/>
          </a:p>
        </p:txBody>
      </p:sp>
      <p:sp>
        <p:nvSpPr>
          <p:cNvPr id="8" name="Shape 6"/>
          <p:cNvSpPr/>
          <p:nvPr/>
        </p:nvSpPr>
        <p:spPr>
          <a:xfrm>
            <a:off x="640080" y="3886200"/>
            <a:ext cx="3429000" cy="2148840"/>
          </a:xfrm>
          <a:prstGeom prst="roundRect">
            <a:avLst>
              <a:gd name="adj" fmla="val 3404"/>
            </a:avLst>
          </a:prstGeom>
          <a:solidFill>
            <a:srgbClr val="8C2F2A"/>
          </a:solidFill>
          <a:ln w="12700">
            <a:solidFill>
              <a:srgbClr val="A6791A">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9" name="Text 7"/>
          <p:cNvSpPr/>
          <p:nvPr/>
        </p:nvSpPr>
        <p:spPr>
          <a:xfrm>
            <a:off x="868680" y="4087368"/>
            <a:ext cx="2971800" cy="457200"/>
          </a:xfrm>
          <a:prstGeom prst="rect">
            <a:avLst/>
          </a:prstGeom>
          <a:noFill/>
          <a:ln/>
        </p:spPr>
        <p:txBody>
          <a:bodyPr wrap="square" rtlCol="0" anchor="ctr"/>
          <a:lstStyle/>
          <a:p>
            <a:pPr marL="0" indent="0" algn="ctr">
              <a:lnSpc>
                <a:spcPct val="95000"/>
              </a:lnSpc>
              <a:buNone/>
            </a:pPr>
            <a:r>
              <a:rPr lang="en-US" sz="1450" b="1" dirty="0">
                <a:solidFill>
                  <a:srgbClr val="C79A3A"/>
                </a:solidFill>
                <a:latin typeface="Cambria" pitchFamily="34" charset="0"/>
                <a:ea typeface="Cambria" pitchFamily="34" charset="-122"/>
                <a:cs typeface="Cambria" pitchFamily="34" charset="-120"/>
              </a:rPr>
              <a:t>신자의 교회와 만나다</a:t>
            </a:r>
            <a:endParaRPr lang="en-US" sz="1450" dirty="0"/>
          </a:p>
        </p:txBody>
      </p:sp>
      <p:sp>
        <p:nvSpPr>
          <p:cNvPr id="10" name="Text 8"/>
          <p:cNvSpPr/>
          <p:nvPr/>
        </p:nvSpPr>
        <p:spPr>
          <a:xfrm>
            <a:off x="896112" y="4599432"/>
            <a:ext cx="2916936" cy="1280160"/>
          </a:xfrm>
          <a:prstGeom prst="rect">
            <a:avLst/>
          </a:prstGeom>
          <a:noFill/>
          <a:ln/>
        </p:spPr>
        <p:txBody>
          <a:bodyPr wrap="square" rtlCol="0" anchor="ctr"/>
          <a:lstStyle/>
          <a:p>
            <a:pPr marL="0" indent="0" algn="ctr">
              <a:lnSpc>
                <a:spcPct val="108000"/>
              </a:lnSpc>
              <a:buNone/>
            </a:pPr>
            <a:r>
              <a:rPr lang="en-US" sz="1100" dirty="0">
                <a:solidFill>
                  <a:srgbClr val="FBF6EC"/>
                </a:solidFill>
                <a:latin typeface="Calibri" pitchFamily="34" charset="0"/>
                <a:ea typeface="Calibri" pitchFamily="34" charset="-122"/>
                <a:cs typeface="Calibri" pitchFamily="34" charset="-120"/>
              </a:rPr>
              <a:t>회심 강조 → 5주차 '거듭난 신자의 교회'(regenerate church membership) 교회론과 맞물림</a:t>
            </a:r>
            <a:endParaRPr lang="en-US" sz="1100" dirty="0"/>
          </a:p>
        </p:txBody>
      </p:sp>
      <p:sp>
        <p:nvSpPr>
          <p:cNvPr id="11" name="Shape 9"/>
          <p:cNvSpPr/>
          <p:nvPr/>
        </p:nvSpPr>
        <p:spPr>
          <a:xfrm>
            <a:off x="4370832" y="3886200"/>
            <a:ext cx="3429000" cy="2148840"/>
          </a:xfrm>
          <a:prstGeom prst="roundRect">
            <a:avLst>
              <a:gd name="adj" fmla="val 3404"/>
            </a:avLst>
          </a:prstGeom>
          <a:solidFill>
            <a:srgbClr val="FBF6EC"/>
          </a:solidFill>
          <a:ln w="12700">
            <a:solidFill>
              <a:srgbClr val="FFFFFF">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12" name="Text 10"/>
          <p:cNvSpPr/>
          <p:nvPr/>
        </p:nvSpPr>
        <p:spPr>
          <a:xfrm>
            <a:off x="4599432" y="4087368"/>
            <a:ext cx="2971800" cy="457200"/>
          </a:xfrm>
          <a:prstGeom prst="rect">
            <a:avLst/>
          </a:prstGeom>
          <a:noFill/>
          <a:ln/>
        </p:spPr>
        <p:txBody>
          <a:bodyPr wrap="square" rtlCol="0" anchor="ctr"/>
          <a:lstStyle/>
          <a:p>
            <a:pPr marL="0" indent="0" algn="ctr">
              <a:lnSpc>
                <a:spcPct val="95000"/>
              </a:lnSpc>
              <a:buNone/>
            </a:pPr>
            <a:r>
              <a:rPr lang="en-US" sz="1450" b="1" dirty="0">
                <a:solidFill>
                  <a:srgbClr val="8C2F2A"/>
                </a:solidFill>
                <a:latin typeface="Cambria" pitchFamily="34" charset="0"/>
                <a:ea typeface="Cambria" pitchFamily="34" charset="-122"/>
                <a:cs typeface="Cambria" pitchFamily="34" charset="-120"/>
              </a:rPr>
              <a:t>변방의 강점</a:t>
            </a:r>
            <a:endParaRPr lang="en-US" sz="1450" dirty="0"/>
          </a:p>
        </p:txBody>
      </p:sp>
      <p:sp>
        <p:nvSpPr>
          <p:cNvPr id="13" name="Text 11"/>
          <p:cNvSpPr/>
          <p:nvPr/>
        </p:nvSpPr>
        <p:spPr>
          <a:xfrm>
            <a:off x="4626864" y="4599432"/>
            <a:ext cx="2916936" cy="1280160"/>
          </a:xfrm>
          <a:prstGeom prst="rect">
            <a:avLst/>
          </a:prstGeom>
          <a:noFill/>
          <a:ln/>
        </p:spPr>
        <p:txBody>
          <a:bodyPr wrap="square" rtlCol="0" anchor="ctr"/>
          <a:lstStyle/>
          <a:p>
            <a:pPr marL="0" indent="0" algn="ctr">
              <a:lnSpc>
                <a:spcPct val="108000"/>
              </a:lnSpc>
              <a:buNone/>
            </a:pPr>
            <a:r>
              <a:rPr lang="en-US" sz="1100" dirty="0">
                <a:solidFill>
                  <a:srgbClr val="33291F"/>
                </a:solidFill>
                <a:latin typeface="Calibri" pitchFamily="34" charset="0"/>
                <a:ea typeface="Calibri" pitchFamily="34" charset="-122"/>
                <a:cs typeface="Calibri" pitchFamily="34" charset="-120"/>
              </a:rPr>
              <a:t>슈발 스턴스(Shubal Stearns, 1706–1771)와 분리파 침례교(Separate Baptists) — 샌디 크릭(Sandy Creek, 1755)에서 남부로 급성장함</a:t>
            </a:r>
            <a:endParaRPr lang="en-US" sz="1100" dirty="0"/>
          </a:p>
        </p:txBody>
      </p:sp>
      <p:sp>
        <p:nvSpPr>
          <p:cNvPr id="14" name="Shape 12"/>
          <p:cNvSpPr/>
          <p:nvPr/>
        </p:nvSpPr>
        <p:spPr>
          <a:xfrm>
            <a:off x="8101584" y="3886200"/>
            <a:ext cx="3429000" cy="2148840"/>
          </a:xfrm>
          <a:prstGeom prst="roundRect">
            <a:avLst>
              <a:gd name="adj" fmla="val 3404"/>
            </a:avLst>
          </a:prstGeom>
          <a:solidFill>
            <a:srgbClr val="FBF6EC"/>
          </a:solidFill>
          <a:ln w="12700">
            <a:solidFill>
              <a:srgbClr val="FFFFFF">
                <a:alpha val="75000"/>
              </a:srgbClr>
            </a:solidFill>
            <a:prstDash val="solid"/>
          </a:ln>
          <a:effectLst>
            <a:outerShdw blurRad="88900" dist="25400" dir="5400000" algn="bl" rotWithShape="0">
              <a:srgbClr val="5B4A38">
                <a:alpha val="30000"/>
              </a:srgbClr>
            </a:outerShdw>
          </a:effectLst>
        </p:spPr>
        <p:txBody>
          <a:bodyPr/>
          <a:lstStyle/>
          <a:p>
            <a:endParaRPr lang="en-US"/>
          </a:p>
        </p:txBody>
      </p:sp>
      <p:sp>
        <p:nvSpPr>
          <p:cNvPr id="15" name="Text 13"/>
          <p:cNvSpPr/>
          <p:nvPr/>
        </p:nvSpPr>
        <p:spPr>
          <a:xfrm>
            <a:off x="8330184" y="4087368"/>
            <a:ext cx="2971800" cy="457200"/>
          </a:xfrm>
          <a:prstGeom prst="rect">
            <a:avLst/>
          </a:prstGeom>
          <a:noFill/>
          <a:ln/>
        </p:spPr>
        <p:txBody>
          <a:bodyPr wrap="square" rtlCol="0" anchor="ctr"/>
          <a:lstStyle/>
          <a:p>
            <a:pPr marL="0" indent="0" algn="ctr">
              <a:lnSpc>
                <a:spcPct val="95000"/>
              </a:lnSpc>
              <a:buNone/>
            </a:pPr>
            <a:r>
              <a:rPr lang="en-US" sz="1450" b="1" dirty="0">
                <a:solidFill>
                  <a:srgbClr val="8C2F2A"/>
                </a:solidFill>
                <a:latin typeface="Cambria" pitchFamily="34" charset="0"/>
                <a:ea typeface="Cambria" pitchFamily="34" charset="-122"/>
                <a:cs typeface="Cambria" pitchFamily="34" charset="-120"/>
              </a:rPr>
              <a:t>절반 언약의 해답</a:t>
            </a:r>
            <a:endParaRPr lang="en-US" sz="1450" dirty="0"/>
          </a:p>
        </p:txBody>
      </p:sp>
      <p:sp>
        <p:nvSpPr>
          <p:cNvPr id="16" name="Text 14"/>
          <p:cNvSpPr/>
          <p:nvPr/>
        </p:nvSpPr>
        <p:spPr>
          <a:xfrm>
            <a:off x="8357616" y="4599432"/>
            <a:ext cx="2916936" cy="1280160"/>
          </a:xfrm>
          <a:prstGeom prst="rect">
            <a:avLst/>
          </a:prstGeom>
          <a:noFill/>
          <a:ln/>
        </p:spPr>
        <p:txBody>
          <a:bodyPr wrap="square" rtlCol="0" anchor="ctr"/>
          <a:lstStyle/>
          <a:p>
            <a:pPr marL="0" indent="0" algn="ctr">
              <a:lnSpc>
                <a:spcPct val="108000"/>
              </a:lnSpc>
              <a:buNone/>
            </a:pPr>
            <a:r>
              <a:rPr lang="en-US" sz="1100" dirty="0">
                <a:solidFill>
                  <a:srgbClr val="33291F"/>
                </a:solidFill>
                <a:latin typeface="Calibri" pitchFamily="34" charset="0"/>
                <a:ea typeface="Calibri" pitchFamily="34" charset="-122"/>
                <a:cs typeface="Calibri" pitchFamily="34" charset="-120"/>
              </a:rPr>
              <a:t>5주차 '절반 언약'(Half-Way Covenant) — 회심 없는 침(세)례교인 문제에 '회심 후 침례'(believer's baptism)가 해법으로 주목받음</a:t>
            </a:r>
            <a:endParaRPr lang="en-US" sz="1100" dirty="0"/>
          </a:p>
        </p:txBody>
      </p:sp>
      <p:sp>
        <p:nvSpPr>
          <p:cNvPr id="17" name="Text 15"/>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19</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연결 고리 ④ — 감리교와 침례교의 접점</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같은 회심, 다른 교회 구조</a:t>
            </a:r>
          </a:p>
        </p:txBody>
      </p:sp>
      <p:sp>
        <p:nvSpPr>
          <p:cNvPr id="6" name="Shape 6"/>
          <p:cNvSpPr/>
          <p:nvPr/>
        </p:nvSpPr>
        <p:spPr>
          <a:xfrm>
            <a:off x="640080" y="1874520"/>
            <a:ext cx="10881360" cy="438912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Text 7"/>
          <p:cNvSpPr txBox="1"/>
          <p:nvPr/>
        </p:nvSpPr>
        <p:spPr>
          <a:xfrm>
            <a:off x="868680" y="2011680"/>
            <a:ext cx="10424160" cy="457200"/>
          </a:xfrm>
          <a:prstGeom prst="rect">
            <a:avLst/>
          </a:prstGeom>
          <a:noFill/>
        </p:spPr>
        <p:txBody>
          <a:bodyPr wrap="square" lIns="0" tIns="0" rIns="0" bIns="0" anchor="ctr">
            <a:normAutofit/>
          </a:bodyPr>
          <a:lstStyle/>
          <a:p>
            <a:pPr algn="l">
              <a:lnSpc>
                <a:spcPct val="110000"/>
              </a:lnSpc>
              <a:spcAft>
                <a:spcPts val="400"/>
              </a:spcAft>
              <a:buNone/>
            </a:pPr>
            <a:r>
              <a:rPr lang="en-US" sz="1350" b="1" i="1" dirty="0">
                <a:solidFill>
                  <a:srgbClr val="8C2F2A"/>
                </a:solidFill>
                <a:latin typeface="Calibri"/>
                <a:ea typeface="Calibri"/>
                <a:cs typeface="Calibri"/>
              </a:rPr>
              <a:t>회심을 강조한 부흥 → '누가 교회의 회원인가?'라는 질문을 다시 제기함</a:t>
            </a:r>
          </a:p>
        </p:txBody>
      </p:sp>
      <p:sp>
        <p:nvSpPr>
          <p:cNvPr id="8" name="Shape 8"/>
          <p:cNvSpPr/>
          <p:nvPr/>
        </p:nvSpPr>
        <p:spPr>
          <a:xfrm>
            <a:off x="868680" y="2560320"/>
            <a:ext cx="3279648"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9" name="Text 9"/>
          <p:cNvSpPr txBox="1"/>
          <p:nvPr/>
        </p:nvSpPr>
        <p:spPr>
          <a:xfrm>
            <a:off x="996696" y="2670048"/>
            <a:ext cx="3023616" cy="126187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공통 강조</a:t>
            </a:r>
          </a:p>
          <a:p>
            <a:pPr algn="l">
              <a:lnSpc>
                <a:spcPct val="108000"/>
              </a:lnSpc>
              <a:spcAft>
                <a:spcPts val="300"/>
              </a:spcAft>
              <a:buNone/>
            </a:pPr>
            <a:r>
              <a:rPr lang="en-US" sz="1550" b="1" dirty="0">
                <a:solidFill>
                  <a:srgbClr val="8C2F2A"/>
                </a:solidFill>
                <a:latin typeface="Cambria"/>
                <a:ea typeface="Cambria"/>
                <a:cs typeface="Cambria"/>
              </a:rPr>
              <a:t>회심과 거듭남</a:t>
            </a:r>
          </a:p>
          <a:p>
            <a:pPr algn="l">
              <a:lnSpc>
                <a:spcPct val="108000"/>
              </a:lnSpc>
              <a:spcAft>
                <a:spcPts val="300"/>
              </a:spcAft>
              <a:buNone/>
            </a:pPr>
            <a:r>
              <a:rPr lang="en-US" sz="1250" dirty="0">
                <a:solidFill>
                  <a:srgbClr val="33291F"/>
                </a:solidFill>
                <a:latin typeface="Calibri"/>
                <a:ea typeface="Calibri"/>
                <a:cs typeface="Calibri"/>
              </a:rPr>
              <a:t>개인적 회심(conversion), 거듭남(regeneration), 성경적 설교, 평신도 참여</a:t>
            </a:r>
          </a:p>
        </p:txBody>
      </p:sp>
      <p:sp>
        <p:nvSpPr>
          <p:cNvPr id="10" name="Text 10"/>
          <p:cNvSpPr txBox="1"/>
          <p:nvPr/>
        </p:nvSpPr>
        <p:spPr>
          <a:xfrm>
            <a:off x="4130040" y="306324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1" name="Shape 11"/>
          <p:cNvSpPr/>
          <p:nvPr/>
        </p:nvSpPr>
        <p:spPr>
          <a:xfrm>
            <a:off x="4440936" y="2560320"/>
            <a:ext cx="3279648"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2" name="Text 12"/>
          <p:cNvSpPr txBox="1"/>
          <p:nvPr/>
        </p:nvSpPr>
        <p:spPr>
          <a:xfrm>
            <a:off x="4568952" y="2670048"/>
            <a:ext cx="3023616" cy="126187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감리교(Methodists)</a:t>
            </a:r>
          </a:p>
          <a:p>
            <a:pPr algn="l">
              <a:lnSpc>
                <a:spcPct val="108000"/>
              </a:lnSpc>
              <a:spcAft>
                <a:spcPts val="300"/>
              </a:spcAft>
              <a:buNone/>
            </a:pPr>
            <a:r>
              <a:rPr lang="en-US" sz="1550" b="1" dirty="0">
                <a:solidFill>
                  <a:srgbClr val="8C2F2A"/>
                </a:solidFill>
                <a:latin typeface="Cambria"/>
                <a:ea typeface="Cambria"/>
                <a:cs typeface="Cambria"/>
              </a:rPr>
              <a:t>갱신 운동의 구조</a:t>
            </a:r>
          </a:p>
          <a:p>
            <a:pPr algn="l">
              <a:lnSpc>
                <a:spcPct val="108000"/>
              </a:lnSpc>
              <a:spcAft>
                <a:spcPts val="300"/>
              </a:spcAft>
              <a:buNone/>
            </a:pPr>
            <a:r>
              <a:rPr lang="en-US" sz="1250" dirty="0">
                <a:solidFill>
                  <a:srgbClr val="33291F"/>
                </a:solidFill>
                <a:latin typeface="Calibri"/>
                <a:ea typeface="Calibri"/>
                <a:cs typeface="Calibri"/>
              </a:rPr>
              <a:t>속회·상호 책임 → 국교회 안의 갱신 운동으로 출발, 유아세례 유지</a:t>
            </a:r>
          </a:p>
        </p:txBody>
      </p:sp>
      <p:sp>
        <p:nvSpPr>
          <p:cNvPr id="13" name="Text 13"/>
          <p:cNvSpPr txBox="1"/>
          <p:nvPr/>
        </p:nvSpPr>
        <p:spPr>
          <a:xfrm>
            <a:off x="7702296" y="306324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4" name="Shape 14"/>
          <p:cNvSpPr/>
          <p:nvPr/>
        </p:nvSpPr>
        <p:spPr>
          <a:xfrm>
            <a:off x="8013192" y="2560320"/>
            <a:ext cx="3279648" cy="146304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5" name="Text 15"/>
          <p:cNvSpPr txBox="1"/>
          <p:nvPr/>
        </p:nvSpPr>
        <p:spPr>
          <a:xfrm>
            <a:off x="8141208" y="2670048"/>
            <a:ext cx="3023616" cy="126187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침례교(Baptists)</a:t>
            </a:r>
          </a:p>
          <a:p>
            <a:pPr algn="l">
              <a:lnSpc>
                <a:spcPct val="108000"/>
              </a:lnSpc>
              <a:spcAft>
                <a:spcPts val="300"/>
              </a:spcAft>
              <a:buNone/>
            </a:pPr>
            <a:r>
              <a:rPr lang="en-US" sz="1550" b="1" dirty="0">
                <a:solidFill>
                  <a:srgbClr val="8C2F2A"/>
                </a:solidFill>
                <a:latin typeface="Cambria"/>
                <a:ea typeface="Cambria"/>
                <a:cs typeface="Cambria"/>
              </a:rPr>
              <a:t>신자의 교회</a:t>
            </a:r>
          </a:p>
          <a:p>
            <a:pPr algn="l">
              <a:lnSpc>
                <a:spcPct val="108000"/>
              </a:lnSpc>
              <a:spcAft>
                <a:spcPts val="300"/>
              </a:spcAft>
              <a:buNone/>
            </a:pPr>
            <a:r>
              <a:rPr lang="en-US" sz="1250" dirty="0">
                <a:solidFill>
                  <a:srgbClr val="33291F"/>
                </a:solidFill>
                <a:latin typeface="Calibri"/>
                <a:ea typeface="Calibri"/>
                <a:cs typeface="Calibri"/>
              </a:rPr>
              <a:t>회심 → 신자 침례(believer's baptism) → 거듭난 신자의 회원권</a:t>
            </a:r>
          </a:p>
        </p:txBody>
      </p:sp>
      <p:sp>
        <p:nvSpPr>
          <p:cNvPr id="16" name="Text 16"/>
          <p:cNvSpPr txBox="1"/>
          <p:nvPr/>
        </p:nvSpPr>
        <p:spPr>
          <a:xfrm>
            <a:off x="868680" y="4160520"/>
            <a:ext cx="10424160" cy="502920"/>
          </a:xfrm>
          <a:prstGeom prst="rect">
            <a:avLst/>
          </a:prstGeom>
          <a:noFill/>
        </p:spPr>
        <p:txBody>
          <a:bodyPr wrap="square" lIns="0" tIns="0" rIns="0" bIns="0" anchor="ctr">
            <a:normAutofit/>
          </a:bodyPr>
          <a:lstStyle/>
          <a:p>
            <a:pPr algn="l">
              <a:lnSpc>
                <a:spcPct val="110000"/>
              </a:lnSpc>
              <a:spcAft>
                <a:spcPts val="400"/>
              </a:spcAft>
              <a:buNone/>
            </a:pPr>
            <a:r>
              <a:rPr lang="en-US" sz="1250" b="1" dirty="0">
                <a:solidFill>
                  <a:srgbClr val="8C2F2A"/>
                </a:solidFill>
                <a:latin typeface="Calibri"/>
                <a:ea typeface="Calibri"/>
                <a:cs typeface="Calibri"/>
              </a:rPr>
              <a:t>역사적 연결 |  </a:t>
            </a:r>
            <a:r>
              <a:rPr lang="en-US" sz="1250" b="1" dirty="0">
                <a:solidFill>
                  <a:srgbClr val="33291F"/>
                </a:solidFill>
                <a:latin typeface="Calibri"/>
                <a:ea typeface="Calibri"/>
                <a:cs typeface="Calibri"/>
              </a:rPr>
              <a:t>대각성이 침례교를 '만든' 것이 아니라, 침례교의 기존 신념에 새 설득력을 부여함</a:t>
            </a:r>
          </a:p>
        </p:txBody>
      </p:sp>
      <p:sp>
        <p:nvSpPr>
          <p:cNvPr id="17" name="Shape 17"/>
          <p:cNvSpPr/>
          <p:nvPr/>
        </p:nvSpPr>
        <p:spPr>
          <a:xfrm>
            <a:off x="868680" y="4754880"/>
            <a:ext cx="10424160" cy="1325880"/>
          </a:xfrm>
          <a:prstGeom prst="roundRect">
            <a:avLst>
              <a:gd name="adj" fmla="val 6000"/>
            </a:avLst>
          </a:prstGeom>
          <a:solidFill>
            <a:srgbClr val="8C2F2A"/>
          </a:solidFill>
          <a:ln>
            <a:noFill/>
          </a:ln>
          <a:effectLst>
            <a:outerShdw blurRad="114300" dist="38100" dir="5400000" algn="bl" rotWithShape="0">
              <a:srgbClr val="6B5B47">
                <a:alpha val="25000"/>
              </a:srgbClr>
            </a:outerShdw>
          </a:effectLst>
        </p:spPr>
        <p:txBody>
          <a:bodyPr/>
          <a:lstStyle/>
          <a:p>
            <a:endParaRPr lang="en-US"/>
          </a:p>
        </p:txBody>
      </p:sp>
      <p:sp>
        <p:nvSpPr>
          <p:cNvPr id="18" name="Text 18"/>
          <p:cNvSpPr txBox="1"/>
          <p:nvPr/>
        </p:nvSpPr>
        <p:spPr>
          <a:xfrm>
            <a:off x="1143000" y="4864608"/>
            <a:ext cx="9966960" cy="1143000"/>
          </a:xfrm>
          <a:prstGeom prst="rect">
            <a:avLst/>
          </a:prstGeom>
          <a:noFill/>
        </p:spPr>
        <p:txBody>
          <a:bodyPr wrap="square" lIns="0" tIns="0" rIns="0" bIns="0" anchor="ctr">
            <a:normAutofit/>
          </a:bodyPr>
          <a:lstStyle/>
          <a:p>
            <a:pPr algn="l">
              <a:lnSpc>
                <a:spcPct val="112000"/>
              </a:lnSpc>
              <a:spcAft>
                <a:spcPts val="500"/>
              </a:spcAft>
              <a:buNone/>
            </a:pPr>
            <a:r>
              <a:rPr lang="en-US" sz="1200" b="1" dirty="0">
                <a:solidFill>
                  <a:srgbClr val="E9C77B"/>
                </a:solidFill>
                <a:latin typeface="Calibri"/>
                <a:ea typeface="Calibri"/>
                <a:cs typeface="Calibri"/>
              </a:rPr>
              <a:t>학생 핵심 질문 — 원인과 결과를 스스로 찾아보기</a:t>
            </a:r>
          </a:p>
          <a:p>
            <a:pPr algn="l">
              <a:lnSpc>
                <a:spcPct val="112000"/>
              </a:lnSpc>
              <a:spcAft>
                <a:spcPts val="500"/>
              </a:spcAft>
              <a:buNone/>
            </a:pPr>
            <a:r>
              <a:rPr lang="en-US" sz="1200" b="1" dirty="0">
                <a:solidFill>
                  <a:srgbClr val="E9C77B"/>
                </a:solidFill>
                <a:latin typeface="Calibri"/>
                <a:ea typeface="Calibri"/>
                <a:cs typeface="Calibri"/>
              </a:rPr>
              <a:t>Q1. 원인  </a:t>
            </a:r>
            <a:r>
              <a:rPr lang="en-US" sz="1200" dirty="0">
                <a:solidFill>
                  <a:srgbClr val="FBF6EC"/>
                </a:solidFill>
                <a:latin typeface="Calibri"/>
                <a:ea typeface="Calibri"/>
                <a:cs typeface="Calibri"/>
              </a:rPr>
              <a:t>같은 회심 강조에서 출발했는데, 감리교와 침례교의 교회 구조는 왜 달라졌는가?</a:t>
            </a:r>
          </a:p>
          <a:p>
            <a:pPr algn="l">
              <a:lnSpc>
                <a:spcPct val="112000"/>
              </a:lnSpc>
              <a:spcAft>
                <a:spcPts val="500"/>
              </a:spcAft>
              <a:buNone/>
            </a:pPr>
            <a:r>
              <a:rPr lang="en-US" sz="1200" b="1" dirty="0">
                <a:solidFill>
                  <a:srgbClr val="E9C77B"/>
                </a:solidFill>
                <a:latin typeface="Calibri"/>
                <a:ea typeface="Calibri"/>
                <a:cs typeface="Calibri"/>
              </a:rPr>
              <a:t>Q2. 결과  </a:t>
            </a:r>
            <a:r>
              <a:rPr lang="en-US" sz="1200" dirty="0">
                <a:solidFill>
                  <a:srgbClr val="FBF6EC"/>
                </a:solidFill>
                <a:latin typeface="Calibri"/>
                <a:ea typeface="Calibri"/>
                <a:cs typeface="Calibri"/>
              </a:rPr>
              <a:t>회심한 회중교회 '뉴라이트'(New Lights) 다수가 분리파 침례교(Separate Baptists)로 옮겨 간 이유는?</a:t>
            </a:r>
          </a:p>
        </p:txBody>
      </p:sp>
      <p:sp>
        <p:nvSpPr>
          <p:cNvPr id="19" name="Text 19"/>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침례교 전통과의 연결</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회심 → 신자 침례 → 거듭난 신자의 교회</a:t>
            </a:r>
          </a:p>
        </p:txBody>
      </p:sp>
      <p:sp>
        <p:nvSpPr>
          <p:cNvPr id="6" name="Shape 6"/>
          <p:cNvSpPr/>
          <p:nvPr/>
        </p:nvSpPr>
        <p:spPr>
          <a:xfrm>
            <a:off x="640080" y="1874520"/>
            <a:ext cx="10881360" cy="438912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Text 7"/>
          <p:cNvSpPr txBox="1"/>
          <p:nvPr/>
        </p:nvSpPr>
        <p:spPr>
          <a:xfrm>
            <a:off x="868680" y="2011680"/>
            <a:ext cx="10424160" cy="457200"/>
          </a:xfrm>
          <a:prstGeom prst="rect">
            <a:avLst/>
          </a:prstGeom>
          <a:noFill/>
        </p:spPr>
        <p:txBody>
          <a:bodyPr wrap="square" lIns="0" tIns="0" rIns="0" bIns="0" anchor="ctr">
            <a:normAutofit/>
          </a:bodyPr>
          <a:lstStyle/>
          <a:p>
            <a:pPr algn="l">
              <a:lnSpc>
                <a:spcPct val="110000"/>
              </a:lnSpc>
              <a:spcAft>
                <a:spcPts val="400"/>
              </a:spcAft>
              <a:buNone/>
            </a:pPr>
            <a:r>
              <a:rPr lang="en-US" sz="1350" b="1" i="1" dirty="0">
                <a:solidFill>
                  <a:srgbClr val="8C2F2A"/>
                </a:solidFill>
                <a:latin typeface="Calibri"/>
                <a:ea typeface="Calibri"/>
                <a:cs typeface="Calibri"/>
              </a:rPr>
              <a:t>대각성의 회심 강조 — 침례교 교회론의 세 고리를 다시 드러냄</a:t>
            </a:r>
          </a:p>
        </p:txBody>
      </p:sp>
      <p:sp>
        <p:nvSpPr>
          <p:cNvPr id="8" name="Shape 8"/>
          <p:cNvSpPr/>
          <p:nvPr/>
        </p:nvSpPr>
        <p:spPr>
          <a:xfrm>
            <a:off x="868680" y="2560320"/>
            <a:ext cx="3279648"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9" name="Text 9"/>
          <p:cNvSpPr txBox="1"/>
          <p:nvPr/>
        </p:nvSpPr>
        <p:spPr>
          <a:xfrm>
            <a:off x="996696" y="2670048"/>
            <a:ext cx="3023616" cy="139903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고리 1</a:t>
            </a:r>
          </a:p>
          <a:p>
            <a:pPr algn="l">
              <a:lnSpc>
                <a:spcPct val="108000"/>
              </a:lnSpc>
              <a:spcAft>
                <a:spcPts val="300"/>
              </a:spcAft>
              <a:buNone/>
            </a:pPr>
            <a:r>
              <a:rPr lang="en-US" sz="1550" b="1" dirty="0">
                <a:solidFill>
                  <a:srgbClr val="8C2F2A"/>
                </a:solidFill>
                <a:latin typeface="Cambria"/>
                <a:ea typeface="Cambria"/>
                <a:cs typeface="Cambria"/>
              </a:rPr>
              <a:t>회심과 거듭남</a:t>
            </a:r>
          </a:p>
          <a:p>
            <a:pPr algn="l">
              <a:lnSpc>
                <a:spcPct val="108000"/>
              </a:lnSpc>
              <a:spcAft>
                <a:spcPts val="300"/>
              </a:spcAft>
              <a:buNone/>
            </a:pPr>
            <a:r>
              <a:rPr lang="en-US" sz="1150" dirty="0">
                <a:solidFill>
                  <a:srgbClr val="33291F"/>
                </a:solidFill>
                <a:latin typeface="Calibri"/>
                <a:ea typeface="Calibri"/>
                <a:cs typeface="Calibri"/>
              </a:rPr>
              <a:t>Conversion &amp; Regeneration — 출생이나 국가교회 등록이 아닌, 성령에 의한 새 생명으로 시작함 (요 3:3–5)</a:t>
            </a:r>
          </a:p>
        </p:txBody>
      </p:sp>
      <p:sp>
        <p:nvSpPr>
          <p:cNvPr id="10" name="Text 10"/>
          <p:cNvSpPr txBox="1"/>
          <p:nvPr/>
        </p:nvSpPr>
        <p:spPr>
          <a:xfrm>
            <a:off x="4130040" y="313182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1" name="Shape 11"/>
          <p:cNvSpPr/>
          <p:nvPr/>
        </p:nvSpPr>
        <p:spPr>
          <a:xfrm>
            <a:off x="4440936" y="2560320"/>
            <a:ext cx="3279648"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2" name="Text 12"/>
          <p:cNvSpPr txBox="1"/>
          <p:nvPr/>
        </p:nvSpPr>
        <p:spPr>
          <a:xfrm>
            <a:off x="4568952" y="2670048"/>
            <a:ext cx="3023616" cy="139903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고리 2</a:t>
            </a:r>
          </a:p>
          <a:p>
            <a:pPr algn="l">
              <a:lnSpc>
                <a:spcPct val="108000"/>
              </a:lnSpc>
              <a:spcAft>
                <a:spcPts val="300"/>
              </a:spcAft>
              <a:buNone/>
            </a:pPr>
            <a:r>
              <a:rPr lang="en-US" sz="1550" b="1" dirty="0">
                <a:solidFill>
                  <a:srgbClr val="8C2F2A"/>
                </a:solidFill>
                <a:latin typeface="Cambria"/>
                <a:ea typeface="Cambria"/>
                <a:cs typeface="Cambria"/>
              </a:rPr>
              <a:t>신자 침례</a:t>
            </a:r>
          </a:p>
          <a:p>
            <a:pPr algn="l">
              <a:lnSpc>
                <a:spcPct val="108000"/>
              </a:lnSpc>
              <a:spcAft>
                <a:spcPts val="300"/>
              </a:spcAft>
              <a:buNone/>
            </a:pPr>
            <a:r>
              <a:rPr lang="en-US" sz="1150" dirty="0">
                <a:solidFill>
                  <a:srgbClr val="33291F"/>
                </a:solidFill>
                <a:latin typeface="Calibri"/>
                <a:ea typeface="Calibri"/>
                <a:cs typeface="Calibri"/>
              </a:rPr>
              <a:t>Believer's Baptism — 침례는 거듭남을 고백한 신자가 받는 순종의 표지임 (행 2:41; 롬 6:3–4)</a:t>
            </a:r>
          </a:p>
        </p:txBody>
      </p:sp>
      <p:sp>
        <p:nvSpPr>
          <p:cNvPr id="13" name="Text 13"/>
          <p:cNvSpPr txBox="1"/>
          <p:nvPr/>
        </p:nvSpPr>
        <p:spPr>
          <a:xfrm>
            <a:off x="7702296" y="3131820"/>
            <a:ext cx="329184" cy="457200"/>
          </a:xfrm>
          <a:prstGeom prst="rect">
            <a:avLst/>
          </a:prstGeom>
          <a:noFill/>
        </p:spPr>
        <p:txBody>
          <a:bodyPr wrap="square" lIns="0" tIns="0" rIns="0" bIns="0" anchor="ctr">
            <a:normAutofit/>
          </a:bodyPr>
          <a:lstStyle/>
          <a:p>
            <a:pPr algn="ctr">
              <a:lnSpc>
                <a:spcPct val="110000"/>
              </a:lnSpc>
              <a:spcAft>
                <a:spcPts val="400"/>
              </a:spcAft>
              <a:buNone/>
            </a:pPr>
            <a:r>
              <a:rPr lang="en-US" sz="1500" b="1" dirty="0">
                <a:solidFill>
                  <a:srgbClr val="8C2F2A"/>
                </a:solidFill>
                <a:latin typeface="Calibri"/>
                <a:ea typeface="Calibri"/>
                <a:cs typeface="Calibri"/>
              </a:rPr>
              <a:t>→</a:t>
            </a:r>
          </a:p>
        </p:txBody>
      </p:sp>
      <p:sp>
        <p:nvSpPr>
          <p:cNvPr id="14" name="Shape 14"/>
          <p:cNvSpPr/>
          <p:nvPr/>
        </p:nvSpPr>
        <p:spPr>
          <a:xfrm>
            <a:off x="8013192" y="2560320"/>
            <a:ext cx="3279648" cy="1600200"/>
          </a:xfrm>
          <a:prstGeom prst="roundRect">
            <a:avLst>
              <a:gd name="adj" fmla="val 7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5" name="Text 15"/>
          <p:cNvSpPr txBox="1"/>
          <p:nvPr/>
        </p:nvSpPr>
        <p:spPr>
          <a:xfrm>
            <a:off x="8141208" y="2670048"/>
            <a:ext cx="3023616" cy="1399032"/>
          </a:xfrm>
          <a:prstGeom prst="rect">
            <a:avLst/>
          </a:prstGeom>
          <a:noFill/>
        </p:spPr>
        <p:txBody>
          <a:bodyPr wrap="square" lIns="0" tIns="0" rIns="0" bIns="0" anchor="t">
            <a:normAutofit/>
          </a:bodyPr>
          <a:lstStyle/>
          <a:p>
            <a:pPr algn="l">
              <a:lnSpc>
                <a:spcPct val="108000"/>
              </a:lnSpc>
              <a:spcAft>
                <a:spcPts val="300"/>
              </a:spcAft>
              <a:buNone/>
            </a:pPr>
            <a:r>
              <a:rPr lang="en-US" sz="1050" b="1" dirty="0">
                <a:solidFill>
                  <a:srgbClr val="A8761E"/>
                </a:solidFill>
                <a:latin typeface="Calibri"/>
                <a:ea typeface="Calibri"/>
                <a:cs typeface="Calibri"/>
              </a:rPr>
              <a:t>고리 3</a:t>
            </a:r>
          </a:p>
          <a:p>
            <a:pPr algn="l">
              <a:lnSpc>
                <a:spcPct val="108000"/>
              </a:lnSpc>
              <a:spcAft>
                <a:spcPts val="300"/>
              </a:spcAft>
              <a:buNone/>
            </a:pPr>
            <a:r>
              <a:rPr lang="en-US" sz="1550" b="1" dirty="0">
                <a:solidFill>
                  <a:srgbClr val="8C2F2A"/>
                </a:solidFill>
                <a:latin typeface="Cambria"/>
                <a:ea typeface="Cambria"/>
                <a:cs typeface="Cambria"/>
              </a:rPr>
              <a:t>거듭난 신자의 회원권</a:t>
            </a:r>
          </a:p>
          <a:p>
            <a:pPr algn="l">
              <a:lnSpc>
                <a:spcPct val="108000"/>
              </a:lnSpc>
              <a:spcAft>
                <a:spcPts val="300"/>
              </a:spcAft>
              <a:buNone/>
            </a:pPr>
            <a:r>
              <a:rPr lang="en-US" sz="1150" dirty="0">
                <a:solidFill>
                  <a:srgbClr val="33291F"/>
                </a:solidFill>
                <a:latin typeface="Calibri"/>
                <a:ea typeface="Calibri"/>
                <a:cs typeface="Calibri"/>
              </a:rPr>
              <a:t>Regenerate Church Membership — 교회는 고백하고 침례 받은 신자의 언약 공동체임 → 교회 언약·권징</a:t>
            </a:r>
          </a:p>
        </p:txBody>
      </p:sp>
      <p:sp>
        <p:nvSpPr>
          <p:cNvPr id="16" name="Shape 16"/>
          <p:cNvSpPr/>
          <p:nvPr/>
        </p:nvSpPr>
        <p:spPr>
          <a:xfrm>
            <a:off x="868680" y="4297680"/>
            <a:ext cx="10424160" cy="841248"/>
          </a:xfrm>
          <a:prstGeom prst="roundRect">
            <a:avLst>
              <a:gd name="adj" fmla="val 8000"/>
            </a:avLst>
          </a:prstGeom>
          <a:solidFill>
            <a:srgbClr val="FFFDF8">
              <a:alpha val="96000"/>
            </a:srgbClr>
          </a:solidFill>
          <a:ln w="12700">
            <a:solidFill>
              <a:srgbClr val="E6D9C3"/>
            </a:solidFill>
          </a:ln>
        </p:spPr>
        <p:txBody>
          <a:bodyPr/>
          <a:lstStyle/>
          <a:p>
            <a:endParaRPr lang="en-US"/>
          </a:p>
        </p:txBody>
      </p:sp>
      <p:sp>
        <p:nvSpPr>
          <p:cNvPr id="17" name="Text 17"/>
          <p:cNvSpPr txBox="1"/>
          <p:nvPr/>
        </p:nvSpPr>
        <p:spPr>
          <a:xfrm>
            <a:off x="1051560" y="4334256"/>
            <a:ext cx="10058400" cy="786384"/>
          </a:xfrm>
          <a:prstGeom prst="rect">
            <a:avLst/>
          </a:prstGeom>
          <a:noFill/>
        </p:spPr>
        <p:txBody>
          <a:bodyPr wrap="square" lIns="0" tIns="0" rIns="0" bIns="0" anchor="ctr">
            <a:normAutofit/>
          </a:bodyPr>
          <a:lstStyle/>
          <a:p>
            <a:pPr algn="l">
              <a:lnSpc>
                <a:spcPct val="115000"/>
              </a:lnSpc>
              <a:spcAft>
                <a:spcPts val="200"/>
              </a:spcAft>
              <a:buNone/>
            </a:pPr>
            <a:r>
              <a:rPr lang="en-US" sz="1200" b="1" dirty="0">
                <a:solidFill>
                  <a:srgbClr val="6B5B47"/>
                </a:solidFill>
                <a:latin typeface="Calibri"/>
                <a:ea typeface="Calibri"/>
                <a:cs typeface="Calibri"/>
              </a:rPr>
              <a:t>국가교회 · 절반 언약 </a:t>
            </a:r>
            <a:r>
              <a:rPr lang="en-US" sz="1200" dirty="0">
                <a:solidFill>
                  <a:srgbClr val="33291F"/>
                </a:solidFill>
                <a:latin typeface="Calibri"/>
                <a:ea typeface="Calibri"/>
                <a:cs typeface="Calibri"/>
              </a:rPr>
              <a:t>  출생 → 유아세례 → 교인  →  '회심 없는 교인' 문제</a:t>
            </a:r>
          </a:p>
          <a:p>
            <a:pPr algn="l">
              <a:lnSpc>
                <a:spcPct val="115000"/>
              </a:lnSpc>
              <a:spcAft>
                <a:spcPts val="200"/>
              </a:spcAft>
              <a:buNone/>
            </a:pPr>
            <a:r>
              <a:rPr lang="en-US" sz="1200" b="1" dirty="0">
                <a:solidFill>
                  <a:srgbClr val="8C2F2A"/>
                </a:solidFill>
                <a:latin typeface="Calibri"/>
                <a:ea typeface="Calibri"/>
                <a:cs typeface="Calibri"/>
              </a:rPr>
              <a:t>침례교 교회론 </a:t>
            </a:r>
            <a:r>
              <a:rPr lang="en-US" sz="1200" dirty="0">
                <a:solidFill>
                  <a:srgbClr val="33291F"/>
                </a:solidFill>
                <a:latin typeface="Calibri"/>
                <a:ea typeface="Calibri"/>
                <a:cs typeface="Calibri"/>
              </a:rPr>
              <a:t>  회심 → 신자 침례 → 교인  →  부흥이 낳은 질문에 대한 교회론적 해답</a:t>
            </a:r>
          </a:p>
        </p:txBody>
      </p:sp>
      <p:sp>
        <p:nvSpPr>
          <p:cNvPr id="18" name="Shape 18"/>
          <p:cNvSpPr/>
          <p:nvPr/>
        </p:nvSpPr>
        <p:spPr>
          <a:xfrm>
            <a:off x="868680" y="5257800"/>
            <a:ext cx="10424160" cy="868680"/>
          </a:xfrm>
          <a:prstGeom prst="roundRect">
            <a:avLst>
              <a:gd name="adj" fmla="val 6000"/>
            </a:avLst>
          </a:prstGeom>
          <a:solidFill>
            <a:srgbClr val="8C2F2A"/>
          </a:solidFill>
          <a:ln>
            <a:noFill/>
          </a:ln>
          <a:effectLst>
            <a:outerShdw blurRad="114300" dist="38100" dir="5400000" algn="bl" rotWithShape="0">
              <a:srgbClr val="6B5B47">
                <a:alpha val="25000"/>
              </a:srgbClr>
            </a:outerShdw>
          </a:effectLst>
        </p:spPr>
        <p:txBody>
          <a:bodyPr/>
          <a:lstStyle/>
          <a:p>
            <a:endParaRPr lang="en-US"/>
          </a:p>
        </p:txBody>
      </p:sp>
      <p:sp>
        <p:nvSpPr>
          <p:cNvPr id="19" name="Text 19"/>
          <p:cNvSpPr txBox="1"/>
          <p:nvPr/>
        </p:nvSpPr>
        <p:spPr>
          <a:xfrm>
            <a:off x="1143000" y="5367528"/>
            <a:ext cx="9966960" cy="685800"/>
          </a:xfrm>
          <a:prstGeom prst="rect">
            <a:avLst/>
          </a:prstGeom>
          <a:noFill/>
        </p:spPr>
        <p:txBody>
          <a:bodyPr wrap="square" lIns="0" tIns="0" rIns="0" bIns="0" anchor="ctr">
            <a:normAutofit/>
          </a:bodyPr>
          <a:lstStyle/>
          <a:p>
            <a:pPr algn="l">
              <a:lnSpc>
                <a:spcPct val="112000"/>
              </a:lnSpc>
              <a:spcAft>
                <a:spcPts val="500"/>
              </a:spcAft>
              <a:buNone/>
            </a:pPr>
            <a:r>
              <a:rPr lang="en-US" sz="1200" b="1" dirty="0">
                <a:solidFill>
                  <a:srgbClr val="E9C77B"/>
                </a:solidFill>
                <a:latin typeface="Calibri"/>
                <a:ea typeface="Calibri"/>
                <a:cs typeface="Calibri"/>
              </a:rPr>
              <a:t>학생 핵심 질문 — 원인과 결과를 스스로 찾아보기</a:t>
            </a:r>
          </a:p>
          <a:p>
            <a:pPr algn="l">
              <a:lnSpc>
                <a:spcPct val="112000"/>
              </a:lnSpc>
              <a:spcAft>
                <a:spcPts val="500"/>
              </a:spcAft>
              <a:buNone/>
            </a:pPr>
            <a:r>
              <a:rPr lang="en-US" sz="1200" b="1" dirty="0">
                <a:solidFill>
                  <a:srgbClr val="E9C77B"/>
                </a:solidFill>
                <a:latin typeface="Calibri"/>
                <a:ea typeface="Calibri"/>
                <a:cs typeface="Calibri"/>
              </a:rPr>
              <a:t>Q. 원인→결과  </a:t>
            </a:r>
            <a:r>
              <a:rPr lang="en-US" sz="1200" dirty="0">
                <a:solidFill>
                  <a:srgbClr val="FBF6EC"/>
                </a:solidFill>
                <a:latin typeface="Calibri"/>
                <a:ea typeface="Calibri"/>
                <a:cs typeface="Calibri"/>
              </a:rPr>
              <a:t>부흥 운동이 '회심 체험'을 강조할수록, 유아세례 중심의 회원권은 왜 긴장에 부딪혔는가?</a:t>
            </a:r>
          </a:p>
        </p:txBody>
      </p:sp>
      <p:sp>
        <p:nvSpPr>
          <p:cNvPr id="20" name="Text 20"/>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prstDash val="solid"/>
          </a:ln>
        </p:spPr>
        <p:txBody>
          <a:bodyPr/>
          <a:lstStyle/>
          <a:p>
            <a:endParaRPr/>
          </a:p>
        </p:txBody>
      </p:sp>
      <p:sp>
        <p:nvSpPr>
          <p:cNvPr id="3" name="Text 1"/>
          <p:cNvSpPr/>
          <p:nvPr/>
        </p:nvSpPr>
        <p:spPr>
          <a:xfrm>
            <a:off x="777240" y="566928"/>
            <a:ext cx="8595360" cy="347472"/>
          </a:xfrm>
          <a:prstGeom prst="rect">
            <a:avLst/>
          </a:prstGeom>
          <a:noFill/>
          <a:ln/>
        </p:spPr>
        <p:txBody>
          <a:bodyPr wrap="square" rtlCol="0" anchor="ctr"/>
          <a:lstStyle/>
          <a:p>
            <a:pPr marL="0" indent="0">
              <a:buNone/>
            </a:pPr>
            <a:r>
              <a:rPr lang="en-US" sz="1350" b="1" kern="0" spc="200" dirty="0">
                <a:solidFill>
                  <a:srgbClr val="8C2F2A"/>
                </a:solidFill>
                <a:latin typeface="Calibri" pitchFamily="34" charset="0"/>
                <a:ea typeface="Calibri" pitchFamily="34" charset="-122"/>
                <a:cs typeface="Calibri" pitchFamily="34" charset="-120"/>
              </a:rPr>
              <a:t>종합 ①</a:t>
            </a:r>
            <a:endParaRPr lang="en-US" sz="1350" dirty="0"/>
          </a:p>
        </p:txBody>
      </p:sp>
      <p:sp>
        <p:nvSpPr>
          <p:cNvPr id="4" name="Text 2"/>
          <p:cNvSpPr/>
          <p:nvPr/>
        </p:nvSpPr>
        <p:spPr>
          <a:xfrm>
            <a:off x="777240" y="914400"/>
            <a:ext cx="10241280" cy="658368"/>
          </a:xfrm>
          <a:prstGeom prst="rect">
            <a:avLst/>
          </a:prstGeom>
          <a:noFill/>
          <a:ln/>
        </p:spPr>
        <p:txBody>
          <a:bodyPr wrap="square" rtlCol="0" anchor="ctr"/>
          <a:lstStyle/>
          <a:p>
            <a:pPr marL="0" indent="0">
              <a:buNone/>
            </a:pPr>
            <a:r>
              <a:rPr lang="en-US" sz="3100" b="1" dirty="0">
                <a:solidFill>
                  <a:srgbClr val="33291F"/>
                </a:solidFill>
                <a:latin typeface="Cambria" pitchFamily="34" charset="0"/>
                <a:ea typeface="Cambria" pitchFamily="34" charset="-122"/>
                <a:cs typeface="Cambria" pitchFamily="34" charset="-120"/>
              </a:rPr>
              <a:t>복음주의(evangelicalism)는 이렇게 태어났다</a:t>
            </a:r>
            <a:endParaRPr lang="en-US" sz="3100" dirty="0"/>
          </a:p>
        </p:txBody>
      </p:sp>
      <p:sp>
        <p:nvSpPr>
          <p:cNvPr id="5" name="Shape 3"/>
          <p:cNvSpPr/>
          <p:nvPr/>
        </p:nvSpPr>
        <p:spPr>
          <a:xfrm>
            <a:off x="640080" y="1874520"/>
            <a:ext cx="10881360" cy="3977640"/>
          </a:xfrm>
          <a:prstGeom prst="roundRect">
            <a:avLst>
              <a:gd name="adj" fmla="val 2069"/>
            </a:avLst>
          </a:prstGeom>
          <a:solidFill>
            <a:srgbClr val="FBF6EC">
              <a:alpha val="90000"/>
            </a:srgbClr>
          </a:solidFill>
          <a:ln w="15875">
            <a:solidFill>
              <a:srgbClr val="FFFFFF">
                <a:alpha val="80000"/>
              </a:srgbClr>
            </a:solidFill>
            <a:prstDash val="solid"/>
          </a:ln>
          <a:effectLst>
            <a:outerShdw blurRad="114300" dist="38100" dir="5400000" algn="bl" rotWithShape="0">
              <a:srgbClr val="6B5B47">
                <a:alpha val="28000"/>
              </a:srgbClr>
            </a:outerShdw>
          </a:effectLst>
        </p:spPr>
        <p:txBody>
          <a:bodyPr/>
          <a:lstStyle/>
          <a:p>
            <a:endParaRPr lang="en-US"/>
          </a:p>
        </p:txBody>
      </p:sp>
      <p:sp>
        <p:nvSpPr>
          <p:cNvPr id="6" name="Text 4"/>
          <p:cNvSpPr/>
          <p:nvPr/>
        </p:nvSpPr>
        <p:spPr>
          <a:xfrm>
            <a:off x="960120" y="2103120"/>
            <a:ext cx="10241280" cy="457200"/>
          </a:xfrm>
          <a:prstGeom prst="rect">
            <a:avLst/>
          </a:prstGeom>
          <a:noFill/>
          <a:ln/>
        </p:spPr>
        <p:txBody>
          <a:bodyPr wrap="square" rtlCol="0" anchor="ctr"/>
          <a:lstStyle/>
          <a:p>
            <a:pPr marL="0" indent="0">
              <a:buNone/>
            </a:pPr>
            <a:r>
              <a:rPr lang="en-US" sz="1400" i="1" dirty="0">
                <a:solidFill>
                  <a:srgbClr val="8C2F2A"/>
                </a:solidFill>
                <a:latin typeface="Calibri" pitchFamily="34" charset="0"/>
                <a:ea typeface="Calibri" pitchFamily="34" charset="-122"/>
                <a:cs typeface="Calibri" pitchFamily="34" charset="-120"/>
              </a:rPr>
              <a:t>감리교 부흥 = 감리교의 기원 + '복음주의'(evangelicalism) 운동의 뿌리</a:t>
            </a:r>
            <a:endParaRPr lang="en-US" sz="1400" dirty="0"/>
          </a:p>
        </p:txBody>
      </p:sp>
      <p:sp>
        <p:nvSpPr>
          <p:cNvPr id="7" name="Text 5"/>
          <p:cNvSpPr/>
          <p:nvPr/>
        </p:nvSpPr>
        <p:spPr>
          <a:xfrm>
            <a:off x="960120" y="2651760"/>
            <a:ext cx="10241280" cy="3063240"/>
          </a:xfrm>
          <a:prstGeom prst="rect">
            <a:avLst/>
          </a:prstGeom>
          <a:noFill/>
          <a:ln/>
        </p:spPr>
        <p:txBody>
          <a:bodyPr wrap="square" rtlCol="0" anchor="ctr"/>
          <a:lstStyle/>
          <a:p>
            <a:pPr marL="0" indent="0">
              <a:lnSpc>
                <a:spcPct val="112000"/>
              </a:lnSpc>
              <a:spcAft>
                <a:spcPts val="700"/>
              </a:spcAft>
              <a:buNone/>
            </a:pPr>
            <a:r>
              <a:rPr lang="en-US" sz="1250" dirty="0">
                <a:solidFill>
                  <a:srgbClr val="33291F"/>
                </a:solidFill>
                <a:latin typeface="Calibri" pitchFamily="34" charset="0"/>
                <a:ea typeface="Calibri" pitchFamily="34" charset="-122"/>
                <a:cs typeface="Calibri" pitchFamily="34" charset="-120"/>
              </a:rPr>
              <a:t>두 줄기 — 대륙의 경건주의(모라비아 교도) + 본류인 영국과 미국 식민지의 부흥</a:t>
            </a:r>
            <a:endParaRPr lang="en-US" sz="1250" dirty="0"/>
          </a:p>
          <a:p>
            <a:pPr marL="0" indent="0">
              <a:lnSpc>
                <a:spcPct val="112000"/>
              </a:lnSpc>
              <a:spcAft>
                <a:spcPts val="700"/>
              </a:spcAft>
              <a:buNone/>
            </a:pPr>
            <a:r>
              <a:rPr lang="en-US" sz="1250" dirty="0">
                <a:solidFill>
                  <a:srgbClr val="33291F"/>
                </a:solidFill>
                <a:latin typeface="Calibri" pitchFamily="34" charset="0"/>
                <a:ea typeface="Calibri" pitchFamily="34" charset="-122"/>
                <a:cs typeface="Calibri" pitchFamily="34" charset="-120"/>
              </a:rPr>
              <a:t>1730년대 미국·스코틀랜드·웨일스·잉글랜드의 동시다발적 부흥 — 에드워즈, 어스킨 형제(Ebenezer &amp; Ralph Erskine), 하웰 해리스(Howell Harris), 휫필드 모두 웨슬리보다 앞섬</a:t>
            </a:r>
            <a:endParaRPr lang="en-US" sz="1250" dirty="0"/>
          </a:p>
          <a:p>
            <a:pPr marL="0" indent="0">
              <a:lnSpc>
                <a:spcPct val="112000"/>
              </a:lnSpc>
              <a:spcAft>
                <a:spcPts val="700"/>
              </a:spcAft>
              <a:buNone/>
            </a:pPr>
            <a:r>
              <a:rPr lang="en-US" sz="1250" dirty="0">
                <a:solidFill>
                  <a:srgbClr val="33291F"/>
                </a:solidFill>
                <a:latin typeface="Calibri" pitchFamily="34" charset="0"/>
                <a:ea typeface="Calibri" pitchFamily="34" charset="-122"/>
                <a:cs typeface="Calibri" pitchFamily="34" charset="-120"/>
              </a:rPr>
              <a:t>청교도(Puritans)와의 연속 — 인간의 죄, 그리스도의 속죄(atonement), 값없는 은혜, 참 신자의 구원. 차이 — 청교도는 '거룩한 연방'(holy commonwealth) 건설에 관심을 둠</a:t>
            </a:r>
            <a:endParaRPr lang="en-US" sz="1250" dirty="0"/>
          </a:p>
          <a:p>
            <a:pPr marL="0" indent="0">
              <a:lnSpc>
                <a:spcPct val="112000"/>
              </a:lnSpc>
              <a:spcAft>
                <a:spcPts val="700"/>
              </a:spcAft>
              <a:buNone/>
            </a:pPr>
            <a:r>
              <a:rPr lang="en-US" sz="1250" dirty="0">
                <a:solidFill>
                  <a:srgbClr val="33291F"/>
                </a:solidFill>
                <a:latin typeface="Calibri" pitchFamily="34" charset="0"/>
                <a:ea typeface="Calibri" pitchFamily="34" charset="-122"/>
                <a:cs typeface="Calibri" pitchFamily="34" charset="-120"/>
              </a:rPr>
              <a:t>복음주의자의 열정 — 잃은 자의 회심. 제도 개혁보다 명목상 신자·조롱하는 자·비신자 모두에게 복음을 전하는 데 집중함</a:t>
            </a:r>
            <a:endParaRPr lang="en-US" sz="1250" dirty="0"/>
          </a:p>
        </p:txBody>
      </p:sp>
      <p:sp>
        <p:nvSpPr>
          <p:cNvPr id="8" name="Text 6"/>
          <p:cNvSpPr/>
          <p:nvPr/>
        </p:nvSpPr>
        <p:spPr>
          <a:xfrm>
            <a:off x="11475720" y="6437376"/>
            <a:ext cx="502920" cy="292608"/>
          </a:xfrm>
          <a:prstGeom prst="rect">
            <a:avLst/>
          </a:prstGeom>
          <a:noFill/>
          <a:ln/>
        </p:spPr>
        <p:txBody>
          <a:bodyPr wrap="square" rtlCol="0" anchor="ctr"/>
          <a:lstStyle/>
          <a:p>
            <a:pPr marL="0" indent="0" algn="r">
              <a:buNone/>
            </a:pPr>
            <a:r>
              <a:rPr lang="en-US" sz="1050" dirty="0">
                <a:solidFill>
                  <a:srgbClr val="FBF6EC"/>
                </a:solidFill>
                <a:latin typeface="Calibri" pitchFamily="34" charset="0"/>
                <a:ea typeface="Calibri" pitchFamily="34" charset="-122"/>
                <a:cs typeface="Calibri" pitchFamily="34" charset="-120"/>
              </a:rPr>
              <a:t>22</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hape 3"/>
          <p:cNvSpPr/>
          <p:nvPr/>
        </p:nvSpPr>
        <p:spPr>
          <a:xfrm>
            <a:off x="502920" y="457200"/>
            <a:ext cx="9052560" cy="1234440"/>
          </a:xfrm>
          <a:prstGeom prst="roundRect">
            <a:avLst>
              <a:gd name="adj" fmla="val 5926"/>
            </a:avLst>
          </a:prstGeom>
          <a:solidFill>
            <a:srgbClr val="FBF6EC">
              <a:alpha val="86000"/>
            </a:srgbClr>
          </a:solidFill>
          <a:ln w="12700">
            <a:solidFill>
              <a:srgbClr val="FFFFFF">
                <a:alpha val="65000"/>
              </a:srgbClr>
            </a:solidFill>
          </a:ln>
        </p:spPr>
        <p:txBody>
          <a:bodyPr/>
          <a:lstStyle/>
          <a:p>
            <a:endParaRPr lang="en-US"/>
          </a:p>
        </p:txBody>
      </p:sp>
      <p:sp>
        <p:nvSpPr>
          <p:cNvPr id="4" name="Text 4"/>
          <p:cNvSpPr txBox="1"/>
          <p:nvPr/>
        </p:nvSpPr>
        <p:spPr>
          <a:xfrm>
            <a:off x="777240" y="566928"/>
            <a:ext cx="8595360" cy="347472"/>
          </a:xfrm>
          <a:prstGeom prst="rect">
            <a:avLst/>
          </a:prstGeom>
          <a:noFill/>
        </p:spPr>
        <p:txBody>
          <a:bodyPr wrap="square" lIns="0" tIns="0" rIns="0" bIns="0" anchor="ctr">
            <a:normAutofit/>
          </a:bodyPr>
          <a:lstStyle/>
          <a:p>
            <a:pPr algn="l">
              <a:lnSpc>
                <a:spcPct val="110000"/>
              </a:lnSpc>
              <a:spcAft>
                <a:spcPts val="400"/>
              </a:spcAft>
              <a:buNone/>
            </a:pPr>
            <a:r>
              <a:rPr lang="en-US" sz="1350" b="1" spc="200" dirty="0">
                <a:solidFill>
                  <a:srgbClr val="8C2F2A"/>
                </a:solidFill>
                <a:latin typeface="Calibri"/>
                <a:ea typeface="Calibri"/>
                <a:cs typeface="Calibri"/>
              </a:rPr>
              <a:t>종합 — 경건주의의 유산과 한계</a:t>
            </a:r>
          </a:p>
        </p:txBody>
      </p:sp>
      <p:sp>
        <p:nvSpPr>
          <p:cNvPr id="5" name="Text 5"/>
          <p:cNvSpPr txBox="1"/>
          <p:nvPr/>
        </p:nvSpPr>
        <p:spPr>
          <a:xfrm>
            <a:off x="777240" y="914400"/>
            <a:ext cx="10241280" cy="658368"/>
          </a:xfrm>
          <a:prstGeom prst="rect">
            <a:avLst/>
          </a:prstGeom>
          <a:noFill/>
        </p:spPr>
        <p:txBody>
          <a:bodyPr wrap="square" lIns="0" tIns="0" rIns="0" bIns="0" anchor="ctr">
            <a:normAutofit/>
          </a:bodyPr>
          <a:lstStyle/>
          <a:p>
            <a:pPr algn="l">
              <a:lnSpc>
                <a:spcPct val="110000"/>
              </a:lnSpc>
              <a:spcAft>
                <a:spcPts val="400"/>
              </a:spcAft>
              <a:buNone/>
            </a:pPr>
            <a:r>
              <a:rPr lang="en-US" sz="3100" b="1" dirty="0">
                <a:solidFill>
                  <a:srgbClr val="33291F"/>
                </a:solidFill>
                <a:latin typeface="Cambria"/>
                <a:ea typeface="Cambria"/>
                <a:cs typeface="Cambria"/>
              </a:rPr>
              <a:t>경건주의가 남긴 것</a:t>
            </a:r>
          </a:p>
        </p:txBody>
      </p:sp>
      <p:sp>
        <p:nvSpPr>
          <p:cNvPr id="6" name="Shape 6"/>
          <p:cNvSpPr/>
          <p:nvPr/>
        </p:nvSpPr>
        <p:spPr>
          <a:xfrm>
            <a:off x="640080" y="1828800"/>
            <a:ext cx="10881360" cy="4526280"/>
          </a:xfrm>
          <a:prstGeom prst="roundRect">
            <a:avLst>
              <a:gd name="adj" fmla="val 2069"/>
            </a:avLst>
          </a:prstGeom>
          <a:solidFill>
            <a:srgbClr val="FBF6EC">
              <a:alpha val="90000"/>
            </a:srgbClr>
          </a:solidFill>
          <a:ln w="12700">
            <a:solidFill>
              <a:srgbClr val="FFFFFF">
                <a:alpha val="80000"/>
              </a:srgbClr>
            </a:solidFill>
          </a:ln>
          <a:effectLst>
            <a:outerShdw blurRad="114300" dist="38100" dir="5400000" algn="bl" rotWithShape="0">
              <a:srgbClr val="6B5B47">
                <a:alpha val="25000"/>
              </a:srgbClr>
            </a:outerShdw>
          </a:effectLst>
        </p:spPr>
        <p:txBody>
          <a:bodyPr/>
          <a:lstStyle/>
          <a:p>
            <a:endParaRPr lang="en-US"/>
          </a:p>
        </p:txBody>
      </p:sp>
      <p:sp>
        <p:nvSpPr>
          <p:cNvPr id="7" name="Shape 7"/>
          <p:cNvSpPr/>
          <p:nvPr/>
        </p:nvSpPr>
        <p:spPr>
          <a:xfrm>
            <a:off x="822960" y="1965960"/>
            <a:ext cx="3371088" cy="2084832"/>
          </a:xfrm>
          <a:prstGeom prst="roundRect">
            <a:avLst>
              <a:gd name="adj" fmla="val 6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8" name="Text 8"/>
          <p:cNvSpPr txBox="1"/>
          <p:nvPr/>
        </p:nvSpPr>
        <p:spPr>
          <a:xfrm>
            <a:off x="941832" y="2039112"/>
            <a:ext cx="3151632" cy="1975104"/>
          </a:xfrm>
          <a:prstGeom prst="rect">
            <a:avLst/>
          </a:prstGeom>
          <a:noFill/>
        </p:spPr>
        <p:txBody>
          <a:bodyPr wrap="square" lIns="0" tIns="0" rIns="0" bIns="0" anchor="t">
            <a:normAutofit/>
          </a:bodyPr>
          <a:lstStyle/>
          <a:p>
            <a:pPr algn="l">
              <a:lnSpc>
                <a:spcPct val="105000"/>
              </a:lnSpc>
              <a:spcAft>
                <a:spcPts val="300"/>
              </a:spcAft>
              <a:buNone/>
            </a:pPr>
            <a:r>
              <a:rPr lang="en-US" sz="1500" b="1" dirty="0">
                <a:solidFill>
                  <a:srgbClr val="A8761E"/>
                </a:solidFill>
                <a:latin typeface="Cambria"/>
                <a:ea typeface="Cambria"/>
                <a:cs typeface="Cambria"/>
              </a:rPr>
              <a:t>1  </a:t>
            </a:r>
            <a:r>
              <a:rPr lang="en-US" sz="1450" b="1" dirty="0">
                <a:solidFill>
                  <a:srgbClr val="8C2F2A"/>
                </a:solidFill>
                <a:latin typeface="Cambria"/>
                <a:ea typeface="Cambria"/>
                <a:cs typeface="Cambria"/>
              </a:rPr>
              <a:t>'살아 있는 신앙'의 회복</a:t>
            </a:r>
          </a:p>
          <a:p>
            <a:pPr algn="l">
              <a:lnSpc>
                <a:spcPct val="105000"/>
              </a:lnSpc>
              <a:spcAft>
                <a:spcPts val="300"/>
              </a:spcAft>
              <a:buNone/>
            </a:pPr>
            <a:r>
              <a:rPr lang="en-US" sz="1100" b="1" dirty="0">
                <a:solidFill>
                  <a:srgbClr val="A8761E"/>
                </a:solidFill>
                <a:latin typeface="Calibri"/>
                <a:ea typeface="Calibri"/>
                <a:cs typeface="Calibri"/>
              </a:rPr>
              <a:t>지식에서 삶으로</a:t>
            </a:r>
          </a:p>
          <a:p>
            <a:pPr algn="l">
              <a:lnSpc>
                <a:spcPct val="105000"/>
              </a:lnSpc>
              <a:spcAft>
                <a:spcPts val="300"/>
              </a:spcAft>
              <a:buNone/>
            </a:pPr>
            <a:r>
              <a:rPr lang="en-US" sz="1200" dirty="0">
                <a:solidFill>
                  <a:srgbClr val="33291F"/>
                </a:solidFill>
                <a:latin typeface="Calibri"/>
                <a:ea typeface="Calibri"/>
                <a:cs typeface="Calibri"/>
              </a:rPr>
              <a:t>• '무엇을 바르게 믿는가'에만 몰두한 교회 → 그리스도인의 삶을 잃은 상태</a:t>
            </a:r>
          </a:p>
          <a:p>
            <a:pPr algn="l">
              <a:lnSpc>
                <a:spcPct val="105000"/>
              </a:lnSpc>
              <a:spcAft>
                <a:spcPts val="300"/>
              </a:spcAft>
              <a:buNone/>
            </a:pPr>
            <a:r>
              <a:rPr lang="en-US" sz="1200" dirty="0">
                <a:solidFill>
                  <a:srgbClr val="33291F"/>
                </a:solidFill>
                <a:latin typeface="Calibri"/>
                <a:ea typeface="Calibri"/>
                <a:cs typeface="Calibri"/>
              </a:rPr>
              <a:t>• 머리로 아는 종교 → 마음의 회심(영적 체험) + 삶의 증명(사랑의 실천)</a:t>
            </a:r>
          </a:p>
        </p:txBody>
      </p:sp>
      <p:sp>
        <p:nvSpPr>
          <p:cNvPr id="9" name="Shape 9"/>
          <p:cNvSpPr/>
          <p:nvPr/>
        </p:nvSpPr>
        <p:spPr>
          <a:xfrm>
            <a:off x="4395216" y="1965960"/>
            <a:ext cx="3371088" cy="2084832"/>
          </a:xfrm>
          <a:prstGeom prst="roundRect">
            <a:avLst>
              <a:gd name="adj" fmla="val 6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0" name="Text 10"/>
          <p:cNvSpPr txBox="1"/>
          <p:nvPr/>
        </p:nvSpPr>
        <p:spPr>
          <a:xfrm>
            <a:off x="4514088" y="2039112"/>
            <a:ext cx="3151632" cy="1975104"/>
          </a:xfrm>
          <a:prstGeom prst="rect">
            <a:avLst/>
          </a:prstGeom>
          <a:noFill/>
        </p:spPr>
        <p:txBody>
          <a:bodyPr wrap="square" lIns="0" tIns="0" rIns="0" bIns="0" anchor="t">
            <a:normAutofit/>
          </a:bodyPr>
          <a:lstStyle/>
          <a:p>
            <a:pPr algn="l">
              <a:lnSpc>
                <a:spcPct val="105000"/>
              </a:lnSpc>
              <a:spcAft>
                <a:spcPts val="300"/>
              </a:spcAft>
              <a:buNone/>
            </a:pPr>
            <a:r>
              <a:rPr lang="en-US" sz="1500" b="1" dirty="0">
                <a:solidFill>
                  <a:srgbClr val="A8761E"/>
                </a:solidFill>
                <a:latin typeface="Cambria"/>
                <a:ea typeface="Cambria"/>
                <a:cs typeface="Cambria"/>
              </a:rPr>
              <a:t>2  </a:t>
            </a:r>
            <a:r>
              <a:rPr lang="en-US" sz="1450" b="1" dirty="0">
                <a:solidFill>
                  <a:srgbClr val="8C2F2A"/>
                </a:solidFill>
                <a:latin typeface="Cambria"/>
                <a:ea typeface="Cambria"/>
                <a:cs typeface="Cambria"/>
              </a:rPr>
              <a:t>평신도 사역과 소그룹</a:t>
            </a:r>
          </a:p>
          <a:p>
            <a:pPr algn="l">
              <a:lnSpc>
                <a:spcPct val="105000"/>
              </a:lnSpc>
              <a:spcAft>
                <a:spcPts val="300"/>
              </a:spcAft>
              <a:buNone/>
            </a:pPr>
            <a:r>
              <a:rPr lang="en-US" sz="1100" b="1" dirty="0">
                <a:solidFill>
                  <a:srgbClr val="A8761E"/>
                </a:solidFill>
                <a:latin typeface="Calibri"/>
                <a:ea typeface="Calibri"/>
                <a:cs typeface="Calibri"/>
              </a:rPr>
              <a:t>교회 안의 작은 교회 (ecclesiola in ecclesia)</a:t>
            </a:r>
          </a:p>
          <a:p>
            <a:pPr algn="l">
              <a:lnSpc>
                <a:spcPct val="105000"/>
              </a:lnSpc>
              <a:spcAft>
                <a:spcPts val="300"/>
              </a:spcAft>
              <a:buNone/>
            </a:pPr>
            <a:r>
              <a:rPr lang="en-US" sz="1200" dirty="0">
                <a:solidFill>
                  <a:srgbClr val="33291F"/>
                </a:solidFill>
                <a:latin typeface="Calibri"/>
                <a:ea typeface="Calibri"/>
                <a:cs typeface="Calibri"/>
              </a:rPr>
              <a:t>• 슈페너의 경건의 모임(collegia pietatis) — 평신도가 주중에 모여 성경을 읽고 삶을 나눔</a:t>
            </a:r>
          </a:p>
          <a:p>
            <a:pPr algn="l">
              <a:lnSpc>
                <a:spcPct val="105000"/>
              </a:lnSpc>
              <a:spcAft>
                <a:spcPts val="300"/>
              </a:spcAft>
              <a:buNone/>
            </a:pPr>
            <a:r>
              <a:rPr lang="en-US" sz="1200" dirty="0">
                <a:solidFill>
                  <a:srgbClr val="33291F"/>
                </a:solidFill>
                <a:latin typeface="Calibri"/>
                <a:ea typeface="Calibri"/>
                <a:cs typeface="Calibri"/>
              </a:rPr>
              <a:t>• → 오늘의 구역 예배·속회·셀(Cell) 모임·제자 훈련의 모태</a:t>
            </a:r>
          </a:p>
        </p:txBody>
      </p:sp>
      <p:sp>
        <p:nvSpPr>
          <p:cNvPr id="11" name="Shape 11"/>
          <p:cNvSpPr/>
          <p:nvPr/>
        </p:nvSpPr>
        <p:spPr>
          <a:xfrm>
            <a:off x="7967472" y="1965960"/>
            <a:ext cx="3371088" cy="2084832"/>
          </a:xfrm>
          <a:prstGeom prst="roundRect">
            <a:avLst>
              <a:gd name="adj" fmla="val 6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2" name="Text 12"/>
          <p:cNvSpPr txBox="1"/>
          <p:nvPr/>
        </p:nvSpPr>
        <p:spPr>
          <a:xfrm>
            <a:off x="8086344" y="2039112"/>
            <a:ext cx="3151632" cy="1975104"/>
          </a:xfrm>
          <a:prstGeom prst="rect">
            <a:avLst/>
          </a:prstGeom>
          <a:noFill/>
        </p:spPr>
        <p:txBody>
          <a:bodyPr wrap="square" lIns="0" tIns="0" rIns="0" bIns="0" anchor="t">
            <a:normAutofit/>
          </a:bodyPr>
          <a:lstStyle/>
          <a:p>
            <a:pPr algn="l">
              <a:lnSpc>
                <a:spcPct val="105000"/>
              </a:lnSpc>
              <a:spcAft>
                <a:spcPts val="300"/>
              </a:spcAft>
              <a:buNone/>
            </a:pPr>
            <a:r>
              <a:rPr lang="en-US" sz="1500" b="1" dirty="0">
                <a:solidFill>
                  <a:srgbClr val="A8761E"/>
                </a:solidFill>
                <a:latin typeface="Cambria"/>
                <a:ea typeface="Cambria"/>
                <a:cs typeface="Cambria"/>
              </a:rPr>
              <a:t>3  </a:t>
            </a:r>
            <a:r>
              <a:rPr lang="en-US" sz="1450" b="1" dirty="0">
                <a:solidFill>
                  <a:srgbClr val="8C2F2A"/>
                </a:solidFill>
                <a:latin typeface="Cambria"/>
                <a:ea typeface="Cambria"/>
                <a:cs typeface="Cambria"/>
              </a:rPr>
              <a:t>개신교 최초의 본격적 해외 선교</a:t>
            </a:r>
          </a:p>
          <a:p>
            <a:pPr algn="l">
              <a:lnSpc>
                <a:spcPct val="105000"/>
              </a:lnSpc>
              <a:spcAft>
                <a:spcPts val="300"/>
              </a:spcAft>
              <a:buNone/>
            </a:pPr>
            <a:r>
              <a:rPr lang="en-US" sz="1100" b="1" dirty="0">
                <a:solidFill>
                  <a:srgbClr val="A8761E"/>
                </a:solidFill>
                <a:latin typeface="Calibri"/>
                <a:ea typeface="Calibri"/>
                <a:cs typeface="Calibri"/>
              </a:rPr>
              <a:t>할레 → 헤른후트 → 세계</a:t>
            </a:r>
          </a:p>
          <a:p>
            <a:pPr algn="l">
              <a:lnSpc>
                <a:spcPct val="105000"/>
              </a:lnSpc>
              <a:spcAft>
                <a:spcPts val="300"/>
              </a:spcAft>
              <a:buNone/>
            </a:pPr>
            <a:r>
              <a:rPr lang="en-US" sz="1200" dirty="0">
                <a:solidFill>
                  <a:srgbClr val="33291F"/>
                </a:solidFill>
                <a:latin typeface="Calibri"/>
                <a:ea typeface="Calibri"/>
                <a:cs typeface="Calibri"/>
              </a:rPr>
              <a:t>• 종교개혁자들 — 가톨릭과의 논쟁·교리 정립에 집중, 해외 선교는 미약함 (예외: 칼뱅의 브라질 파송, 1556)</a:t>
            </a:r>
          </a:p>
          <a:p>
            <a:pPr algn="l">
              <a:lnSpc>
                <a:spcPct val="105000"/>
              </a:lnSpc>
              <a:spcAft>
                <a:spcPts val="300"/>
              </a:spcAft>
              <a:buNone/>
            </a:pPr>
            <a:r>
              <a:rPr lang="en-US" sz="1200" dirty="0">
                <a:solidFill>
                  <a:srgbClr val="33291F"/>
                </a:solidFill>
                <a:latin typeface="Calibri"/>
                <a:ea typeface="Calibri"/>
                <a:cs typeface="Calibri"/>
              </a:rPr>
              <a:t>• 덴마크-할레 선교회(1706)·모라비아 교회(친첸도르프) → 아시아·아프리카·아메리카로 선교사 파송</a:t>
            </a:r>
          </a:p>
        </p:txBody>
      </p:sp>
      <p:sp>
        <p:nvSpPr>
          <p:cNvPr id="13" name="Shape 13"/>
          <p:cNvSpPr/>
          <p:nvPr/>
        </p:nvSpPr>
        <p:spPr>
          <a:xfrm>
            <a:off x="822960" y="4233672"/>
            <a:ext cx="3371088" cy="2084832"/>
          </a:xfrm>
          <a:prstGeom prst="roundRect">
            <a:avLst>
              <a:gd name="adj" fmla="val 6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4" name="Text 14"/>
          <p:cNvSpPr txBox="1"/>
          <p:nvPr/>
        </p:nvSpPr>
        <p:spPr>
          <a:xfrm>
            <a:off x="941832" y="4306824"/>
            <a:ext cx="3151632" cy="1975104"/>
          </a:xfrm>
          <a:prstGeom prst="rect">
            <a:avLst/>
          </a:prstGeom>
          <a:noFill/>
        </p:spPr>
        <p:txBody>
          <a:bodyPr wrap="square" lIns="0" tIns="0" rIns="0" bIns="0" anchor="t">
            <a:normAutofit/>
          </a:bodyPr>
          <a:lstStyle/>
          <a:p>
            <a:pPr algn="l">
              <a:lnSpc>
                <a:spcPct val="105000"/>
              </a:lnSpc>
              <a:spcAft>
                <a:spcPts val="300"/>
              </a:spcAft>
              <a:buNone/>
            </a:pPr>
            <a:r>
              <a:rPr lang="en-US" sz="1500" b="1" dirty="0">
                <a:solidFill>
                  <a:srgbClr val="A8761E"/>
                </a:solidFill>
                <a:latin typeface="Cambria"/>
                <a:ea typeface="Cambria"/>
                <a:cs typeface="Cambria"/>
              </a:rPr>
              <a:t>4  </a:t>
            </a:r>
            <a:r>
              <a:rPr lang="en-US" sz="1450" b="1" dirty="0">
                <a:solidFill>
                  <a:srgbClr val="8C2F2A"/>
                </a:solidFill>
                <a:latin typeface="Cambria"/>
                <a:ea typeface="Cambria"/>
                <a:cs typeface="Cambria"/>
              </a:rPr>
              <a:t>근대 교육과 사회 복지의 선구자</a:t>
            </a:r>
          </a:p>
          <a:p>
            <a:pPr algn="l">
              <a:lnSpc>
                <a:spcPct val="105000"/>
              </a:lnSpc>
              <a:spcAft>
                <a:spcPts val="300"/>
              </a:spcAft>
              <a:buNone/>
            </a:pPr>
            <a:r>
              <a:rPr lang="en-US" sz="1100" b="1" dirty="0">
                <a:solidFill>
                  <a:srgbClr val="A8761E"/>
                </a:solidFill>
                <a:latin typeface="Calibri"/>
                <a:ea typeface="Calibri"/>
                <a:cs typeface="Calibri"/>
              </a:rPr>
              <a:t>프랑케 재단 (Franckesche Stiftungen)</a:t>
            </a:r>
          </a:p>
          <a:p>
            <a:pPr algn="l">
              <a:lnSpc>
                <a:spcPct val="105000"/>
              </a:lnSpc>
              <a:spcAft>
                <a:spcPts val="300"/>
              </a:spcAft>
              <a:buNone/>
            </a:pPr>
            <a:r>
              <a:rPr lang="en-US" sz="1200" dirty="0">
                <a:solidFill>
                  <a:srgbClr val="33291F"/>
                </a:solidFill>
                <a:latin typeface="Calibri"/>
                <a:ea typeface="Calibri"/>
                <a:cs typeface="Calibri"/>
              </a:rPr>
              <a:t>• 말뿐인 구원이 아닌 실천 — 고아원·빈민 학교·병원·약국(Waisenhaus-Apotheke) 설립</a:t>
            </a:r>
          </a:p>
          <a:p>
            <a:pPr algn="l">
              <a:lnSpc>
                <a:spcPct val="105000"/>
              </a:lnSpc>
              <a:spcAft>
                <a:spcPts val="300"/>
              </a:spcAft>
              <a:buNone/>
            </a:pPr>
            <a:r>
              <a:rPr lang="en-US" sz="1200" dirty="0">
                <a:solidFill>
                  <a:srgbClr val="33291F"/>
                </a:solidFill>
                <a:latin typeface="Calibri"/>
                <a:ea typeface="Calibri"/>
                <a:cs typeface="Calibri"/>
              </a:rPr>
              <a:t>• 빈민 아동·여아 교육, 실용 학문·자연과학 교육 → 근대 대중 교육의 기틀</a:t>
            </a:r>
          </a:p>
        </p:txBody>
      </p:sp>
      <p:sp>
        <p:nvSpPr>
          <p:cNvPr id="15" name="Shape 15"/>
          <p:cNvSpPr/>
          <p:nvPr/>
        </p:nvSpPr>
        <p:spPr>
          <a:xfrm>
            <a:off x="4395216" y="4233672"/>
            <a:ext cx="3371088" cy="2084832"/>
          </a:xfrm>
          <a:prstGeom prst="roundRect">
            <a:avLst>
              <a:gd name="adj" fmla="val 6000"/>
            </a:avLst>
          </a:prstGeom>
          <a:solidFill>
            <a:srgbClr val="FFFDF8">
              <a:alpha val="96000"/>
            </a:srgbClr>
          </a:solidFill>
          <a:ln w="12700">
            <a:solidFill>
              <a:srgbClr val="E6D9C3"/>
            </a:solidFill>
          </a:ln>
          <a:effectLst>
            <a:outerShdw blurRad="114300" dist="38100" dir="5400000" algn="bl" rotWithShape="0">
              <a:srgbClr val="6B5B47">
                <a:alpha val="25000"/>
              </a:srgbClr>
            </a:outerShdw>
          </a:effectLst>
        </p:spPr>
        <p:txBody>
          <a:bodyPr/>
          <a:lstStyle/>
          <a:p>
            <a:endParaRPr lang="en-US"/>
          </a:p>
        </p:txBody>
      </p:sp>
      <p:sp>
        <p:nvSpPr>
          <p:cNvPr id="16" name="Text 16"/>
          <p:cNvSpPr txBox="1"/>
          <p:nvPr/>
        </p:nvSpPr>
        <p:spPr>
          <a:xfrm>
            <a:off x="4514088" y="4306824"/>
            <a:ext cx="3151632" cy="1975104"/>
          </a:xfrm>
          <a:prstGeom prst="rect">
            <a:avLst/>
          </a:prstGeom>
          <a:noFill/>
        </p:spPr>
        <p:txBody>
          <a:bodyPr wrap="square" lIns="0" tIns="0" rIns="0" bIns="0" anchor="t">
            <a:normAutofit/>
          </a:bodyPr>
          <a:lstStyle/>
          <a:p>
            <a:pPr algn="l">
              <a:lnSpc>
                <a:spcPct val="105000"/>
              </a:lnSpc>
              <a:spcAft>
                <a:spcPts val="300"/>
              </a:spcAft>
              <a:buNone/>
            </a:pPr>
            <a:r>
              <a:rPr lang="en-US" sz="1500" b="1" dirty="0">
                <a:solidFill>
                  <a:srgbClr val="A8761E"/>
                </a:solidFill>
                <a:latin typeface="Cambria"/>
                <a:ea typeface="Cambria"/>
                <a:cs typeface="Cambria"/>
              </a:rPr>
              <a:t>5  </a:t>
            </a:r>
            <a:r>
              <a:rPr lang="en-US" sz="1450" b="1" dirty="0">
                <a:solidFill>
                  <a:srgbClr val="8C2F2A"/>
                </a:solidFill>
                <a:latin typeface="Cambria"/>
                <a:ea typeface="Cambria"/>
                <a:cs typeface="Cambria"/>
              </a:rPr>
              <a:t>다른 영적 운동들의 어머니</a:t>
            </a:r>
          </a:p>
          <a:p>
            <a:pPr algn="l">
              <a:lnSpc>
                <a:spcPct val="105000"/>
              </a:lnSpc>
              <a:spcAft>
                <a:spcPts val="300"/>
              </a:spcAft>
              <a:buNone/>
            </a:pPr>
            <a:r>
              <a:rPr lang="en-US" sz="1100" b="1" dirty="0">
                <a:solidFill>
                  <a:srgbClr val="A8761E"/>
                </a:solidFill>
                <a:latin typeface="Calibri"/>
                <a:ea typeface="Calibri"/>
                <a:cs typeface="Calibri"/>
              </a:rPr>
              <a:t>독일 → 영국 → 미국</a:t>
            </a:r>
          </a:p>
          <a:p>
            <a:pPr algn="l">
              <a:lnSpc>
                <a:spcPct val="105000"/>
              </a:lnSpc>
              <a:spcAft>
                <a:spcPts val="300"/>
              </a:spcAft>
              <a:buNone/>
            </a:pPr>
            <a:r>
              <a:rPr lang="en-US" sz="1200" dirty="0">
                <a:solidFill>
                  <a:srgbClr val="33291F"/>
                </a:solidFill>
                <a:latin typeface="Calibri"/>
                <a:ea typeface="Calibri"/>
                <a:cs typeface="Calibri"/>
              </a:rPr>
              <a:t>• 모라비아 교도를 통해 존 웨슬리(John Wesley) 변화 → 감리교(Methodism)</a:t>
            </a:r>
          </a:p>
          <a:p>
            <a:pPr algn="l">
              <a:lnSpc>
                <a:spcPct val="105000"/>
              </a:lnSpc>
              <a:spcAft>
                <a:spcPts val="300"/>
              </a:spcAft>
              <a:buNone/>
            </a:pPr>
            <a:r>
              <a:rPr lang="en-US" sz="1200" dirty="0">
                <a:solidFill>
                  <a:srgbClr val="33291F"/>
                </a:solidFill>
                <a:latin typeface="Calibri"/>
                <a:ea typeface="Calibri"/>
                <a:cs typeface="Calibri"/>
              </a:rPr>
              <a:t>• 영국 복음주의 각성·미국 대각성으로 확산 → 개신교 세계화의 영적 동력</a:t>
            </a:r>
          </a:p>
        </p:txBody>
      </p:sp>
      <p:sp>
        <p:nvSpPr>
          <p:cNvPr id="17" name="Shape 17"/>
          <p:cNvSpPr/>
          <p:nvPr/>
        </p:nvSpPr>
        <p:spPr>
          <a:xfrm>
            <a:off x="7967472" y="4233672"/>
            <a:ext cx="3371088" cy="2084832"/>
          </a:xfrm>
          <a:prstGeom prst="roundRect">
            <a:avLst>
              <a:gd name="adj" fmla="val 6000"/>
            </a:avLst>
          </a:prstGeom>
          <a:solidFill>
            <a:srgbClr val="2A2119">
              <a:alpha val="96000"/>
            </a:srgbClr>
          </a:solidFill>
          <a:ln>
            <a:noFill/>
          </a:ln>
          <a:effectLst>
            <a:outerShdw blurRad="114300" dist="38100" dir="5400000" algn="bl" rotWithShape="0">
              <a:srgbClr val="6B5B47">
                <a:alpha val="25000"/>
              </a:srgbClr>
            </a:outerShdw>
          </a:effectLst>
        </p:spPr>
        <p:txBody>
          <a:bodyPr/>
          <a:lstStyle/>
          <a:p>
            <a:endParaRPr lang="en-US"/>
          </a:p>
        </p:txBody>
      </p:sp>
      <p:sp>
        <p:nvSpPr>
          <p:cNvPr id="18" name="Text 18"/>
          <p:cNvSpPr txBox="1"/>
          <p:nvPr/>
        </p:nvSpPr>
        <p:spPr>
          <a:xfrm>
            <a:off x="8086344" y="4306824"/>
            <a:ext cx="3151632" cy="1975104"/>
          </a:xfrm>
          <a:prstGeom prst="rect">
            <a:avLst/>
          </a:prstGeom>
          <a:noFill/>
        </p:spPr>
        <p:txBody>
          <a:bodyPr wrap="square" lIns="0" tIns="0" rIns="0" bIns="0" anchor="t">
            <a:normAutofit/>
          </a:bodyPr>
          <a:lstStyle/>
          <a:p>
            <a:pPr algn="l">
              <a:lnSpc>
                <a:spcPct val="105000"/>
              </a:lnSpc>
              <a:spcAft>
                <a:spcPts val="300"/>
              </a:spcAft>
              <a:buNone/>
            </a:pPr>
            <a:r>
              <a:rPr lang="en-US" sz="1450" b="1" dirty="0">
                <a:solidFill>
                  <a:srgbClr val="E9C77B"/>
                </a:solidFill>
                <a:latin typeface="Cambria"/>
                <a:ea typeface="Cambria"/>
                <a:cs typeface="Cambria"/>
              </a:rPr>
              <a:t>⚠ 역사적 균형 — 한계점</a:t>
            </a:r>
          </a:p>
          <a:p>
            <a:pPr algn="l">
              <a:lnSpc>
                <a:spcPct val="105000"/>
              </a:lnSpc>
              <a:spcAft>
                <a:spcPts val="300"/>
              </a:spcAft>
              <a:buNone/>
            </a:pPr>
            <a:r>
              <a:rPr lang="en-US" sz="1100" b="1" dirty="0">
                <a:solidFill>
                  <a:srgbClr val="E9C77B"/>
                </a:solidFill>
                <a:latin typeface="Calibri"/>
                <a:ea typeface="Calibri"/>
                <a:cs typeface="Calibri"/>
              </a:rPr>
              <a:t>후기로 갈수록 지적된 부작용</a:t>
            </a:r>
          </a:p>
          <a:p>
            <a:pPr algn="l">
              <a:lnSpc>
                <a:spcPct val="105000"/>
              </a:lnSpc>
              <a:spcAft>
                <a:spcPts val="300"/>
              </a:spcAft>
              <a:buNone/>
            </a:pPr>
            <a:r>
              <a:rPr lang="en-US" sz="1150" dirty="0">
                <a:solidFill>
                  <a:srgbClr val="FBF6EC"/>
                </a:solidFill>
                <a:latin typeface="Calibri"/>
                <a:ea typeface="Calibri"/>
                <a:cs typeface="Calibri"/>
              </a:rPr>
              <a:t>• 개인의 감정·경건만 강조 → 세상 문화·학문을 멀리하는 폐쇄적 금욕주의·율법주의로 흐름</a:t>
            </a:r>
          </a:p>
          <a:p>
            <a:pPr algn="l">
              <a:lnSpc>
                <a:spcPct val="105000"/>
              </a:lnSpc>
              <a:spcAft>
                <a:spcPts val="300"/>
              </a:spcAft>
              <a:buNone/>
            </a:pPr>
            <a:r>
              <a:rPr lang="en-US" sz="1150" dirty="0">
                <a:solidFill>
                  <a:srgbClr val="FBF6EC"/>
                </a:solidFill>
                <a:latin typeface="Calibri"/>
                <a:ea typeface="Calibri"/>
                <a:cs typeface="Calibri"/>
              </a:rPr>
              <a:t>• 교리 경시 → 19세기 자유주의 신학의 빌미. 예: 슐라이어마허(Friedrich Schleiermacher, 1768–1834) — 헤른후트 학교 출신, 종교를 '절대 의존의 감정'으로 정의</a:t>
            </a:r>
          </a:p>
        </p:txBody>
      </p:sp>
      <p:sp>
        <p:nvSpPr>
          <p:cNvPr id="19" name="Text 19"/>
          <p:cNvSpPr txBox="1"/>
          <p:nvPr/>
        </p:nvSpPr>
        <p:spPr>
          <a:xfrm>
            <a:off x="11475720" y="6437376"/>
            <a:ext cx="502920" cy="292608"/>
          </a:xfrm>
          <a:prstGeom prst="rect">
            <a:avLst/>
          </a:prstGeom>
          <a:noFill/>
        </p:spPr>
        <p:txBody>
          <a:bodyPr wrap="square" lIns="0" tIns="0" rIns="0" bIns="0" anchor="ctr">
            <a:normAutofit/>
          </a:bodyPr>
          <a:lstStyle/>
          <a:p>
            <a:pPr algn="r">
              <a:lnSpc>
                <a:spcPct val="110000"/>
              </a:lnSpc>
              <a:spcAft>
                <a:spcPts val="400"/>
              </a:spcAft>
              <a:buNone/>
            </a:pPr>
            <a:r>
              <a:rPr lang="en-US" sz="1050" dirty="0">
                <a:solidFill>
                  <a:srgbClr val="6B5B47"/>
                </a:solidFill>
                <a:latin typeface="Calibri"/>
                <a:ea typeface="Calibri"/>
                <a:cs typeface="Calibri"/>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4070</Words>
  <Application>Microsoft Office PowerPoint</Application>
  <PresentationFormat>Widescreen</PresentationFormat>
  <Paragraphs>389</Paragraphs>
  <Slides>23</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교회사 II - 제9주차</dc:title>
  <dc:subject>PptxGenJS Presentation</dc:subject>
  <dc:creator>Chang Lee, Ph.D.</dc:creator>
  <cp:lastModifiedBy>Chang Lee</cp:lastModifiedBy>
  <cp:revision>1</cp:revision>
  <dcterms:created xsi:type="dcterms:W3CDTF">2026-08-27T18:17:30Z</dcterms:created>
  <dcterms:modified xsi:type="dcterms:W3CDTF">2026-10-28T14:37:12Z</dcterms:modified>
</cp:coreProperties>
</file>