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801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[3분] 저자 소개. 53년간 한 학교에서 가르친 교사라는 점, 그리고 헌정사('의미를 묻고 또 물었던 학생들에게')를 강조하세요 — 이 책은 학자의 연구서가 아니라 '교실에서 태어난 책'입니다. 오른쪽 네 특징 중 '문제 중심'을 특히 짚어 주면 학생들이 교재 읽는 법을 알게 됩니다: 각 장 첫머리의 질문을 먼저 찾아라.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[3분] 이 슬라이드는 1주차 9번(왜 500년을 공부하는가)과 짝을 이룹니다. 셀리가 든 세 가지 위험은 신학생에게 특히 절실합니다 — 특히 세 번째(사역의 판단력)는 목회 현장에 있는 학생들에게 바로 와닿습니다. 마지막 문장은 이 과목 전체의 목적문으로 삼아도 좋습니다.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[3분] 학생들이 가장 궁금해하는 '왜 이렇게 나누나'에 대한 답입니다. 핵심은 연대가 아니라 '관계의 변화'입니다 — 교회와 세상의 관계가 네 번 근본적으로 바뀌었습니다. 셀리 자신이 구분의 잠정성을 인정한다는 점도 짚어 주세요(과거의 잔재와 미래의 씨앗). 마지막 1517 카드가 강조색인 것은 거기서 교회사 II가 시작되기 때문입니다.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[2분] 표를 위에서 아래로 훑으며 시대 이름과 연대만 확인. 연대를 외우게 하지 말고, 각 부의 '핵심 질문'에 집중시키세요 — 1주차 6번의 '권위의 재편'과 같은 방식으로, 교회사 I도 질문의 연쇄였음을 보여 줍니다.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[4분] 네 장면을 각 1분씩. 셀리의 관점을 빌리면 — 박해가 신앙을 정화했고, 이단의 확산이 교회의 기본 신념을 명료하게 했으며, 야만족의 등장이 선교의 문을 열었습니다. 마지막 문장이 이 코너의 결론입니다.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[2분] 마무리이자 본 강의로 넘어가는 다리. 오른쪽 세 숙제는 각각 학기 전체(권위)·2주차(구원)·3주차(교회)의 주제와 정확히 대응합니다. 마지막 문장을 읽고 바로 1주차 7번 슬라이드(왜 1517년인가)로 넘어가세요.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AEFEFA-3FC4-1AAB-3F9B-15816734A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608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— </a:t>
            </a:r>
            <a:r>
              <a:rPr lang="ko-KR" altLang="en-US" sz="1400" b="1" kern="0" spc="200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주</a:t>
            </a:r>
            <a:r>
              <a:rPr lang="en-US" sz="1400" b="1" kern="0" spc="200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kern="0" spc="200" dirty="0" err="1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교재</a:t>
            </a:r>
            <a:r>
              <a:rPr lang="en-US" sz="1400" b="1" kern="0" spc="200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(main textbook)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브루스 셀리는 누구인가</a:t>
            </a:r>
            <a:endParaRPr lang="en-US" sz="3300" dirty="0"/>
          </a:p>
        </p:txBody>
      </p:sp>
      <p:sp>
        <p:nvSpPr>
          <p:cNvPr id="4" name="Text 2"/>
          <p:cNvSpPr/>
          <p:nvPr/>
        </p:nvSpPr>
        <p:spPr>
          <a:xfrm>
            <a:off x="640080" y="1572768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i="1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 학기 동안 우리와 동행할 저자를 먼저 만나 봅니다.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057400"/>
            <a:ext cx="5349240" cy="3749040"/>
          </a:xfrm>
          <a:prstGeom prst="roundRect">
            <a:avLst>
              <a:gd name="adj" fmla="val 1951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2267712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브루스 L. 셀리 (Bruce L. Shelley)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914400" y="2788920"/>
            <a:ext cx="484632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아이오와 대학교에서 박사 학위를 받고 1957년 덴버신학교(Denver Seminary) 교수로 부임, 2010년 별세할 때까지 반세기 넘게 교회사를 가르쳤다.</a:t>
            </a:r>
            <a:endParaRPr lang="en-US" sz="1200" dirty="0"/>
          </a:p>
          <a:p>
            <a:pPr marL="342900" indent="-3429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1982년 초판 이후 개정을 거듭해 현재 제5판. 한 권짜리 교회사 개론서가 5판까지 간 것은 매우 드문 일이다.</a:t>
            </a:r>
            <a:endParaRPr lang="en-US" sz="1200" dirty="0"/>
          </a:p>
          <a:p>
            <a:pPr marL="342900" indent="-3429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헌정사 — “의미를 묻고 또 물었던 나의 교회사 수업 학생들에게”. 이 책이 어떤 질문에서 태어났는지 보여 준다.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172200" y="2057400"/>
            <a:ext cx="5349240" cy="3749040"/>
          </a:xfrm>
          <a:prstGeom prst="roundRect">
            <a:avLst>
              <a:gd name="adj" fmla="val 1951"/>
            </a:avLst>
          </a:prstGeom>
          <a:solidFill>
            <a:srgbClr val="7A1420"/>
          </a:solidFill>
          <a:ln w="12700">
            <a:solidFill>
              <a:srgbClr val="B08417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46520" y="2267712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 책의 네 가지 특징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446520" y="2788920"/>
            <a:ext cx="484632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평신도를 위한 책 — 저자의 원칙은 “명료함이 배움의 제1법칙”이다.</a:t>
            </a:r>
            <a:endParaRPr lang="en-US" sz="1200" dirty="0"/>
          </a:p>
          <a:p>
            <a:pPr marL="342900" indent="-3429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문제 중심 — 각 장이 하나의 쟁점만 다루고, 그것을 질문 형태로 제시한다. 그래서 각 장이 거의 독립적으로 읽힌다.</a:t>
            </a:r>
            <a:endParaRPr lang="en-US" sz="1200" dirty="0"/>
          </a:p>
          <a:p>
            <a:pPr marL="342900" indent="-3429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인물 중심 — 사상을 인격 안에 싸서 전한다. 이야기가 멈추지 않게 하는 것이 목표다.</a:t>
            </a:r>
            <a:endParaRPr lang="en-US" sz="1200" dirty="0"/>
          </a:p>
          <a:p>
            <a:pPr marL="342900" indent="-3429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교회를 '운동'이자 '제도'로 본다 — 선교의 확장과 교황청의 정치를 함께 다룬다.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0972800" y="6400800"/>
            <a:ext cx="1051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보충 1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3EA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돌아보기 — 저자의 문제의식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'역사적 기억상실'이라는 병</a:t>
            </a:r>
            <a:endParaRPr lang="en-US" sz="3300" dirty="0"/>
          </a:p>
        </p:txBody>
      </p:sp>
      <p:sp>
        <p:nvSpPr>
          <p:cNvPr id="4" name="Text 2"/>
          <p:cNvSpPr/>
          <p:nvPr/>
        </p:nvSpPr>
        <p:spPr>
          <a:xfrm>
            <a:off x="640080" y="1572768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i="1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셀리는 서문을 만화 한 컷으로 연다 — 어린 샐리가 「교회사」라는 숙제를 쓰며 이렇게 시작한다. “우리 목사님은 1930년에 태어나셨다.”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사도들과 오늘 사이의 2,000년이 텅 빈 공백으로 남아 있는 것 — 이것이 저자가 진단한 오늘 교회의 병이다.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2697480"/>
            <a:ext cx="3566160" cy="2331720"/>
          </a:xfrm>
          <a:prstGeom prst="roundRect">
            <a:avLst>
              <a:gd name="adj" fmla="val 3137"/>
            </a:avLst>
          </a:prstGeom>
          <a:solidFill>
            <a:srgbClr val="FBF6EC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14400" y="2898648"/>
            <a:ext cx="640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1600200" y="2926080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5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이단에 취약해진다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960120" y="3593592"/>
            <a:ext cx="29260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비교할 기준이 없으면 왜곡된 기독교를 진짜로 착각하기 쉽다.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370832" y="2697480"/>
            <a:ext cx="3566160" cy="2331720"/>
          </a:xfrm>
          <a:prstGeom prst="roundRect">
            <a:avLst>
              <a:gd name="adj" fmla="val 3137"/>
            </a:avLst>
          </a:prstGeom>
          <a:solidFill>
            <a:srgbClr val="FBF6EC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645152" y="2898648"/>
            <a:ext cx="640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5330952" y="2926080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5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영적 교만에 빠진다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4690872" y="3593592"/>
            <a:ext cx="29260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넓은 비교의 토대가 없으면 자기 방식과 자기 진영만이 최선이라 여기게 된다.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101584" y="2697480"/>
            <a:ext cx="3566160" cy="2331720"/>
          </a:xfrm>
          <a:prstGeom prst="roundRect">
            <a:avLst>
              <a:gd name="adj" fmla="val 3137"/>
            </a:avLst>
          </a:prstGeom>
          <a:solidFill>
            <a:srgbClr val="FBF6EC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375904" y="2898648"/>
            <a:ext cx="640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9061704" y="2926080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5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사역의 판단력을 잃는다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8421624" y="3593592"/>
            <a:ext cx="29260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더 넓은 맥락 없이 사역하면, 시간과 힘을 어디에 쓸지 건전하게 판단할 근거가 없다.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40080" y="5257800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그래서 교회사의 목적은 이것이다 — 일시적인 것과 영구적인 것을, 유행과 본질을 가려내는 것.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10972800" y="6400800"/>
            <a:ext cx="1051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보충 2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돌아보기 — 시대 구분의 원리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왜 '시대(Age)'로 나누는가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10881360" cy="1234440"/>
          </a:xfrm>
          <a:prstGeom prst="roundRect">
            <a:avLst>
              <a:gd name="adj" fmla="val 5926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1938528"/>
            <a:ext cx="10241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셀리의 기준은 하나다 — 교회가 처한 삶의 조건이 달라질 때 시대가 바뀐다.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960120" y="2377440"/>
            <a:ext cx="10241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다만 그는 이렇게 덧붙인다. 큰 시대는 혜성처럼 갑자기 나타나지 않으며, 어느 시대에나 과거의 잔재와 미래의 씨앗이 함께 있다. 구분은 이야기의 줄거리를 잡기 위한 장치일 뿐이다.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32004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네 개의 전환점 — 교회와 세상의 관계가 바뀐 순간들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40080" y="3657600"/>
            <a:ext cx="2606040" cy="2286000"/>
          </a:xfrm>
          <a:prstGeom prst="roundRect">
            <a:avLst>
              <a:gd name="adj" fmla="val 3200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22960" y="388620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 70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822960" y="4370832"/>
            <a:ext cx="2240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A4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예루살렘 함락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1280160" y="4809744"/>
            <a:ext cx="1325880" cy="0"/>
          </a:xfrm>
          <a:prstGeom prst="line">
            <a:avLst/>
          </a:prstGeom>
          <a:noFill/>
          <a:ln w="1270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41248" y="4937760"/>
            <a:ext cx="220370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1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유대교 안의 한 분파 → 이방인의 운동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3410712" y="3657600"/>
            <a:ext cx="2606040" cy="2286000"/>
          </a:xfrm>
          <a:prstGeom prst="roundRect">
            <a:avLst>
              <a:gd name="adj" fmla="val 3200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593592" y="388620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312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3593592" y="4370832"/>
            <a:ext cx="2240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A4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콘스탄티누스의 회심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050792" y="4809744"/>
            <a:ext cx="1325880" cy="0"/>
          </a:xfrm>
          <a:prstGeom prst="line">
            <a:avLst/>
          </a:prstGeom>
          <a:noFill/>
          <a:ln w="1270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611880" y="4937760"/>
            <a:ext cx="220370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1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박해받는 소수 → 제국이 품는 종교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181344" y="3657600"/>
            <a:ext cx="2606040" cy="2286000"/>
          </a:xfrm>
          <a:prstGeom prst="roundRect">
            <a:avLst>
              <a:gd name="adj" fmla="val 3200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364224" y="388620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590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364224" y="4370832"/>
            <a:ext cx="2240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A4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대(大)그레고리우스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821424" y="4809744"/>
            <a:ext cx="1325880" cy="0"/>
          </a:xfrm>
          <a:prstGeom prst="line">
            <a:avLst/>
          </a:prstGeom>
          <a:noFill/>
          <a:ln w="1270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382512" y="4937760"/>
            <a:ext cx="220370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1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제국의 종교 → 사회 그 자체 (기독교 세계)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8951976" y="3657600"/>
            <a:ext cx="2606040" cy="2286000"/>
          </a:xfrm>
          <a:prstGeom prst="roundRect">
            <a:avLst>
              <a:gd name="adj" fmla="val 3200"/>
            </a:avLst>
          </a:prstGeom>
          <a:solidFill>
            <a:srgbClr val="7A1420"/>
          </a:solidFill>
          <a:ln w="12700">
            <a:solidFill>
              <a:srgbClr val="B08417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9134856" y="388620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1517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9134856" y="4370832"/>
            <a:ext cx="2240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루터의 95개조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9592056" y="4809744"/>
            <a:ext cx="1325880" cy="0"/>
          </a:xfrm>
          <a:prstGeom prst="line">
            <a:avLst/>
          </a:prstGeom>
          <a:noFill/>
          <a:ln w="1270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9153144" y="4937760"/>
            <a:ext cx="220370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하나의 서방 교회 → 갈라진 교회들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10972800" y="6400800"/>
            <a:ext cx="1051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보충 3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EA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돌아보기 — 교회사 I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1,500년을 네 시대로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10881360" cy="502920"/>
          </a:xfrm>
          <a:prstGeom prst="rect">
            <a:avLst/>
          </a:prstGeom>
          <a:solidFill>
            <a:srgbClr val="7A142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04672" y="1965960"/>
            <a:ext cx="65836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부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719072" y="1965960"/>
            <a:ext cx="248716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시대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462272" y="1965960"/>
            <a:ext cx="18470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연대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565392" y="1965960"/>
            <a:ext cx="48646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핵심 질문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40080" y="2468880"/>
            <a:ext cx="10881360" cy="914400"/>
          </a:xfrm>
          <a:prstGeom prst="rect">
            <a:avLst/>
          </a:prstGeom>
          <a:solidFill>
            <a:srgbClr val="FBF6EC"/>
          </a:solidFill>
          <a:ln w="63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04672" y="2468880"/>
            <a:ext cx="65836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1부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719072" y="2468880"/>
            <a:ext cx="248716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예수와 사도들의 시대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462272" y="2468880"/>
            <a:ext cx="184708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BC 6–AD 70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565392" y="2468880"/>
            <a:ext cx="486460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복음은 유대교를 넘어 어디까지 가는가?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40080" y="3383280"/>
            <a:ext cx="10881360" cy="914400"/>
          </a:xfrm>
          <a:prstGeom prst="rect">
            <a:avLst/>
          </a:prstGeom>
          <a:solidFill>
            <a:srgbClr val="F3EAD8"/>
          </a:solidFill>
          <a:ln w="63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04672" y="3383280"/>
            <a:ext cx="65836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2부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719072" y="3383280"/>
            <a:ext cx="248716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보편적 기독교의 시대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462272" y="3383280"/>
            <a:ext cx="184708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70–312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565392" y="3383280"/>
            <a:ext cx="486460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박해 속에서 무엇이 참된 신앙인가?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40080" y="4297680"/>
            <a:ext cx="10881360" cy="914400"/>
          </a:xfrm>
          <a:prstGeom prst="rect">
            <a:avLst/>
          </a:prstGeom>
          <a:solidFill>
            <a:srgbClr val="FBF6EC"/>
          </a:solidFill>
          <a:ln w="63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804672" y="4297680"/>
            <a:ext cx="65836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3부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719072" y="4297680"/>
            <a:ext cx="248716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기독교 로마제국의 시대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4462272" y="4297680"/>
            <a:ext cx="184708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312–590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565392" y="4297680"/>
            <a:ext cx="486460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교회가 권력을 얻으면 무엇이 달라지는가?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40080" y="5212080"/>
            <a:ext cx="10881360" cy="914400"/>
          </a:xfrm>
          <a:prstGeom prst="rect">
            <a:avLst/>
          </a:prstGeom>
          <a:solidFill>
            <a:srgbClr val="F3EAD8"/>
          </a:solidFill>
          <a:ln w="63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804672" y="5212080"/>
            <a:ext cx="65836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4부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719072" y="5212080"/>
            <a:ext cx="248716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기독교 중세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4462272" y="5212080"/>
            <a:ext cx="184708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590–1517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565392" y="5212080"/>
            <a:ext cx="486460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그리스도인의 사회는 가능한가?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640080" y="6126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i="1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네 시대를 관통하는 네 장면을 이어서 봅니다.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10972800" y="6400800"/>
            <a:ext cx="1051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보충 4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돌아보기 — 결정적 장면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반드시 기억할 네 장면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5257800" cy="1783080"/>
          </a:xfrm>
          <a:prstGeom prst="roundRect">
            <a:avLst>
              <a:gd name="adj" fmla="val 4103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1031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600200" y="2130552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복음이 담을 넘다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4617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70 예루살렘 함락으로 사도 시대가 닫힌다. 바울을 통해 복음은 민족·인종·문화의 경계를 모른다는 것이 드러났다.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263640" y="1874520"/>
            <a:ext cx="5257800" cy="1783080"/>
          </a:xfrm>
          <a:prstGeom prst="roundRect">
            <a:avLst>
              <a:gd name="adj" fmla="val 4103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537960" y="21031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7223760" y="2130552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순교자의 피, 정경의 형성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6583680" y="2651760"/>
            <a:ext cx="4617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박해는 신앙을 정화했고, 이단(영지주의·마르키온)의 도전은 오히려 정경과 신조와 감독제를 벼려 냈다.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40080" y="3840480"/>
            <a:ext cx="5257800" cy="1783080"/>
          </a:xfrm>
          <a:prstGeom prst="roundRect">
            <a:avLst>
              <a:gd name="adj" fmla="val 4103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14400" y="40690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1600200" y="4096512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콘스탄티누스와 공의회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960120" y="4617720"/>
            <a:ext cx="4617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312년 회심 이후 기독교는 제국의 종교가 된다. 니케아·칼케돈에서 삼위일체와 그리스도론이 확정되고, 수도원 운동이 일어난다.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263640" y="3840480"/>
            <a:ext cx="5257800" cy="1783080"/>
          </a:xfrm>
          <a:prstGeom prst="roundRect">
            <a:avLst>
              <a:gd name="adj" fmla="val 4103"/>
            </a:avLst>
          </a:prstGeom>
          <a:solidFill>
            <a:srgbClr val="7A1420"/>
          </a:solidFill>
          <a:ln w="12700">
            <a:solidFill>
              <a:srgbClr val="B08417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537960" y="40690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7223760" y="4096512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교황권과 스콜라주의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6583680" y="4617720"/>
            <a:ext cx="4617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교회가 유럽의 중심이 된 시대. 아퀴나스의 종합, 십자군, 그리고 후기의 교황권 쇠퇴와 위클리프·후스의 항의.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40080" y="58064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위기가 곧 성장의 계기였다 — 이것이 교회사 I의 큰 교훈이다.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0972800" y="6400800"/>
            <a:ext cx="1051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보충 5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7A14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3931920"/>
            <a:ext cx="2286000" cy="2286000"/>
          </a:xfrm>
          <a:prstGeom prst="ellipse">
            <a:avLst/>
          </a:prstGeom>
          <a:solidFill>
            <a:srgbClr val="9E2A2B"/>
          </a:solidFill>
          <a:ln w="190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424160" y="4446270"/>
            <a:ext cx="274320" cy="1257300"/>
          </a:xfrm>
          <a:prstGeom prst="rect">
            <a:avLst/>
          </a:prstGeom>
          <a:solidFill>
            <a:srgbClr val="E7D9B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0126980" y="4754880"/>
            <a:ext cx="868680" cy="274320"/>
          </a:xfrm>
          <a:prstGeom prst="rect">
            <a:avLst/>
          </a:prstGeom>
          <a:solidFill>
            <a:srgbClr val="E7D9B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다리 놓기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896112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중세가 물려준 것, 그리고 남긴 숙제</a:t>
            </a:r>
            <a:endParaRPr lang="en-US" sz="3300" dirty="0"/>
          </a:p>
        </p:txBody>
      </p:sp>
      <p:sp>
        <p:nvSpPr>
          <p:cNvPr id="7" name="Text 5"/>
          <p:cNvSpPr/>
          <p:nvPr/>
        </p:nvSpPr>
        <p:spPr>
          <a:xfrm>
            <a:off x="640080" y="1627632"/>
            <a:ext cx="10515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3EA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교회사 II는 중세의 유산 위에서, 중세가 풀지 못한 숙제로부터 시작한다.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2194560"/>
            <a:ext cx="5349240" cy="3566160"/>
          </a:xfrm>
          <a:prstGeom prst="roundRect">
            <a:avLst>
              <a:gd name="adj" fmla="val 2051"/>
            </a:avLst>
          </a:prstGeom>
          <a:solidFill>
            <a:srgbClr val="FBF6EC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14400" y="2395728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물려준 것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914400" y="2880360"/>
            <a:ext cx="484632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삼위일체와 그리스도론 — 니케아·칼케돈의 신조는 개신교도 함께 고백한다.</a:t>
            </a:r>
            <a:endParaRPr lang="en-US" sz="1300" dirty="0"/>
          </a:p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성경 정경과 아우구스티누스의 은혜 신학 — 루터와 칼뱅이 그대로 물려받는다.</a:t>
            </a:r>
            <a:endParaRPr lang="en-US" sz="1300" dirty="0"/>
          </a:p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유럽이 하나의 '기독교 세계(Christendom)'라는 자의식.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172200" y="2194560"/>
            <a:ext cx="5349240" cy="3566160"/>
          </a:xfrm>
          <a:prstGeom prst="roundRect">
            <a:avLst>
              <a:gd name="adj" fmla="val 2051"/>
            </a:avLst>
          </a:prstGeom>
          <a:solidFill>
            <a:srgbClr val="9E2A2B"/>
          </a:solidFill>
          <a:ln w="12700">
            <a:solidFill>
              <a:srgbClr val="B08417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446520" y="2395728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남긴 숙제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46520" y="2880360"/>
            <a:ext cx="484632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권위는 어디에 있는가 — 교황인가, 공의회인가, 성경인가?</a:t>
            </a:r>
            <a:endParaRPr lang="en-US" sz="1300" dirty="0"/>
          </a:p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구원은 어떻게 얻는가 — 공로와 성례인가, 믿음인가?</a:t>
            </a:r>
            <a:endParaRPr lang="en-US" sz="1300" dirty="0"/>
          </a:p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교회는 무엇인가 — 성직 위계인가, 믿는 자들의 공동체인가?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40080" y="59436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E7D9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위클리프와 후스는 이미 이 질문들을 던졌다. 100년 뒤, 한 수도사가 같은 질문을 다시 던진다.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972800" y="6400800"/>
            <a:ext cx="1051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보충 6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1022</Words>
  <Application>Microsoft Office PowerPoint</Application>
  <PresentationFormat>Widescreen</PresentationFormat>
  <Paragraphs>111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교회사 II - 1주차 보충: 저자·교재·교회사 I 요약</dc:title>
  <dc:subject>PptxGenJS Presentation</dc:subject>
  <dc:creator>Chang Lee, Ph.D.</dc:creator>
  <cp:lastModifiedBy>Chang Lee</cp:lastModifiedBy>
  <cp:revision>3</cp:revision>
  <dcterms:created xsi:type="dcterms:W3CDTF">2026-08-26T02:09:47Z</dcterms:created>
  <dcterms:modified xsi:type="dcterms:W3CDTF">2026-08-26T17:27:11Z</dcterms:modified>
</cp:coreProperties>
</file>