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제7주차 특강. 5주차에서 다룬 1609년 존 스미스의 최초 침례교회를 출발점으로, 우리 신학교와 학생들의 신앙 전통이 어떻게 형성되었는지 추적합니다. Fall Break 직전이므로 지금까지 배운 것을 '우리 이야기'로 종합하는 시간입니다.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Roger Williams, [용어] Providence(프로비던스). 윌리엄스의 논증이 신학적이라는 점이 중요합니다 — 종교자유는 세속적 관용이 아니라 '참된 예배'를 위한 신학적 요청입니다. 다만 그가 훗날 급진적 영성주의로 나아가 침례교회를 떠났다는 사실도 정직하게 언급하세요.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Great Awakening(대각성). 침례교 성장의 사회사적 이유를 짚으세요 — 신학교 시설이 없던 변방에서 다른 교단은 인력이 부족했으나, 침례교는 부르심을 느낀 사람이면 누구든 세웠습니다. 19세기 중반에 감리교와 함께 미국 최대 개신교단이 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Isaac Backus, [용어] Warren Association(워런 연합회). 셀리는 배커스가 '누구보다도' 미국에서 승리하게 될 정교분리의 입장을 정식화하고 알린 인물이라고 평가합니다. 다만 제퍼슨과 달리 그의 '진리'는 성경의 계시된 교리였다는 차이를 짚어주세요.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William Carey·Adoniram Judson, [용어] Baptist Missionary Society(침례교 선교회). 마지막 문장이 핵심입니다 — 미국 침례교 총회는 선교 협력의 산물이었습니다. 11주차 '위대한 세기' 세계선교와 직결되므로 미리 연결해 두세요.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believer's baptism·regenerate membership·congregational autonomy·priesthood of all believers·religious liberty. 여섯 원리는 서로 맞물려 있습니다 — 성경이 신자의 세례를 낳고, 신자의 세례가 신자의 교회를 낳고, 신자의 교회가 회중 자치와 종교자유를 요구합니다. 하나의 논리적 사슬임을 강조하세요.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계보 연표. 1525년 재세례파를 첫 줄에 둔 것은 '직접 계승'이 아니라 '같은 원리의 앞선 실천'이라는 의미입니다 — 6번 슬라이드에서 설명한 대로 신중하게 표현하세요.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균형 있는 자기 이해가 특강의 목표입니다. 자랑만 하는 역사는 교육이 아닙니다. 12주차 '19세기 미국 기독교의 발전과 사회적 쟁점'에서 노예제와 남침례회 분열(1845)을 다룰 것임을 예고하세요.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네 물음으로 특강을 실천적으로 마무리합니다. 학생 대부분이 목회 현장에 있으므로, 각 물음을 자기 교회에 적용해 나누게 하면 좋은 토론이 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정리·과제·예고. 참고문헌은 셀리 제6부 말미의 추천 도서에서 가져왔습니다. 성찰 과제는 학생들의 목회 현장(한국 교회·이민 교회)과 직결되도록 설계했습니다. 다음은 Fall Break이고, 정규 강의는 9주차임을 안내하세요.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특강의 성격을 규정하는 슬라이드입니다. 3·4·5주차를 하나로 꿰어 '우리의 계보'로 재구성합니다. 학생들이 지금까지 배운 것이 자기 신앙과 무관한 지식이 아님을 깨닫게 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네 걸음: 기원 → 고백 → 자유 → 확장. 각 단계마다 '무엇이 침례교를 침례교되게 하는가'를 물으며 진행합니다.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John Smyth·Thomas Helwys, [용어] Mennonites(메노나이트). 두 사람의 갈라짐이 중요합니다 — 스미스는 메노나이트 쪽으로, 헬위스는 잉글랜드로. 오늘 영어권 침례교의 직계 조상은 헬위스입니다.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[인물] Thomas Helwys·James I, [용어] liberty of conscience(양심의 자유). 이 슬라이드가 특강의 첫 정점입니다. 침례교가 '세례 방식'의 문제만이 아니라 '자유교회 원리'의 문제였음을 보여줍니다. 3주차 재세례파의 정교분리와 직결됩니다.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Anabaptists(재세례파). 학문적으로 정직한 서술입니다 — '계승설'과 '독자 발견설' 사이에서 곤잘레스와 셀리 모두 후자에 무게를 두되 접촉 사실은 인정합니다. 학생들이 균형 잡힌 역사 인식을 갖도록 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General Baptists(일반침례교)·Particular Baptists(특수침례교)·Arminianism(아르미니우스주의). 5주차 도르트 회의와 직결됩니다. 오늘날 남침례회를 비롯한 주류 침례교는 특수침례교 계열의 후예입니다.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London Confession(런던 신앙고백)·immersion(침수례). 1644년의 우연한 일치를 강조하세요 — 런던에서는 신앙고백이, 로드아일랜드에서는 종교자유 변론이 같은 해에 나왔습니다. 두 문서가 침례교 정체성의 두 기둥(신앙과 자유)을 상징합니다.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[용어] Act of Toleration(관용령)·Westminster Confession(웨스트민스터 신앙고백). 핵심 통찰: 1689년 고백은 '우리가 얼마나 다른가'가 아니라 '우리가 얼마나 같은가'를 보이려 한 문서입니다. 침례교의 자기 이해가 고립이 아니라 개혁주의 가족 안의 한 지체였음을 강조하세요.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1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640080"/>
            <a:ext cx="7680960" cy="5577840"/>
          </a:xfrm>
          <a:prstGeom prst="roundRect">
            <a:avLst>
              <a:gd name="adj" fmla="val 1639"/>
            </a:avLst>
          </a:prstGeom>
          <a:solidFill>
            <a:srgbClr val="FBF6EC">
              <a:alpha val="84000"/>
            </a:srgbClr>
          </a:solidFill>
          <a:ln w="1587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914400"/>
            <a:ext cx="7040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spc="1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교회사 II · CHURCH HISTORY II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822960" y="1783080"/>
            <a:ext cx="64008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A679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제 7 주차  ·  특 강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822960" y="2286000"/>
            <a:ext cx="704088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8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우리는 누구인가</a:t>
            </a:r>
            <a:endParaRPr lang="en-US" sz="3800" dirty="0"/>
          </a:p>
          <a:p>
            <a:pPr indent="0" marL="0">
              <a:lnSpc>
                <a:spcPct val="102000"/>
              </a:lnSpc>
              <a:buNone/>
            </a:pPr>
            <a:r>
              <a:rPr lang="en-US" sz="38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침례교 정체성의 뿌리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841248" y="3703320"/>
            <a:ext cx="69494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Are We? The Roots of Baptist Identity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841248" y="4297680"/>
            <a:ext cx="1920240" cy="27432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4480560"/>
            <a:ext cx="7040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범위  </a:t>
            </a:r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1609년 스미스에서 신앙고백(1644·1689)을 거쳐 미국 침례교 형성까지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22960" y="5257800"/>
            <a:ext cx="7040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Instructor: Chang Lee, Ph.D.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822960" y="5806440"/>
            <a:ext cx="7040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Baptist Theological Institute and Seminary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III. 자유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로저 윌리엄스와 프로비던스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로저 윌리엄스 (Roger Williams)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5852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1631년 매사추세츠에 도착했으나, 세속 당국이 하나님과의 관계에 관한 계명까지 집행할 권한을 갖는 것은 잘못이라고 선언했다.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또 식민지가 차지한 땅은 원주민의 것이며 식민 사업 전체가 부당하다고 주장해 추방당했다.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원주민에게서 사들인 땅에 종교의 자유를 원리로 삼아 프로비던스 (Providence)를 세웠다.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그의 논리 — 예배는 진실해야 하며, 강요하려는 모든 시도는 오히려 예배를 약화시킨다. 그러므로 자유는 하나님을 예배할 의무 자체에서 요구된다.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772400" y="2148840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1644년의 논쟁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7726680" y="260604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윌리엄스</a:t>
            </a:r>
            <a:endParaRPr lang="en-US" sz="120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『양심을 이유로 한 박해라는 피의 교리』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8412480" y="3657600"/>
            <a:ext cx="2148840" cy="0"/>
          </a:xfrm>
          <a:prstGeom prst="line">
            <a:avLst/>
          </a:prstGeom>
          <a:noFill/>
          <a:ln w="12700">
            <a:solidFill>
              <a:srgbClr val="A679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726680" y="384048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매사추세츠 목사의 반박</a:t>
            </a:r>
            <a:endParaRPr lang="en-US" sz="1200" dirty="0"/>
          </a:p>
          <a:p>
            <a:pPr algn="ctr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『어린양의 피로 씻겨 희게 된 피의 교리』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726680" y="4892040"/>
            <a:ext cx="3520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150" i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프로비던스의 교회는 침례교회가 되었고, 시민권은 종교적 견해로 제한되지 않았다.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III. 자유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박해 속에서 퍼져 나가다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1920240"/>
          </a:xfrm>
          <a:prstGeom prst="roundRect">
            <a:avLst>
              <a:gd name="adj" fmla="val 4286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057400"/>
            <a:ext cx="10241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침례교 운동은 여러 식민지에서 박해받으면서도 퍼져 나갔다. 매사추세츠에서는 회중 전체가 추방되기도 했다.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60120" y="2606040"/>
            <a:ext cx="102412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그것으로도 이 '전염'을 막지 못했다 — 그 사회의 가장 저명한 인사들까지 감염되었는데, 하버드 총장도 그중 하나였다.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3749040"/>
            <a:ext cx="3429000" cy="2103120"/>
          </a:xfrm>
          <a:prstGeom prst="roundRect">
            <a:avLst>
              <a:gd name="adj" fmla="val 3478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868680" y="397764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관용의 확산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896112" y="4462272"/>
            <a:ext cx="2916936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종교적 관용이 점차 일반화되면서 모든 식민지에서 침례교 그룹이 수면 위로 떠올랐다.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370832" y="3749040"/>
            <a:ext cx="3429000" cy="2103120"/>
          </a:xfrm>
          <a:prstGeom prst="roundRect">
            <a:avLst>
              <a:gd name="adj" fmla="val 3478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599432" y="397764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대각성의 전환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4626864" y="4462272"/>
            <a:ext cx="2916936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처음엔 대부분 일반침례교였으나, 대각성 (Great Awakening) 때 칼뱅주의가 부흥하면서 여러 지역에서 특수침례교가 크게 앞섰다.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101584" y="3749040"/>
            <a:ext cx="3429000" cy="2103120"/>
          </a:xfrm>
          <a:prstGeom prst="roundRect">
            <a:avLst>
              <a:gd name="adj" fmla="val 3478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8330184" y="3977640"/>
            <a:ext cx="2971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변방의 강점</a:t>
            </a:r>
            <a:endParaRPr lang="en-US" sz="1550" dirty="0"/>
          </a:p>
        </p:txBody>
      </p:sp>
      <p:sp>
        <p:nvSpPr>
          <p:cNvPr id="16" name="Text 14"/>
          <p:cNvSpPr/>
          <p:nvPr/>
        </p:nvSpPr>
        <p:spPr>
          <a:xfrm>
            <a:off x="8357616" y="4462272"/>
            <a:ext cx="2916936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단순한 메시지와, 생업을 가지면서 지역 교회를 목회하는 평신도 설교자를 기꺼이 세운 것이 개척지에서의 급성장을 낳았다.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III. 자유 ③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아이작 배커스: 미국 종교자유의 설계자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대각성 때 회심한 아이작 배커스 (Isaac Backus)는 순회 전도에 뛰어들었고, 더 깊은 빛을 좇아 침례교 확신에 이르러 매사추세츠 미들버러 제일침례교회를 세웠다.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1769년 뉴잉글랜드 침례교인들이 워런 연합회 (Warren Association)를 결성했고, 2년 뒤 고충처리위원회를 만들어 종교자유를 위한 활동을 맡겼다. 배커스가 그 핵심 인물이었다.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소책자와 수십 건의 청원서를 쓰고, 박해의 증거를 모으고, 법정에서 증언하며, 신문과 공개 토론에서 끊임없이 싸웠다.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어머니와 형제와 삼촌이 코네티컷에서 투옥된 경험이 그의 열정의 배경이었다.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7772400" y="2148840"/>
            <a:ext cx="3429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두 정부론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7726680" y="2651760"/>
            <a:ext cx="352044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“하나님은 세상에 본질이 다른 두 종류의 정부를 세우셨으니, 결코 혼동해서는 안 된다” — 하나는 시민적, 다른 하나는 교회적이다.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412480" y="4343400"/>
            <a:ext cx="2148840" cy="0"/>
          </a:xfrm>
          <a:prstGeom prst="line">
            <a:avLst/>
          </a:prstGeom>
          <a:noFill/>
          <a:ln w="12700">
            <a:solidFill>
              <a:srgbClr val="A6791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26680" y="4526280"/>
            <a:ext cx="3520440" cy="1143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“종교는 하나님을 향한 자발적 순종이며, 강제로는 증진될 수 없다.”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IV. 확장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1792년: 선교의 시대를 열다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윌리엄 캐리 (William Carey)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1792년 그의 끈질긴 노력으로 '이교도에게 복음을 전하기 위한 특수침례교 협회'가 설립되었다 — 훗날의 침례교 선교회 (Baptist Missionary Society).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3년 뒤 침례교의 본을 따라 감리교·장로교·회중교인들이 런던 선교회를 세웠다.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캐리는 '근대 선교의 아버지'라 불리며, 인도의 언어들을 익히고 성경을 번역하는 데 생애를 바쳤다.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아도니람 저드슨 (Adoniram Judson)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8463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 회중교회의 해외선교위원회가 파송한 선교사였으나, 항해 중 성경을 연구하다 침례교 확신에 이르렀다.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그와 동료들을 후원하기 위해 침례교 선교 단체가 조직되었고, 이 단체가 마침내 미국 침례교 총회를 낳았다.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b="1" dirty="0">
                <a:solidFill>
                  <a:srgbClr val="C79A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교단이 선교를 낳은 것이 아니라, 선교가 교단을 낳은 셈이다.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종합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침례교를 침례교되게 하는 것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3429000" cy="1691640"/>
          </a:xfrm>
          <a:prstGeom prst="roundRect">
            <a:avLst>
              <a:gd name="adj" fmla="val 4865"/>
            </a:avLst>
          </a:prstGeom>
          <a:solidFill>
            <a:srgbClr val="FBF6EC">
              <a:alpha val="91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914400" y="2377440"/>
            <a:ext cx="685800" cy="68580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1216152" y="2531745"/>
            <a:ext cx="82296" cy="377190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8" name="Shape 6"/>
          <p:cNvSpPr/>
          <p:nvPr/>
        </p:nvSpPr>
        <p:spPr>
          <a:xfrm>
            <a:off x="1126998" y="2624328"/>
            <a:ext cx="260604" cy="82296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9" name="Text 7"/>
          <p:cNvSpPr/>
          <p:nvPr/>
        </p:nvSpPr>
        <p:spPr>
          <a:xfrm>
            <a:off x="1737360" y="228600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성경의 권위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737360" y="2770632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성경이 신앙과 실천의 유일한 표준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370832" y="1965960"/>
            <a:ext cx="3429000" cy="1691640"/>
          </a:xfrm>
          <a:prstGeom prst="roundRect">
            <a:avLst>
              <a:gd name="adj" fmla="val 4865"/>
            </a:avLst>
          </a:prstGeom>
          <a:solidFill>
            <a:srgbClr val="FBF6EC">
              <a:alpha val="91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45152" y="2377440"/>
            <a:ext cx="685800" cy="68580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946904" y="2531745"/>
            <a:ext cx="82296" cy="377190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4" name="Shape 12"/>
          <p:cNvSpPr/>
          <p:nvPr/>
        </p:nvSpPr>
        <p:spPr>
          <a:xfrm>
            <a:off x="4857750" y="2624328"/>
            <a:ext cx="260604" cy="82296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15" name="Text 13"/>
          <p:cNvSpPr/>
          <p:nvPr/>
        </p:nvSpPr>
        <p:spPr>
          <a:xfrm>
            <a:off x="5468112" y="228600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신자의 세례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468112" y="2770632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고백 위의 침수례 (believer's baptism)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8101584" y="1965960"/>
            <a:ext cx="3429000" cy="1691640"/>
          </a:xfrm>
          <a:prstGeom prst="roundRect">
            <a:avLst>
              <a:gd name="adj" fmla="val 4865"/>
            </a:avLst>
          </a:prstGeom>
          <a:solidFill>
            <a:srgbClr val="FBF6EC">
              <a:alpha val="91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8375904" y="2377440"/>
            <a:ext cx="685800" cy="68580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677656" y="2531745"/>
            <a:ext cx="82296" cy="377190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0" name="Shape 18"/>
          <p:cNvSpPr/>
          <p:nvPr/>
        </p:nvSpPr>
        <p:spPr>
          <a:xfrm>
            <a:off x="8588502" y="2624328"/>
            <a:ext cx="260604" cy="82296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1" name="Text 19"/>
          <p:cNvSpPr/>
          <p:nvPr/>
        </p:nvSpPr>
        <p:spPr>
          <a:xfrm>
            <a:off x="9198864" y="228600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신자의 교회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198864" y="2770632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거듭난 자들로 구성된 회원 (regenerate membership)</a:t>
            </a:r>
            <a:endParaRPr lang="en-US" sz="1150" dirty="0"/>
          </a:p>
        </p:txBody>
      </p:sp>
      <p:sp>
        <p:nvSpPr>
          <p:cNvPr id="23" name="Shape 21"/>
          <p:cNvSpPr/>
          <p:nvPr/>
        </p:nvSpPr>
        <p:spPr>
          <a:xfrm>
            <a:off x="640080" y="3794760"/>
            <a:ext cx="3429000" cy="1691640"/>
          </a:xfrm>
          <a:prstGeom prst="roundRect">
            <a:avLst>
              <a:gd name="adj" fmla="val 4865"/>
            </a:avLst>
          </a:prstGeom>
          <a:solidFill>
            <a:srgbClr val="FBF6EC">
              <a:alpha val="91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914400" y="4206240"/>
            <a:ext cx="685800" cy="68580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1216152" y="4360545"/>
            <a:ext cx="82296" cy="377190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6" name="Shape 24"/>
          <p:cNvSpPr/>
          <p:nvPr/>
        </p:nvSpPr>
        <p:spPr>
          <a:xfrm>
            <a:off x="1126998" y="4453128"/>
            <a:ext cx="260604" cy="82296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27" name="Text 25"/>
          <p:cNvSpPr/>
          <p:nvPr/>
        </p:nvSpPr>
        <p:spPr>
          <a:xfrm>
            <a:off x="1737360" y="411480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회중 자치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737360" y="4599432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지역 교회의 자율 (congregational autonomy)</a:t>
            </a:r>
            <a:endParaRPr lang="en-US" sz="1150" dirty="0"/>
          </a:p>
        </p:txBody>
      </p:sp>
      <p:sp>
        <p:nvSpPr>
          <p:cNvPr id="29" name="Shape 27"/>
          <p:cNvSpPr/>
          <p:nvPr/>
        </p:nvSpPr>
        <p:spPr>
          <a:xfrm>
            <a:off x="4370832" y="3794760"/>
            <a:ext cx="3429000" cy="1691640"/>
          </a:xfrm>
          <a:prstGeom prst="roundRect">
            <a:avLst>
              <a:gd name="adj" fmla="val 4865"/>
            </a:avLst>
          </a:prstGeom>
          <a:solidFill>
            <a:srgbClr val="FBF6EC">
              <a:alpha val="91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4645152" y="4206240"/>
            <a:ext cx="685800" cy="68580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946904" y="4360545"/>
            <a:ext cx="82296" cy="377190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32" name="Shape 30"/>
          <p:cNvSpPr/>
          <p:nvPr/>
        </p:nvSpPr>
        <p:spPr>
          <a:xfrm>
            <a:off x="4857750" y="4453128"/>
            <a:ext cx="260604" cy="82296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33" name="Text 31"/>
          <p:cNvSpPr/>
          <p:nvPr/>
        </p:nvSpPr>
        <p:spPr>
          <a:xfrm>
            <a:off x="5468112" y="411480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만인제사장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5468112" y="4599432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모든 신자의 제사장직 (priesthood of all believers)</a:t>
            </a:r>
            <a:endParaRPr lang="en-US" sz="1150" dirty="0"/>
          </a:p>
        </p:txBody>
      </p:sp>
      <p:sp>
        <p:nvSpPr>
          <p:cNvPr id="35" name="Shape 33"/>
          <p:cNvSpPr/>
          <p:nvPr/>
        </p:nvSpPr>
        <p:spPr>
          <a:xfrm>
            <a:off x="8101584" y="3794760"/>
            <a:ext cx="3429000" cy="1691640"/>
          </a:xfrm>
          <a:prstGeom prst="roundRect">
            <a:avLst>
              <a:gd name="adj" fmla="val 4865"/>
            </a:avLst>
          </a:prstGeom>
          <a:solidFill>
            <a:srgbClr val="FBF6EC">
              <a:alpha val="91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>
            <a:off x="8375904" y="4206240"/>
            <a:ext cx="685800" cy="68580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677656" y="4360545"/>
            <a:ext cx="82296" cy="377190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38" name="Shape 36"/>
          <p:cNvSpPr/>
          <p:nvPr/>
        </p:nvSpPr>
        <p:spPr>
          <a:xfrm>
            <a:off x="8588502" y="4453128"/>
            <a:ext cx="260604" cy="82296"/>
          </a:xfrm>
          <a:prstGeom prst="rect">
            <a:avLst/>
          </a:prstGeom>
          <a:solidFill>
            <a:srgbClr val="A6791A"/>
          </a:solidFill>
          <a:ln/>
        </p:spPr>
      </p:sp>
      <p:sp>
        <p:nvSpPr>
          <p:cNvPr id="39" name="Text 37"/>
          <p:cNvSpPr/>
          <p:nvPr/>
        </p:nvSpPr>
        <p:spPr>
          <a:xfrm>
            <a:off x="9198864" y="4114800"/>
            <a:ext cx="2103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종교의 자유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9198864" y="4599432"/>
            <a:ext cx="2103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1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정교분리와 양심의 자유 (religious liberty)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종합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우리의 계보, 한눈에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2057400"/>
            <a:ext cx="10881360" cy="502920"/>
          </a:xfrm>
          <a:prstGeom prst="roundRect">
            <a:avLst>
              <a:gd name="adj" fmla="val 14545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2057400"/>
            <a:ext cx="1280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연도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377440" y="2057400"/>
            <a:ext cx="35661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사건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217920" y="2057400"/>
            <a:ext cx="52120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의미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40080" y="2560320"/>
            <a:ext cx="10881360" cy="713232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22960" y="2560320"/>
            <a:ext cx="1280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1525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2377440" y="2560320"/>
            <a:ext cx="3566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취리히, 최초의 재세례파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217920" y="2560320"/>
            <a:ext cx="5212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신자의 세례와 자유교회의 첫 실천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40080" y="3273552"/>
            <a:ext cx="10881360" cy="713232"/>
          </a:xfrm>
          <a:prstGeom prst="rect">
            <a:avLst/>
          </a:prstGeom>
          <a:solidFill>
            <a:srgbClr val="FBF6EC">
              <a:alpha val="8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3273552"/>
            <a:ext cx="1280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1609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2377440" y="3273552"/>
            <a:ext cx="3566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암스테르담, 스미스의 회중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217920" y="3273552"/>
            <a:ext cx="5212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최초의 영국 침례교회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640080" y="3986784"/>
            <a:ext cx="10881360" cy="713232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2960" y="3986784"/>
            <a:ext cx="1280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1611/12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2377440" y="3986784"/>
            <a:ext cx="3566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헬위스, 잉글랜드 귀환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217920" y="3986784"/>
            <a:ext cx="5212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본토 최초의 침례교회 · 종교자유 선언</a:t>
            </a:r>
            <a:endParaRPr lang="en-US" sz="1250" dirty="0"/>
          </a:p>
        </p:txBody>
      </p:sp>
      <p:sp>
        <p:nvSpPr>
          <p:cNvPr id="21" name="Shape 19"/>
          <p:cNvSpPr/>
          <p:nvPr/>
        </p:nvSpPr>
        <p:spPr>
          <a:xfrm>
            <a:off x="640080" y="4700016"/>
            <a:ext cx="10881360" cy="713232"/>
          </a:xfrm>
          <a:prstGeom prst="rect">
            <a:avLst/>
          </a:prstGeom>
          <a:solidFill>
            <a:srgbClr val="FBF6EC">
              <a:alpha val="8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22960" y="4700016"/>
            <a:ext cx="1280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1636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2377440" y="4700016"/>
            <a:ext cx="3566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윌리엄스, 프로비던스 설립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217920" y="4700016"/>
            <a:ext cx="5212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종교자유를 원리로 세운 식민지</a:t>
            </a:r>
            <a:endParaRPr lang="en-US" sz="1250" dirty="0"/>
          </a:p>
        </p:txBody>
      </p:sp>
      <p:sp>
        <p:nvSpPr>
          <p:cNvPr id="25" name="Shape 23"/>
          <p:cNvSpPr/>
          <p:nvPr/>
        </p:nvSpPr>
        <p:spPr>
          <a:xfrm>
            <a:off x="640080" y="5413248"/>
            <a:ext cx="10881360" cy="713232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2960" y="5413248"/>
            <a:ext cx="1280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1644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2377440" y="5413248"/>
            <a:ext cx="3566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런던 신앙고백 · 『피의 교리』</a:t>
            </a:r>
            <a:endParaRPr lang="en-US" sz="1250" dirty="0"/>
          </a:p>
        </p:txBody>
      </p:sp>
      <p:sp>
        <p:nvSpPr>
          <p:cNvPr id="28" name="Text 26"/>
          <p:cNvSpPr/>
          <p:nvPr/>
        </p:nvSpPr>
        <p:spPr>
          <a:xfrm>
            <a:off x="6217920" y="5413248"/>
            <a:ext cx="5212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신앙의 정통성과 자유의 변론</a:t>
            </a:r>
            <a:endParaRPr lang="en-US" sz="1250" dirty="0"/>
          </a:p>
        </p:txBody>
      </p:sp>
      <p:sp>
        <p:nvSpPr>
          <p:cNvPr id="29" name="Shape 27"/>
          <p:cNvSpPr/>
          <p:nvPr/>
        </p:nvSpPr>
        <p:spPr>
          <a:xfrm>
            <a:off x="640080" y="6126480"/>
            <a:ext cx="10881360" cy="713232"/>
          </a:xfrm>
          <a:prstGeom prst="rect">
            <a:avLst/>
          </a:prstGeom>
          <a:solidFill>
            <a:srgbClr val="FBF6EC">
              <a:alpha val="8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822960" y="6126480"/>
            <a:ext cx="1280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1689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2377440" y="6126480"/>
            <a:ext cx="3566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제2런던 신앙고백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6217920" y="6126480"/>
            <a:ext cx="5212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개혁주의 가족 안의 침례교 정체성</a:t>
            </a:r>
            <a:endParaRPr lang="en-US" sz="1250" dirty="0"/>
          </a:p>
        </p:txBody>
      </p:sp>
      <p:sp>
        <p:nvSpPr>
          <p:cNvPr id="33" name="Shape 31"/>
          <p:cNvSpPr/>
          <p:nvPr/>
        </p:nvSpPr>
        <p:spPr>
          <a:xfrm>
            <a:off x="640080" y="6839712"/>
            <a:ext cx="10881360" cy="713232"/>
          </a:xfrm>
          <a:prstGeom prst="rect">
            <a:avLst/>
          </a:prstGeom>
          <a:solidFill>
            <a:srgbClr val="FBF6EC">
              <a:alpha val="92000"/>
            </a:srgbClr>
          </a:solidFill>
          <a:ln w="6350">
            <a:solidFill>
              <a:srgbClr val="FFFFFF">
                <a:alpha val="60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22960" y="6839712"/>
            <a:ext cx="1280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1792</a:t>
            </a:r>
            <a:endParaRPr lang="en-US" sz="1400" dirty="0"/>
          </a:p>
        </p:txBody>
      </p:sp>
      <p:sp>
        <p:nvSpPr>
          <p:cNvPr id="35" name="Text 33"/>
          <p:cNvSpPr/>
          <p:nvPr/>
        </p:nvSpPr>
        <p:spPr>
          <a:xfrm>
            <a:off x="2377440" y="6839712"/>
            <a:ext cx="35661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캐리, 침례교 선교회</a:t>
            </a:r>
            <a:endParaRPr lang="en-US" sz="1250" dirty="0"/>
          </a:p>
        </p:txBody>
      </p:sp>
      <p:sp>
        <p:nvSpPr>
          <p:cNvPr id="36" name="Text 34"/>
          <p:cNvSpPr/>
          <p:nvPr/>
        </p:nvSpPr>
        <p:spPr>
          <a:xfrm>
            <a:off x="6217920" y="6839712"/>
            <a:ext cx="521208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선교의 시대를 여는 첫걸음</a:t>
            </a:r>
            <a:endParaRPr lang="en-US" sz="1250" dirty="0"/>
          </a:p>
        </p:txBody>
      </p:sp>
      <p:sp>
        <p:nvSpPr>
          <p:cNvPr id="37" name="Text 35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종합 ③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물려받은 유산, 남겨진 과제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자랑스러운 유산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침례교는 근대에 종교의 자유를 가장 먼저, 가장 일관되게 주장한 전통 가운데 하나다.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 자유는 이론이 아니라 감옥과 추방과 죽음으로 값을 치른 것이다 — 헬위스는 감옥에서 죽었다.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평신도를 세우고 변방으로 나아간 유연함이 폭발적 성장과 세계 선교를 낳았다.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정직하게 볼 그늘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8463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회중 자치는 자유를 주었으나 분열도 쉽게 만들었다 — 일반·특수의 갈라짐이 그 시작이었다.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박해받던 자가 관용을 잊는 일도 있었다. 프로비던스의 침례교인들 역시 곧 자기들의 논쟁에 휘말렸다.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미국 침례교의 역사에는 노예제를 둘러싼 분열이라는 무거운 짐도 있다 (12주차에서 다룬다).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오늘의 적용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이 유산을 어떻게 이어갈 것인가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네 가지 물음을 여러분의 목회 현장으로 가져가 보라.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1051560" y="2679192"/>
            <a:ext cx="457200" cy="457200"/>
          </a:xfrm>
          <a:prstGeom prst="ellipse">
            <a:avLst/>
          </a:prstGeom>
          <a:solidFill>
            <a:srgbClr val="8C2F2A"/>
          </a:solidFill>
          <a:ln w="12700">
            <a:solidFill>
              <a:srgbClr val="A679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51560" y="267919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691640" y="2651760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신자의 교회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840480" y="2624328"/>
            <a:ext cx="7406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우리 교회의 교인 명부는 '거듭난 자들의 공동체'라는 고백에 얼마나 부합하는가?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1051560" y="3483864"/>
            <a:ext cx="457200" cy="457200"/>
          </a:xfrm>
          <a:prstGeom prst="ellipse">
            <a:avLst/>
          </a:prstGeom>
          <a:solidFill>
            <a:srgbClr val="8C2F2A"/>
          </a:solidFill>
          <a:ln w="12700">
            <a:solidFill>
              <a:srgbClr val="A679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1051560" y="348386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691640" y="3456432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회중 자치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840480" y="3429000"/>
            <a:ext cx="7406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자치는 각자의 뜻대로 하는 것이 아니라 함께 그리스도의 뜻을 분별하는 것이다. 우리 공동체는 어떠한가?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1051560" y="4288536"/>
            <a:ext cx="457200" cy="457200"/>
          </a:xfrm>
          <a:prstGeom prst="ellipse">
            <a:avLst/>
          </a:prstGeom>
          <a:solidFill>
            <a:srgbClr val="8C2F2A"/>
          </a:solidFill>
          <a:ln w="12700">
            <a:solidFill>
              <a:srgbClr val="A6791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51560" y="428853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691640" y="4261104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종교의 자유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840480" y="4233672"/>
            <a:ext cx="7406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우리가 누리는 자유는 누군가 감옥에서 값을 치른 것이다. 우리는 타인의 양심도 그만큼 존중하는가?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1051560" y="5093208"/>
            <a:ext cx="457200" cy="457200"/>
          </a:xfrm>
          <a:prstGeom prst="ellipse">
            <a:avLst/>
          </a:prstGeom>
          <a:solidFill>
            <a:srgbClr val="8C2F2A"/>
          </a:solidFill>
          <a:ln w="12700">
            <a:solidFill>
              <a:srgbClr val="A6791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51560" y="509320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1691640" y="5065776"/>
            <a:ext cx="2103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성경의 권위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840480" y="5038344"/>
            <a:ext cx="7406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스미스는 헬라어 신약을 읽다가 전통을 거슬러 결단했다. 우리는 성경 앞에서 그런 정직함을 갖고 있는가?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502920"/>
            <a:ext cx="8686800" cy="5669280"/>
          </a:xfrm>
          <a:prstGeom prst="roundRect">
            <a:avLst>
              <a:gd name="adj" fmla="val 1613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68580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정리 · 학습 활동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105156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특강 정리와 과제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777240" y="182880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핵심 정리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960120" y="2240280"/>
            <a:ext cx="77724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침례교는 1609년 스미스의 회중에서 시작해, 헬위스를 통해 잉글랜드 본토에 뿌리내렸다.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1644년 런던 신앙고백과 1689년 제2런던 신앙고백은 침례교가 개혁주의 정통 위에 선 공동체임을 천명했다.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윌리엄스와 배커스를 통해 종교의 자유(religious liberty)는 미국의 헌정 원리가 되었다.</a:t>
            </a:r>
            <a:endParaRPr lang="en-US" sz="1200" dirty="0"/>
          </a:p>
          <a:p>
            <a:pPr marL="342900" indent="-342900">
              <a:lnSpc>
                <a:spcPct val="112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캐리와 저드슨의 선교가 오늘의 세계 침례교 가족을 낳았다.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77240" y="416052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참고 문헌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77240" y="4526280"/>
            <a:ext cx="8229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548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Bebbington, Baptists through the Centuries  ·  Brackney, The Baptists  ·  Torbet, A History of the Baptists (셀리 제6부 추천 도서)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777240" y="48920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성찰 과제</a:t>
            </a:r>
            <a:endParaRPr lang="en-US" sz="1700" dirty="0"/>
          </a:p>
        </p:txBody>
      </p:sp>
      <p:sp>
        <p:nvSpPr>
          <p:cNvPr id="10" name="Shape 8"/>
          <p:cNvSpPr/>
          <p:nvPr/>
        </p:nvSpPr>
        <p:spPr>
          <a:xfrm>
            <a:off x="777240" y="5230368"/>
            <a:ext cx="8046720" cy="777240"/>
          </a:xfrm>
          <a:prstGeom prst="roundRect">
            <a:avLst>
              <a:gd name="adj" fmla="val 9412"/>
            </a:avLst>
          </a:prstGeom>
          <a:solidFill>
            <a:srgbClr val="FBF6EC"/>
          </a:solidFill>
          <a:ln w="12700">
            <a:solidFill>
              <a:srgbClr val="FFFFFF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1051560" y="5303520"/>
            <a:ext cx="7498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2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침례교의 여섯 원리 중 오늘 한국·이민 교회에서 가장 회복이 필요한 것은 무엇이라 보는가? 그 이유와 구체적 방안을 A4 1장으로 정리하시오.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77240" y="6144768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다음 주 — 제8주차: Fall Break  /  제9주차: 경건주의와 존 웨슬리의 대각성 부흥 운동 (제6부)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특강의 목적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왜 지금 우리의 뿌리를 묻는가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지금까지 우리는 종교개혁의 큰 흐름을 따라왔다. 이제 그 흐름 속에서 '우리'가 어디에 서 있는지 물을 차례다.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960120" y="2697480"/>
            <a:ext cx="102412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8000"/>
              </a:lnSpc>
              <a:spcAft>
                <a:spcPts val="900"/>
              </a:spcAft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3주차 — 재세례파는 신자의 세례(credobaptism)와 자유교회(Freikirche)를 처음으로 실천했다.
</a:t>
            </a:r>
            <a:endParaRPr lang="en-US" sz="1400" dirty="0"/>
          </a:p>
          <a:p>
            <a:pPr indent="0" marL="0">
              <a:lnSpc>
                <a:spcPct val="118000"/>
              </a:lnSpc>
              <a:spcAft>
                <a:spcPts val="900"/>
              </a:spcAft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4주차 — 영국은 국왕을 머리로 하는 국가교회를 세웠고, 이에 대한 불만이 청교도를 낳았다.
</a:t>
            </a:r>
            <a:endParaRPr lang="en-US" sz="1400" dirty="0"/>
          </a:p>
          <a:p>
            <a:pPr indent="0" marL="0">
              <a:lnSpc>
                <a:spcPct val="118000"/>
              </a:lnSpc>
              <a:spcAft>
                <a:spcPts val="900"/>
              </a:spcAft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5주차 — 청교도 중 분리주의자들이 네덜란드로 건너갔고, 1609년 스미스 (John Smyth)의 회중이 신앙 고백 위에 세례를 받았다.
</a:t>
            </a:r>
            <a:endParaRPr lang="en-US" sz="1400" dirty="0"/>
          </a:p>
          <a:p>
            <a:pPr indent="0" marL="0">
              <a:lnSpc>
                <a:spcPct val="118000"/>
              </a:lnSpc>
              <a:spcAft>
                <a:spcPts val="900"/>
              </a:spcAft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오늘 — 그 작은 회중에서 오늘의 우리에게 이르는 길을 따라간다. 이것은 남의 역사가 아니라 우리의 계보다.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특강의 흐름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네 걸음으로 따라가는 계보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914400" y="2148840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2148840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1828800" y="2093976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2103120" y="2130552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기원 (1609–1612)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5486400" y="2130552"/>
            <a:ext cx="5760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스미스와 헬위스 — 두 사람, 두 길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914400" y="3136392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" y="3136392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</a:t>
            </a:r>
            <a:endParaRPr lang="en-US" sz="1700" dirty="0"/>
          </a:p>
        </p:txBody>
      </p:sp>
      <p:sp>
        <p:nvSpPr>
          <p:cNvPr id="12" name="Shape 10"/>
          <p:cNvSpPr/>
          <p:nvPr/>
        </p:nvSpPr>
        <p:spPr>
          <a:xfrm>
            <a:off x="1828800" y="3081528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2103120" y="3118104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고백 (1644·1689)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5486400" y="3118104"/>
            <a:ext cx="5760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일반침례교와 특수침례교, 그리고 신앙고백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914400" y="4123944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14400" y="412394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III</a:t>
            </a:r>
            <a:endParaRPr lang="en-US" sz="1700" dirty="0"/>
          </a:p>
        </p:txBody>
      </p:sp>
      <p:sp>
        <p:nvSpPr>
          <p:cNvPr id="17" name="Shape 15"/>
          <p:cNvSpPr/>
          <p:nvPr/>
        </p:nvSpPr>
        <p:spPr>
          <a:xfrm>
            <a:off x="1828800" y="4069080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2103120" y="4105656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자유 (1636–1791)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5486400" y="4105656"/>
            <a:ext cx="5760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로저 윌리엄스에서 아이작 배커스까지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914400" y="5111496"/>
            <a:ext cx="640080" cy="64008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A6791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4400" y="5111496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IV</a:t>
            </a:r>
            <a:endParaRPr lang="en-US" sz="1700" dirty="0"/>
          </a:p>
        </p:txBody>
      </p:sp>
      <p:sp>
        <p:nvSpPr>
          <p:cNvPr id="22" name="Shape 20"/>
          <p:cNvSpPr/>
          <p:nvPr/>
        </p:nvSpPr>
        <p:spPr>
          <a:xfrm>
            <a:off x="1828800" y="5056632"/>
            <a:ext cx="9692640" cy="777240"/>
          </a:xfrm>
          <a:prstGeom prst="roundRect">
            <a:avLst>
              <a:gd name="adj" fmla="val 10588"/>
            </a:avLst>
          </a:prstGeom>
          <a:solidFill>
            <a:srgbClr val="FBF6EC">
              <a:alpha val="88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2103120" y="5093208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확장 (1792– )</a:t>
            </a:r>
            <a:endParaRPr lang="en-US" sz="1800" dirty="0"/>
          </a:p>
        </p:txBody>
      </p:sp>
      <p:sp>
        <p:nvSpPr>
          <p:cNvPr id="24" name="Text 22"/>
          <p:cNvSpPr/>
          <p:nvPr/>
        </p:nvSpPr>
        <p:spPr>
          <a:xfrm>
            <a:off x="5486400" y="5093208"/>
            <a:ext cx="57607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선교와 부흥, 그리고 오늘의 우리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I. 기원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두 사람, 두 길: 스미스와 헬위스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53949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4754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존 스미스 (John Smyth, 1554–1612)</a:t>
            </a:r>
            <a:endParaRPr lang="en-US" sz="165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47548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성공회 사제였으나 개혁이 충분치 않다고 보아 독립 회중을 세웠다 — 당시로선 불법이었다.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암스테르담에서 원문의 절대 권위를 확신해 예배 때 히브리어·헬라어로 읽고 설교하며 번역했다.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성경 연구와 메노나이트 (Mennonites)와의 접촉을 통해 유아세례가 무효라고 확신, 스스로 세례를 베풀어 '자기세례자'라는 별명을 얻었다.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6172200" y="1874520"/>
            <a:ext cx="5394960" cy="3977640"/>
          </a:xfrm>
          <a:prstGeom prst="roundRect">
            <a:avLst>
              <a:gd name="adj" fmla="val 1839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6446520" y="210312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토머스 헬위스 (Thomas Helwys)</a:t>
            </a:r>
            <a:endParaRPr lang="en-US" sz="1650" dirty="0"/>
          </a:p>
        </p:txBody>
      </p:sp>
      <p:sp>
        <p:nvSpPr>
          <p:cNvPr id="10" name="Text 8"/>
          <p:cNvSpPr/>
          <p:nvPr/>
        </p:nvSpPr>
        <p:spPr>
          <a:xfrm>
            <a:off x="6446520" y="2651760"/>
            <a:ext cx="484632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스미스 회중의 암스테르담 망명을 재정적으로 뒷받침한 부유한 법률가였다.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절대 평화주의와 맹세 거부 문제로 스미스와 결별했다 — 법률가로서 그는 맹세를 사회 질서의 근본으로 보았다.
</a:t>
            </a:r>
            <a:endParaRPr lang="en-US" sz="125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1611/12년 잉글랜드로 돌아가 그 땅 최초의 침례교회를 세웠다. 망명이 아니라 본토에서의 시작이었다.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I. 기원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왕에게 보낸 편지: 최초의 종교자유 선언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3657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헬위스는 잉글랜드로 돌아온 직후 『불법의 신비에 관한 짧은 선언』을 저술하고, 그 사본을 제임스 1세 (James I)에게 직접 보냈다.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핵심 주장 — 왕은 신민의 몸과 재산에 대해 권세를 갖지만, 그들의 영혼에 대해서는 권세를 갖지 못한다.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이는 그리스도인만이 아니라 이교도·유대인·무슬림에게도 적용된다고 했다. 영어로 쓰인 최초의 온전한 종교자유 변론으로 평가된다.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대가는 컸다 — 헬위스는 뉴게이트 감옥에 갇혀 1616년경 그곳에서 죽었다.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8915400" y="2103120"/>
            <a:ext cx="1005840" cy="1005840"/>
          </a:xfrm>
          <a:prstGeom prst="ellipse">
            <a:avLst/>
          </a:prstGeom>
          <a:solidFill>
            <a:srgbClr val="8C2F2A"/>
          </a:solidFill>
          <a:ln w="19050">
            <a:solidFill>
              <a:srgbClr val="FBF6E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9357970" y="2329434"/>
            <a:ext cx="120701" cy="553212"/>
          </a:xfrm>
          <a:prstGeom prst="rect">
            <a:avLst/>
          </a:prstGeom>
          <a:solidFill>
            <a:srgbClr val="FBF6EC"/>
          </a:solidFill>
          <a:ln/>
        </p:spPr>
      </p:sp>
      <p:sp>
        <p:nvSpPr>
          <p:cNvPr id="10" name="Shape 8"/>
          <p:cNvSpPr/>
          <p:nvPr/>
        </p:nvSpPr>
        <p:spPr>
          <a:xfrm>
            <a:off x="9227210" y="2465222"/>
            <a:ext cx="382219" cy="120701"/>
          </a:xfrm>
          <a:prstGeom prst="rect">
            <a:avLst/>
          </a:prstGeom>
          <a:solidFill>
            <a:srgbClr val="FBF6EC"/>
          </a:solidFill>
          <a:ln/>
        </p:spPr>
      </p:sp>
      <p:sp>
        <p:nvSpPr>
          <p:cNvPr id="11" name="Text 9"/>
          <p:cNvSpPr/>
          <p:nvPr/>
        </p:nvSpPr>
        <p:spPr>
          <a:xfrm>
            <a:off x="7772400" y="3246120"/>
            <a:ext cx="3429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양심의 자유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7772400" y="3639312"/>
            <a:ext cx="3429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liberty of conscience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7772400" y="4041648"/>
            <a:ext cx="342900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침례교의 첫 세대는 신자의 세례만이 아니라 '모든 사람의 양심의 자유'를 함께 주장했다. 이 둘은 하나의 뿌리에서 나온다.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I. 기원 ③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재세례파의 후예인가, 성경의 독자적 발견인가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침례교의 기원을 두고 오래된 논쟁이 있다 — 곤잘레스의 판단은 신중하다.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60120" y="2697480"/>
            <a:ext cx="102412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그들의 가르침 중 일부가 대륙의 재세례파(Anabaptists)와 일치했던 것은 사실이다.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그러나 대부분의 침례교인은 그런 사상을 재세례파에게서 물려받은 것이 아니라, 자신들의 신약 연구에서 이끌어 냈다.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셀리의 서술도 같은 방향이다 — 스미스는 헬라어 신약을 연구하다가 유아세례가 그 페이지 어디에도 없음을 발견했다.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의의 — 침례교 정체성은 '어느 계보를 이었는가'가 아니라 '성경을 어떻게 읽었는가'에 뿌리를 둔다. 다만 메노나이트와의 접촉과 신앙고백 교환이라는 역사적 사실도 함께 기억해야 한다.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II. 고백 ①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두 갈래: 일반침례교와 특수침례교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777240" y="1627632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5주차에서 본 아르미니우스 논쟁이 침례교 안에서도 갈라짐을 낳았다.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640080" y="2148840"/>
            <a:ext cx="5349240" cy="3657600"/>
          </a:xfrm>
          <a:prstGeom prst="roundRect">
            <a:avLst>
              <a:gd name="adj" fmla="val 2250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14400" y="237744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일반침례교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2816352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A679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Baptists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14400" y="3246120"/>
            <a:ext cx="484632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네덜란드 망명 중 아르미니우스주의 (Arminianism)의 영향을 받아 이를 잉글랜드로 가져왔다.
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예수께서 온 인류를 위해 죽으셨다고 보았다 — 구원이 '일반적으로(generally)' 모두에게 열려 있다는 뜻에서 '일반'침례교다.
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스미스·헬위스 계열이 여기에 속한다.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172200" y="2148840"/>
            <a:ext cx="5349240" cy="3657600"/>
          </a:xfrm>
          <a:prstGeom prst="roundRect">
            <a:avLst>
              <a:gd name="adj" fmla="val 2000"/>
            </a:avLst>
          </a:prstGeom>
          <a:solidFill>
            <a:srgbClr val="8C2F2A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446520" y="2377440"/>
            <a:ext cx="48463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특수침례교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6446520" y="2816352"/>
            <a:ext cx="48463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Particular Baptists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6446520" y="3246120"/>
            <a:ext cx="4846320" cy="2423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잉글랜드에 남아 청교도 운동의 척추를 이룬 엄격한 칼뱅주의를 계속 공유했다.
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예수께서 구원받도록 예정된 '특정한(particular)' 이들만을 위해 죽으셨다고 보았다.
</a:t>
            </a:r>
            <a:endParaRPr lang="en-US" sz="1250" dirty="0"/>
          </a:p>
          <a:p>
            <a:pPr indent="0" marL="0">
              <a:lnSpc>
                <a:spcPct val="112000"/>
              </a:lnSpc>
              <a:spcAft>
                <a:spcPts val="800"/>
              </a:spcAft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1644년 런던 신앙고백을 낸 것이 바로 이 계열이며, 훗날 침례교의 주류가 된다.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II. 고백 ②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1644년 런던 신앙고백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649224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5852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우리는 이단이 아니다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60120" y="2651760"/>
            <a:ext cx="585216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배경 — 내전 중 런던의 특수침례교 일곱 교회가 '재세례파'라는 혐의와 무정부주의자라는 오해에 맞서 자신들의 신앙을 공개적으로 밝혔다.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내용 — 삼위일체와 칭의 등 개혁주의 정통을 확언하면서, 동시에 신자의 세례와 침수례(immersion), 회중의 자율을 명시했다.
</a:t>
            </a:r>
            <a:endParaRPr lang="en-US" sz="130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0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의의 — 침례교가 '급진적 광신자'가 아니라 개혁주의 정통 위에 선 신앙 공동체임을 문서로 천명한 첫 시도였다.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7452360" y="1874520"/>
            <a:ext cx="4069080" cy="3977640"/>
          </a:xfrm>
          <a:prstGeom prst="roundRect">
            <a:avLst>
              <a:gd name="adj" fmla="val 1839"/>
            </a:avLst>
          </a:prstGeom>
          <a:solidFill>
            <a:srgbClr val="2A2018"/>
          </a:solidFill>
          <a:ln w="12700">
            <a:solidFill>
              <a:srgbClr val="A6791A">
                <a:alpha val="75000"/>
              </a:srgbClr>
            </a:solidFill>
            <a:prstDash val="solid"/>
          </a:ln>
          <a:effectLst>
            <a:outerShdw sx="100000" sy="100000" kx="0" ky="0" algn="bl" rotWithShape="0" blurRad="88900" dist="25400" dir="5400000">
              <a:srgbClr val="5B4A38">
                <a:alpha val="3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7772400" y="2286000"/>
            <a:ext cx="3429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C79A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1644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7772400" y="2834640"/>
            <a:ext cx="3429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BF6E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런던 신앙고백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7772400" y="3200400"/>
            <a:ext cx="3429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London Confession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8412480" y="3611880"/>
            <a:ext cx="2148840" cy="0"/>
          </a:xfrm>
          <a:prstGeom prst="line">
            <a:avLst/>
          </a:prstGeom>
          <a:noFill/>
          <a:ln w="12700">
            <a:solidFill>
              <a:srgbClr val="A6791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772400" y="3794760"/>
            <a:ext cx="342900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같은 해 로저 윌리엄스는 대서양 건너편에서 『박해라는 피의 교리』를 출간했다. 1644년은 침례교사에서 특별한 해다.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9052560" cy="1234440"/>
          </a:xfrm>
          <a:prstGeom prst="roundRect">
            <a:avLst>
              <a:gd name="adj" fmla="val 5926"/>
            </a:avLst>
          </a:prstGeom>
          <a:solidFill>
            <a:srgbClr val="FBF6EC">
              <a:alpha val="86000"/>
            </a:srgbClr>
          </a:solidFill>
          <a:ln w="12700">
            <a:solidFill>
              <a:srgbClr val="FFFFFF">
                <a:alpha val="6500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566928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spc="200" kern="0" dirty="0">
                <a:solidFill>
                  <a:srgbClr val="8C2F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II. 고백 ③</a:t>
            </a:r>
            <a:endParaRPr lang="en-US" sz="1350" dirty="0"/>
          </a:p>
        </p:txBody>
      </p:sp>
      <p:sp>
        <p:nvSpPr>
          <p:cNvPr id="4" name="Text 2"/>
          <p:cNvSpPr/>
          <p:nvPr/>
        </p:nvSpPr>
        <p:spPr>
          <a:xfrm>
            <a:off x="777240" y="914400"/>
            <a:ext cx="102412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100" b="1" dirty="0">
                <a:solidFill>
                  <a:srgbClr val="3329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1689년 제2런던 신앙고백</a:t>
            </a:r>
            <a:endParaRPr lang="en-US" sz="3100" dirty="0"/>
          </a:p>
        </p:txBody>
      </p:sp>
      <p:sp>
        <p:nvSpPr>
          <p:cNvPr id="5" name="Shape 3"/>
          <p:cNvSpPr/>
          <p:nvPr/>
        </p:nvSpPr>
        <p:spPr>
          <a:xfrm>
            <a:off x="640080" y="1874520"/>
            <a:ext cx="10881360" cy="3977640"/>
          </a:xfrm>
          <a:prstGeom prst="roundRect">
            <a:avLst>
              <a:gd name="adj" fmla="val 2069"/>
            </a:avLst>
          </a:prstGeom>
          <a:solidFill>
            <a:srgbClr val="FBF6EC">
              <a:alpha val="90000"/>
            </a:srgbClr>
          </a:solidFill>
          <a:ln w="15875">
            <a:solidFill>
              <a:srgbClr val="FFFFFF">
                <a:alpha val="80000"/>
              </a:srgbClr>
            </a:solidFill>
            <a:prstDash val="solid"/>
          </a:ln>
          <a:effectLst>
            <a:outerShdw sx="100000" sy="100000" kx="0" ky="0" algn="bl" rotWithShape="0" blurRad="114300" dist="38100" dir="5400000">
              <a:srgbClr val="6B5B47">
                <a:alpha val="2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960120" y="2103120"/>
            <a:ext cx="10241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C2F2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가장 널리 쓰인 침례교 신앙고백 — 우리는 개혁주의 형제들과 무엇을 공유하는가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60120" y="2697480"/>
            <a:ext cx="10241280" cy="3017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작성 — 1677년 박해기에 익명으로 작성되었고, 1689년 관용령(Act of Toleration) 이후 100여 교회 대표가 런던에 모여 공식 채택했다.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구조 — 5주차에서 배운 웨스트민스터 신앙고백 (Westminster Confession)의 구조와 표현을 의도적으로 따랐다.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의도 — “우리는 근본 교리에서 장로교·회중교 형제들과 하나다”를 보이려는 것이었다. 차이는 교회론과 세례에 집중된다.
</a:t>
            </a:r>
            <a:endParaRPr lang="en-US" sz="1350" dirty="0"/>
          </a:p>
          <a:p>
            <a:pPr indent="0" marL="0">
              <a:lnSpc>
                <a:spcPct val="115000"/>
              </a:lnSpc>
              <a:spcAft>
                <a:spcPts val="900"/>
              </a:spcAft>
              <a:buNone/>
            </a:pPr>
            <a:r>
              <a:rPr lang="en-US" sz="1350" dirty="0">
                <a:solidFill>
                  <a:srgbClr val="3329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유산 — 미국에서 필라델피아 신앙고백(1742)으로 채택되어 미국 침례교 신학의 뼈대가 되었다. 오늘날에도 널리 사용된다.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11475720" y="6437376"/>
            <a:ext cx="502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BF6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교회사 II - 제7주차 특강</dc:title>
  <dc:subject>PptxGenJS Presentation</dc:subject>
  <dc:creator>Chang Lee, Ph.D.</dc:creator>
  <cp:lastModifiedBy>Chang Lee, Ph.D.</cp:lastModifiedBy>
  <cp:revision>1</cp:revision>
  <dcterms:created xsi:type="dcterms:W3CDTF">2026-08-22T02:08:20Z</dcterms:created>
  <dcterms:modified xsi:type="dcterms:W3CDTF">2026-08-22T02:08:20Z</dcterms:modified>
</cp:coreProperties>
</file>