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제6주차. 5주차 정통주의의 경직성에 대한 반작용으로 등장한 이성의 시대를 다룹니다. 과학혁명 → 계몽주의 → 이신론의 순으로 도전을 살피고, 버틀러의 응전으로 마무리합니다. 다음 9주차 경건주의·웨슬리와 짝을 이루는 주차입니다.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[용어] philosophes(필로조프). 셀리의 세대 구분이 핵심입니다 — 1세대(로크, 조화)에서 2세대(필로조프, 배격)로. 이들이 교회 '밖에서' 공격했다는 점이 이전 이단들과 다릅니다.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[용어] deism(이신론)·watchmaker God(시계공 하나님)·Supreme Being(최고 존재). 이신론이 무신론이 아니라는 점이 핵심입니다 — 하나님의 '존재'가 아니라 '개입'을 부정한 것입니다.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[인물] Lord Herbert of Cherbury·John Toland·Matthew Tindal, [용어] natural religion(자연종교). 이신론이 '두 전선'에서 싸웠다는 곤잘레스의 관찰은 이신론자들의 진지함을 이해하게 해줍니다. 다만 역사적 사건과 계시의 의미를 축소해 그리스도의 의미마저 축소했다는 것이 문제입니다.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[인물] Voltaire·Denis Diderot, [용어] Encyclopedia(백과전서). 볼테르가 무신론자가 아니었다는 점, 그의 분노가 주로 '불관용'을 향했다는 점을 짚으세요. 종교전쟁의 기억이 그 배경입니다.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[인물] Denis Diderot. 변증학적으로 중요한 통찰: 논쟁의 '규칙'이 이미 결론을 정해 두었다는 점 — 권위와 계시에서 온 논증을 처음부터 배제하면 기독교는 시작도 못 합니다. 오늘의 학생들에게도 유효한 통찰입니다.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[인물] Bishop Joseph Butler, [용어] The Analogy of Religion(종교의 유비)·probabilities(개연성). 버틀러의 전략이 탁월합니다 — 상대의 전제를 공격하지 않고 그들이 딛고 선 '이성의 확신' 자체를 되물었습니다. 흄의 경험론 비판도 같은 효과를 냈다는 점을 덧붙일 수 있습니다.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세 입장 비교표. 왼쪽에서 오른쪽으로 갈수록 하나님의 개입과 계시의 자리가 줄어드는 스펙트럼임을 보여주세요. 로크가 '중간 지대'에 있었으나 그 지대가 오래 유지되지 못했다는 점이 교훈입니다.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적용. 마지막 항목이 9주차로 가는 다리입니다 — 실라버스의 학기말 과제 주제 중 '계몽주의 합리주의의 도전과 복음주의 대각성 운동의 신학적 응전'이 바로 이 6주차+9주차 조합입니다. 학생들에게 이 점을 안내하면 과제 준비에 도움이 됩니다.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정리·과제·예고. 토론 주제는 '실천적 이신론'이라는 오늘의 문제로 연결됩니다 — 신자이면서도 기도 응답과 성령의 역사를 기대하지 않는 신앙. 실라버스상 7주차는 특강, 8주차는 Fall Break이므로 다음 정규 강의는 9주차임을 안내하세요.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네 국면의 흐름. 과학 → 철학 → 신학 → 응전의 순서입니다. 이번 주는 '도전'을 다루고, 9주차는 그에 대한 '마음의 종교'로서의 응답(경건주의·웨슬리)을 다룹니다.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네 목표. 특히 네 번째(변증)는 오늘의 목회 현장과 직결됩니다 — 학생들이 무신론·과학주의와 대화할 때의 태도를 배우는 시간입니다.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[용어] tolerance(관용)·Age of Reason(이성의 시대). 중요한 연결: 5주차에서 본 정통주의의 참호전과 30년 전쟁의 참상이 바로 이 '피로'의 배경입니다. 계몽주의를 단순한 적대가 아니라 역사적 반작용으로 이해시키세요.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[인물] Copernicus·Johann Kepler·Galileo Galilei. 세 사람의 공통점은 '관측과 수학'으로 우주를 설명했다는 것입니다. 다음 슬라이드 뉴턴이 이를 하나의 원리로 통합합니다.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[인물] Isaac Newton·Alexander Pope, [용어] world-machine(세계기계)·Mathematical Principles of Natural Philosophy(자연철학의 수학적 원리). 뉴턴 자신은 신앙을 폄훼하지 않았고, 자신의 발견을 '하나님의 창조를 발견한 것'으로 여겼다는 점을 반드시 짚어주세요.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[인물] Blaise Pascal. 이 슬라이드가 이번 주의 신학적 핵심 전환점입니다 — 인간론의 변화(죄의 노예 → 이성적 피조물). 파스칼은 같은 과학자이면서도 정반대 반응(경외와 전율)을 보였다는 대조가 유익합니다.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[용어] Age of Reason(이성의 시대). '두 기후'의 구분이 중요합니다 — 영국의 조화 시도(로크)와 프랑스의 적대(볼테르·디드로). 다음 두 슬라이드가 각각을 다룹니다.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[인물] John Locke, [용어] Essay concerning Human Understanding(인간지성론)·The Reasonableness of Christianity(기독교의 합리성). 로크는 적이 아니라 '선의의 조화 시도'였으나, 결과적으로 기독교의 고유성을 축소했다는 점을 균형 있게 평가하세요.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640080"/>
            <a:ext cx="7680960" cy="5577840"/>
          </a:xfrm>
          <a:prstGeom prst="roundRect">
            <a:avLst>
              <a:gd name="adj" fmla="val 1639"/>
            </a:avLst>
          </a:prstGeom>
          <a:solidFill>
            <a:srgbClr val="FBF6EC">
              <a:alpha val="84000"/>
            </a:srgbClr>
          </a:solidFill>
          <a:ln w="15875">
            <a:solidFill>
              <a:srgbClr val="FFFFFF">
                <a:alpha val="70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960" y="914400"/>
            <a:ext cx="7040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spc="1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교회사 II · CHURCH HISTORY II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822960" y="1783080"/>
            <a:ext cx="6400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A679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제 6 주차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822960" y="2286000"/>
            <a:ext cx="70408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8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과학혁명, 계몽주의,</a:t>
            </a:r>
            <a:endParaRPr lang="en-US" sz="3800" dirty="0"/>
          </a:p>
          <a:p>
            <a:pPr indent="0" marL="0">
              <a:lnSpc>
                <a:spcPct val="102000"/>
              </a:lnSpc>
              <a:buNone/>
            </a:pPr>
            <a:r>
              <a:rPr lang="en-US" sz="38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그리고 이신론의 도전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841248" y="3703320"/>
            <a:ext cx="69494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54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Scientific Revolution, the Enlightenment, and the Challenge of Deism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841248" y="4297680"/>
            <a:ext cx="1920240" cy="27432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4480560"/>
            <a:ext cx="7040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A679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주교재  </a:t>
            </a:r>
            <a:pPr indent="0" marL="0">
              <a:buNone/>
            </a:pPr>
            <a:r>
              <a:rPr lang="en-US" sz="1200" dirty="0">
                <a:solidFill>
                  <a:srgbClr val="554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셀리 『현대인을 위한 교회사』 제6부 (이성과 부흥의 시대)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822960" y="5257800"/>
            <a:ext cx="7040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Instructor: Chang Lee, Ph.D.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822960" y="5806440"/>
            <a:ext cx="7040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54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Baptist Theological Institute and Seminary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국면 II — 이성의 시대 ③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다음 세대: 계시를 아예 밀어내다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1088136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10241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“아버지가 신 포도를 먹었으므로 아들의 이가 시다” (겔 18:2) — 셀리가 이 세대 전환에 붙인 표제다.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60120" y="2697480"/>
            <a:ext cx="1024128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3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18세기 첫 세대는 기독교 과거에 대한 의무감이 적었다. 자연과 성경을 조화시키려 애쓰는 대신, 그저 계시를 옆으로 치워 버렸다.
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3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논리는 단순했다 — 성경에서 이성과 일치하는 부분은 명백히 불필요하고, 이성과 모순되는 부분(신화·기적·제사장적 요소)은 그저 사실이 아니다.
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3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파리는 새로운 국제적 문화의 수도로 떠올랐고, 사상은 유럽과 아메리카 식민지를 자유로이 오갔다.
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3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필로조프 (philosophes) — 학문 분과의 철학자가 아니라, 사회의 악을 분석하고 개혁을 주창한 문필가들. 그들의 목표는 지식을 퍼뜨리고 인간 정신을 해방하는 것이었다.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국면 III — 이신론 ①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시계공 하나님: 이신론의 구조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539496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4754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무신론이 아니었다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960120" y="2651760"/>
            <a:ext cx="475488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3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흥미롭게도 이 '점잖은 사회'에서 무신론은 전혀 유행이 아니었다.
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3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기독교를 조롱한 저명한 '불신자' 대부분은 최고 존재(Supreme Being)를 믿었다.
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3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다만 그 존재가 세계기계에 간섭한다고 보는 것은 미신적이라 여겼다 — 이 믿음이 이신론 (deism)이다.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6172200" y="1874520"/>
            <a:ext cx="5394960" cy="3977640"/>
          </a:xfrm>
          <a:prstGeom prst="roundRect">
            <a:avLst>
              <a:gd name="adj" fmla="val 1839"/>
            </a:avLst>
          </a:prstGeom>
          <a:solidFill>
            <a:srgbClr val="8C2F2A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6446520" y="2103120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시계공 하나님 (watchmaker God)</a:t>
            </a:r>
            <a:endParaRPr lang="en-US" sz="1650" dirty="0"/>
          </a:p>
        </p:txBody>
      </p:sp>
      <p:sp>
        <p:nvSpPr>
          <p:cNvPr id="10" name="Text 8"/>
          <p:cNvSpPr/>
          <p:nvPr/>
        </p:nvSpPr>
        <p:spPr>
          <a:xfrm>
            <a:off x="6446520" y="2651760"/>
            <a:ext cx="484632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3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시계공이 시계를 만들듯 세계를 만들고, 태엽을 감아 돌아가게 한 뒤 내버려 둔다.
</a:t>
            </a:r>
            <a:endParaRPr lang="en-US" sz="1300" dirty="0"/>
          </a:p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3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하나님은 완벽한 시계공이므로 나중에 간섭할 필요가 없다.
</a:t>
            </a:r>
            <a:endParaRPr lang="en-US" sz="1300" dirty="0"/>
          </a:p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3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따라서 이신론자들은 기적이나 성경을 통한 특별계시처럼 하나님이 세계에 개입하는 것으로 보이는 모든 것을 거부했다.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국면 III — 이신론 ②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자연종교와 그 대변자들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649224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5852160" cy="3657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이신론자들은 자기들의 종교가 인간의 본래 종교라고 믿었다. 다른 모든 종교는 거기서 왜곡되어 나왔다는 것이다.
</a:t>
            </a:r>
            <a:endParaRPr lang="en-US" sz="1300" dirty="0"/>
          </a:p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그 왜곡은 자기 권력을 키우려고 신학과 신화와 교리를 지어낸 사제들의 작품이라고 보았다.
</a:t>
            </a:r>
            <a:endParaRPr lang="en-US" sz="1300" dirty="0"/>
          </a:p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체베리의 허버트 경 (Lord Herbert of Cherbury) — 이신론의 첫 대가. 참된 종교는 특정 계시나 역사적 사건이 아니라 만인의 자연적 본능에 기초해야 한다고 했다.
</a:t>
            </a:r>
            <a:endParaRPr lang="en-US" sz="1300" dirty="0"/>
          </a:p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톨런드 (John Toland) 『신비하지 않은 기독교』, 틴들 (Matthew Tindal) 『세계만큼 오래된 기독교』 — 제목만으로도 자연종교 (natural religion)를 지향하는 이신론의 성격이 드러난다.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7452360" y="1874520"/>
            <a:ext cx="4069080" cy="3977640"/>
          </a:xfrm>
          <a:prstGeom prst="roundRect">
            <a:avLst>
              <a:gd name="adj" fmla="val 1839"/>
            </a:avLst>
          </a:prstGeom>
          <a:solidFill>
            <a:srgbClr val="2A2018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7772400" y="2148840"/>
            <a:ext cx="3429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두 전선의 싸움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7772400" y="2697480"/>
            <a:ext cx="34290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b="1" dirty="0">
                <a:solidFill>
                  <a:srgbClr val="C79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한편으로 — </a:t>
            </a:r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기독교 대부분을 장악한 편협한 독단주의에 맞섰다.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7772400" y="3931920"/>
            <a:ext cx="3429000" cy="1691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b="1" dirty="0">
                <a:solidFill>
                  <a:srgbClr val="C79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다른 한편 — </a:t>
            </a:r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신학자들의 말다툼에 지쳐 종교를 아예 버린 이들의 손쉬운 회의주의도 반박하려 했다.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0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국면 III — 이신론 ③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볼테르와 백과전서: 공세의 절정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539496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4754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볼테르 (Voltaire, 1694–1778)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960120" y="2651760"/>
            <a:ext cx="475488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이신론의 가장 영향력 있는 선전가. 뉴턴의 과학을 대중화하고, 개인의 자유와 출판의 자유를 위해 싸웠다.
</a:t>
            </a:r>
            <a:endParaRPr lang="en-US" sz="1300" dirty="0"/>
          </a:p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약 1만 통으로 추정되는 서신으로 계몽주의의 미덕을 재치 있게 퍼뜨렸다.
</a:t>
            </a:r>
            <a:endParaRPr lang="en-US" sz="1300" dirty="0"/>
          </a:p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그러나 그의 목표는 종교의 파괴가 아니었다 — “하나님이 존재하지 않는다면, 하나를 만들어 낼 필요가 있을 것이다.”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172200" y="1874520"/>
            <a:ext cx="5394960" cy="3977640"/>
          </a:xfrm>
          <a:prstGeom prst="roundRect">
            <a:avLst>
              <a:gd name="adj" fmla="val 1839"/>
            </a:avLst>
          </a:prstGeom>
          <a:solidFill>
            <a:srgbClr val="8C2F2A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6446520" y="2103120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백과전서 (Encyclopedia)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6446520" y="2651760"/>
            <a:ext cx="484632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디드로 (Denis Diderot, 1713–84)가 편집한 17권의 백과전서는 필로조프들의 대표적 기념비였다.
</a:t>
            </a:r>
            <a:endParaRPr lang="en-US" sz="1250" dirty="0"/>
          </a:p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새 과학의 우위를 선포하고, 관용을 옹호하며, 미신을 규탄하고, 이신론의 장점을 설파했다.
</a:t>
            </a:r>
            <a:endParaRPr lang="en-US" sz="1250" dirty="0"/>
          </a:p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이전 비판자들과 달리 필로조프들은 교회 '밖에서' 공격했고, 하나의 교리가 아니라 기독교 진리의 토대 전체를 겨냥했다.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0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국면 III — 이신론 ④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기독교, 법정에 서다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10881360" cy="2286000"/>
          </a:xfrm>
          <a:prstGeom prst="roundRect">
            <a:avLst>
              <a:gd name="adj" fmla="val 3600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102412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i="1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그들의 기준은 단순한 인간적 선악이었다 — 교리의 순수성이라는 이름으로 동료 그리스도인의 피를 흘리는 것을 승인했다면, 기독교는 거룩하기는커녕 사악한 제도라는 것이다.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60120" y="2926080"/>
            <a:ext cx="1024128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“사람에게 베풀 수 있는 가장 큰 봉사는 이성을 사용하도록 가르치는 것, 곧 검증하고 증명한 것만을 진리로 붙드는 것이라고 우리는 생각한다.” — 디드로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640080" y="4343400"/>
            <a:ext cx="5349240" cy="1508760"/>
          </a:xfrm>
          <a:prstGeom prst="roundRect">
            <a:avLst>
              <a:gd name="adj" fmla="val 4848"/>
            </a:avLst>
          </a:prstGeom>
          <a:solidFill>
            <a:srgbClr val="FBF6EC"/>
          </a:solidFill>
          <a:ln w="12700">
            <a:solidFill>
              <a:srgbClr val="FFFFFF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914400" y="4498848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증명의 규칙이 결론을 정했다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914400" y="4864608"/>
            <a:ext cx="48463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정통파가 자기 전제에서 추론하려 하면, 불신자들은 성경이나 교회의 권위·전통에서 끌어온 논증을 아예 허용하지 않았다.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6172200" y="4343400"/>
            <a:ext cx="5349240" cy="1508760"/>
          </a:xfrm>
          <a:prstGeom prst="roundRect">
            <a:avLst>
              <a:gd name="adj" fmla="val 4848"/>
            </a:avLst>
          </a:prstGeom>
          <a:solidFill>
            <a:srgbClr val="2A2018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6446520" y="4498848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기적에 대한 조롱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6446520" y="4864608"/>
            <a:ext cx="48463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i="1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“초자연의 영역에 발을 들이면 한계가 없다. 누군가 떡 다섯 개로 오천 명을 먹였다 하면, 내일은 또 누가 떡 하나로 그리했다 할 것이다.” — 디드로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0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국면 IV — 응전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버틀러: 이성의 주권을 되묻다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649224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5852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조지프 버틀러 주교 (Bishop Joseph Butler, 1692–1752)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960120" y="2651760"/>
            <a:ext cx="585216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프랑스 같은 가톨릭 국가의 대응은 딱하게도 부실했다 — 위험한 책을 검열해 달라고 세속 권력에 호소했을 뿐, 정작 쟁점 자체에 익숙하지 않았다.
</a:t>
            </a:r>
            <a:endParaRPr lang="en-US" sz="1250" dirty="0"/>
          </a:p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영국은 달랐다. 버틀러의 기념비적 저작 『종교의 유비』(The Analogy of Religion)는 사고하는 이들에게 이 논쟁을 사실상 종결시켰다.
</a:t>
            </a:r>
            <a:endParaRPr lang="en-US" sz="1250" dirty="0"/>
          </a:p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그는 하나님의 존재를 증명하려 하지 않았다 — 이신론자들도 그 전제는 부정하지 않았다. 이성을 배격하지도 않았고 '사람의 자연적 빛'으로 받아들였다.
</a:t>
            </a:r>
            <a:endParaRPr lang="en-US" sz="1250" dirty="0"/>
          </a:p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그가 도전한 것은 이성의 '주권'이었다.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7452360" y="1874520"/>
            <a:ext cx="4069080" cy="3977640"/>
          </a:xfrm>
          <a:prstGeom prst="roundRect">
            <a:avLst>
              <a:gd name="adj" fmla="val 1839"/>
            </a:avLst>
          </a:prstGeom>
          <a:solidFill>
            <a:srgbClr val="8C2F2A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7772400" y="2148840"/>
            <a:ext cx="3429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논증의 핵심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7772400" y="2651760"/>
            <a:ext cx="342900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이성은 완전한 지식 체계를 주지 못하며, 일상에서 개연성(probabilities)만을 줄 뿐이다.
</a:t>
            </a:r>
            <a:endParaRPr lang="en-US" sz="1250" dirty="0"/>
          </a:p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자연은 이성이 절대 주권을 갖는 영역이 아니다 — 모호함과 설명되지 않는 신비로 가득하다.
</a:t>
            </a:r>
            <a:endParaRPr lang="en-US" sz="1250" dirty="0"/>
          </a:p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250" b="1" dirty="0">
                <a:solidFill>
                  <a:srgbClr val="C79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자연에서도 난제를 만난다면, 종교에서 어려움을 만나는 것이 놀랄 일인가?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0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종합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세 입장 한눈에 보기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2057400"/>
            <a:ext cx="10881360" cy="502920"/>
          </a:xfrm>
          <a:prstGeom prst="roundRect">
            <a:avLst>
              <a:gd name="adj" fmla="val 14545"/>
            </a:avLst>
          </a:prstGeom>
          <a:solidFill>
            <a:srgbClr val="8C2F2A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822960" y="2057400"/>
            <a:ext cx="2377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3474720" y="205740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정통 기독교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6217920" y="205740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로크(조화)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8961120" y="205740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이신론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640080" y="2560320"/>
            <a:ext cx="10881360" cy="841248"/>
          </a:xfrm>
          <a:prstGeom prst="rect">
            <a:avLst/>
          </a:prstGeom>
          <a:solidFill>
            <a:srgbClr val="FBF6EC">
              <a:alpha val="92000"/>
            </a:srgbClr>
          </a:solidFill>
          <a:ln w="6350">
            <a:solidFill>
              <a:srgbClr val="FFFFFF">
                <a:alpha val="6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2960" y="2560320"/>
            <a:ext cx="237744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하나님과 세계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3474720" y="2560320"/>
            <a:ext cx="246888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창조·섭리·개입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6217920" y="2560320"/>
            <a:ext cx="246888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554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창조·제한적 개입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8961120" y="2560320"/>
            <a:ext cx="246888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554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창조 후 불간섭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640080" y="3401568"/>
            <a:ext cx="10881360" cy="841248"/>
          </a:xfrm>
          <a:prstGeom prst="rect">
            <a:avLst/>
          </a:prstGeom>
          <a:solidFill>
            <a:srgbClr val="FBF6EC">
              <a:alpha val="82000"/>
            </a:srgbClr>
          </a:solidFill>
          <a:ln w="6350">
            <a:solidFill>
              <a:srgbClr val="FFFFFF">
                <a:alpha val="6000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22960" y="3401568"/>
            <a:ext cx="237744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계시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3474720" y="3401568"/>
            <a:ext cx="246888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성경이 최고 권위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6217920" y="3401568"/>
            <a:ext cx="246888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554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이성 보완용으로 인정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8961120" y="3401568"/>
            <a:ext cx="246888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554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불필요 · 거부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0080" y="4242816"/>
            <a:ext cx="10881360" cy="841248"/>
          </a:xfrm>
          <a:prstGeom prst="rect">
            <a:avLst/>
          </a:prstGeom>
          <a:solidFill>
            <a:srgbClr val="FBF6EC">
              <a:alpha val="92000"/>
            </a:srgbClr>
          </a:solidFill>
          <a:ln w="6350">
            <a:solidFill>
              <a:srgbClr val="FFFFFF">
                <a:alpha val="60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22960" y="4242816"/>
            <a:ext cx="237744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기적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3474720" y="4242816"/>
            <a:ext cx="246888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실재하는 하나님의 행위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6217920" y="4242816"/>
            <a:ext cx="246888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554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예수 권위의 증거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8961120" y="4242816"/>
            <a:ext cx="246888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554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미신으로 배격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640080" y="5084064"/>
            <a:ext cx="10881360" cy="841248"/>
          </a:xfrm>
          <a:prstGeom prst="rect">
            <a:avLst/>
          </a:prstGeom>
          <a:solidFill>
            <a:srgbClr val="FBF6EC">
              <a:alpha val="82000"/>
            </a:srgbClr>
          </a:solidFill>
          <a:ln w="6350">
            <a:solidFill>
              <a:srgbClr val="FFFFFF">
                <a:alpha val="6000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22960" y="5084064"/>
            <a:ext cx="237744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인간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3474720" y="5084064"/>
            <a:ext cx="246888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은혜가 필요한 죄인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6217920" y="5084064"/>
            <a:ext cx="246888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554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이성적·도덕적 존재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8961120" y="5084064"/>
            <a:ext cx="246888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554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이성으로 충분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640080" y="5925312"/>
            <a:ext cx="10881360" cy="841248"/>
          </a:xfrm>
          <a:prstGeom prst="rect">
            <a:avLst/>
          </a:prstGeom>
          <a:solidFill>
            <a:srgbClr val="FBF6EC">
              <a:alpha val="92000"/>
            </a:srgbClr>
          </a:solidFill>
          <a:ln w="6350">
            <a:solidFill>
              <a:srgbClr val="FFFFFF">
                <a:alpha val="60000"/>
              </a:srgbClr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822960" y="5925312"/>
            <a:ext cx="237744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구원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3474720" y="5925312"/>
            <a:ext cx="246888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그리스도의 은혜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6217920" y="5925312"/>
            <a:ext cx="246888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554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메시아 신앙 + 도덕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8961120" y="5925312"/>
            <a:ext cx="246888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554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도덕적 삶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0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오늘의 적용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이성의 시대에서 배우는 변증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539496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4754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경계해야 할 것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960120" y="2651760"/>
            <a:ext cx="475488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계몽주의의 공격은 상당 부분 교회의 '불관용과 다툼'이 자초한 것이었다 — 5주차 정통주의의 참호전을 기억하라.
</a:t>
            </a:r>
            <a:endParaRPr lang="en-US" sz="1300" dirty="0"/>
          </a:p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신앙을 지키려 세속 권력의 검열에 의존한 대응은 실패했다.
</a:t>
            </a:r>
            <a:endParaRPr lang="en-US" sz="1300" dirty="0"/>
          </a:p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논쟁의 '규칙'이 이미 결론을 정해 두었는지 살펴야 한다 — 전제를 검토하지 않은 변증은 헛돈다.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172200" y="1874520"/>
            <a:ext cx="5394960" cy="3977640"/>
          </a:xfrm>
          <a:prstGeom prst="roundRect">
            <a:avLst>
              <a:gd name="adj" fmla="val 1839"/>
            </a:avLst>
          </a:prstGeom>
          <a:solidFill>
            <a:srgbClr val="8C2F2A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6446520" y="2103120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배워야 할 것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6446520" y="2651760"/>
            <a:ext cx="484632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버틀러의 지혜 — 상대를 조롱하지 않고, 그가 딛고 선 확신의 한계를 정직하게 되묻는 태도.
</a:t>
            </a:r>
            <a:endParaRPr lang="en-US" sz="1250" dirty="0"/>
          </a:p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뉴턴과 파스칼 — 최고의 과학자들이 신앙을 버리지 않았다. 과학과 신앙의 대립은 필연이 아니다.
</a:t>
            </a:r>
            <a:endParaRPr lang="en-US" sz="1250" dirty="0"/>
          </a:p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머리만의 신앙은 차갑다 — 다음 국면은 '마음의 종교'였다. 경건주의와 웨슬리가 그 답이 된다 (9주차).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10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502920"/>
            <a:ext cx="8686800" cy="5669280"/>
          </a:xfrm>
          <a:prstGeom prst="roundRect">
            <a:avLst>
              <a:gd name="adj" fmla="val 1613"/>
            </a:avLst>
          </a:prstGeom>
          <a:solidFill>
            <a:srgbClr val="FBF6EC">
              <a:alpha val="88000"/>
            </a:srgbClr>
          </a:solidFill>
          <a:ln w="15875">
            <a:solidFill>
              <a:srgbClr val="FFFFFF">
                <a:alpha val="70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68580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정리 · 학습 활동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105156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핵심 정리와 이번 주 과제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777240" y="18288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핵심 정리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960120" y="2240280"/>
            <a:ext cx="777240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12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과학혁명은 우주를 불변의 법칙에 따르는 '세계기계(world-machine)'로 그려 냈다.</a:t>
            </a:r>
            <a:endParaRPr lang="en-US" sz="1200" dirty="0"/>
          </a:p>
          <a:p>
            <a:pPr marL="342900" indent="-342900">
              <a:lnSpc>
                <a:spcPct val="112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계몽주의는 종교전쟁의 피로와 과학의 성취라는 두 토양에서 자란 '이성의 시대(Age of Reason)'였다.</a:t>
            </a:r>
            <a:endParaRPr lang="en-US" sz="1200" dirty="0"/>
          </a:p>
          <a:p>
            <a:pPr marL="342900" indent="-342900">
              <a:lnSpc>
                <a:spcPct val="112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이신론(deism)은 무신론이 아니라, 창조 후 간섭하지 않는 '시계공 하나님'을 믿으며 기적과 특별계시를 거부했다.</a:t>
            </a:r>
            <a:endParaRPr lang="en-US" sz="1200" dirty="0"/>
          </a:p>
          <a:p>
            <a:pPr marL="342900" indent="-342900">
              <a:lnSpc>
                <a:spcPct val="112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버틀러는 이성의 '주권'을 되물음으로써 이신론의 요새를 무너뜨렸다.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777240" y="416052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독서 과제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777240" y="452628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54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셀리 제6부(이성의 시대·이신론 관련 장)  ·  (참고) 곤잘레스 『현대교회사』 합리주의 편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777240" y="489204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토론 주제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777240" y="5230368"/>
            <a:ext cx="8046720" cy="777240"/>
          </a:xfrm>
          <a:prstGeom prst="roundRect">
            <a:avLst>
              <a:gd name="adj" fmla="val 9412"/>
            </a:avLst>
          </a:prstGeom>
          <a:solidFill>
            <a:srgbClr val="FBF6EC"/>
          </a:solidFill>
          <a:ln w="12700">
            <a:solidFill>
              <a:srgbClr val="FFFFFF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051560" y="5303520"/>
            <a:ext cx="7498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오늘 우리 시대의 '이신론'은 어떤 모습인가? 하나님을 믿는다면서도 실제로는 그분의 개입을 기대하지 않는 신앙에 대해 논하시오.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777240" y="614476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다음 주 예고 — 제7주차: 특강  /  제8주차: Fall Break  /  제9주차: 경건주의와 존 웨슬리의 대각성 부흥 운동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이번 주 강의의 흐름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이성의 시대, 네 국면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914400" y="2148840"/>
            <a:ext cx="640080" cy="640080"/>
          </a:xfrm>
          <a:prstGeom prst="ellipse">
            <a:avLst/>
          </a:prstGeom>
          <a:solidFill>
            <a:srgbClr val="8C2F2A"/>
          </a:solidFill>
          <a:ln w="19050">
            <a:solidFill>
              <a:srgbClr val="A6791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14400" y="214884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BF6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1828800" y="2093976"/>
            <a:ext cx="9692640" cy="777240"/>
          </a:xfrm>
          <a:prstGeom prst="roundRect">
            <a:avLst>
              <a:gd name="adj" fmla="val 10588"/>
            </a:avLst>
          </a:prstGeom>
          <a:solidFill>
            <a:srgbClr val="FBF6EC">
              <a:alpha val="88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2103120" y="2130552"/>
            <a:ext cx="26517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과학혁명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4846320" y="2130552"/>
            <a:ext cx="6400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코페르니쿠스에서 뉴턴까지 — 우주가 '기계'가 되다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914400" y="3136392"/>
            <a:ext cx="640080" cy="640080"/>
          </a:xfrm>
          <a:prstGeom prst="ellipse">
            <a:avLst/>
          </a:prstGeom>
          <a:solidFill>
            <a:srgbClr val="8C2F2A"/>
          </a:solidFill>
          <a:ln w="19050">
            <a:solidFill>
              <a:srgbClr val="A6791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14400" y="3136392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BF6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II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1828800" y="3081528"/>
            <a:ext cx="9692640" cy="777240"/>
          </a:xfrm>
          <a:prstGeom prst="roundRect">
            <a:avLst>
              <a:gd name="adj" fmla="val 10588"/>
            </a:avLst>
          </a:prstGeom>
          <a:solidFill>
            <a:srgbClr val="FBF6EC">
              <a:alpha val="88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2103120" y="3118104"/>
            <a:ext cx="26517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이성의 시대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4846320" y="3118104"/>
            <a:ext cx="6400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계몽주의(Enlightenment)의 뿌리와 성격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914400" y="4123944"/>
            <a:ext cx="640080" cy="640080"/>
          </a:xfrm>
          <a:prstGeom prst="ellipse">
            <a:avLst/>
          </a:prstGeom>
          <a:solidFill>
            <a:srgbClr val="8C2F2A"/>
          </a:solidFill>
          <a:ln w="19050">
            <a:solidFill>
              <a:srgbClr val="A6791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14400" y="4123944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BF6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III</a:t>
            </a:r>
            <a:endParaRPr lang="en-US" sz="1700" dirty="0"/>
          </a:p>
        </p:txBody>
      </p:sp>
      <p:sp>
        <p:nvSpPr>
          <p:cNvPr id="17" name="Shape 15"/>
          <p:cNvSpPr/>
          <p:nvPr/>
        </p:nvSpPr>
        <p:spPr>
          <a:xfrm>
            <a:off x="1828800" y="4069080"/>
            <a:ext cx="9692640" cy="777240"/>
          </a:xfrm>
          <a:prstGeom prst="roundRect">
            <a:avLst>
              <a:gd name="adj" fmla="val 10588"/>
            </a:avLst>
          </a:prstGeom>
          <a:solidFill>
            <a:srgbClr val="FBF6EC">
              <a:alpha val="88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2103120" y="4105656"/>
            <a:ext cx="26517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이신론의 도전</a:t>
            </a:r>
            <a:endParaRPr lang="en-US" sz="1900" dirty="0"/>
          </a:p>
        </p:txBody>
      </p:sp>
      <p:sp>
        <p:nvSpPr>
          <p:cNvPr id="19" name="Text 17"/>
          <p:cNvSpPr/>
          <p:nvPr/>
        </p:nvSpPr>
        <p:spPr>
          <a:xfrm>
            <a:off x="4846320" y="4105656"/>
            <a:ext cx="6400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시계공 하나님과 자연종교(natural religion)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914400" y="5111496"/>
            <a:ext cx="640080" cy="640080"/>
          </a:xfrm>
          <a:prstGeom prst="ellipse">
            <a:avLst/>
          </a:prstGeom>
          <a:solidFill>
            <a:srgbClr val="8C2F2A"/>
          </a:solidFill>
          <a:ln w="19050">
            <a:solidFill>
              <a:srgbClr val="A6791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14400" y="5111496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BF6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IV</a:t>
            </a:r>
            <a:endParaRPr lang="en-US" sz="1700" dirty="0"/>
          </a:p>
        </p:txBody>
      </p:sp>
      <p:sp>
        <p:nvSpPr>
          <p:cNvPr id="22" name="Shape 20"/>
          <p:cNvSpPr/>
          <p:nvPr/>
        </p:nvSpPr>
        <p:spPr>
          <a:xfrm>
            <a:off x="1828800" y="5056632"/>
            <a:ext cx="9692640" cy="777240"/>
          </a:xfrm>
          <a:prstGeom prst="roundRect">
            <a:avLst>
              <a:gd name="adj" fmla="val 10588"/>
            </a:avLst>
          </a:prstGeom>
          <a:solidFill>
            <a:srgbClr val="FBF6EC">
              <a:alpha val="88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2103120" y="5093208"/>
            <a:ext cx="26517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교회의 응전</a:t>
            </a:r>
            <a:endParaRPr lang="en-US" sz="1900" dirty="0"/>
          </a:p>
        </p:txBody>
      </p:sp>
      <p:sp>
        <p:nvSpPr>
          <p:cNvPr id="24" name="Text 22"/>
          <p:cNvSpPr/>
          <p:nvPr/>
        </p:nvSpPr>
        <p:spPr>
          <a:xfrm>
            <a:off x="4846320" y="5093208"/>
            <a:ext cx="6400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로크의 조화 시도, 그리고 버틀러의 반격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강의 소개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이번 주 학습 목표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920240"/>
            <a:ext cx="5257800" cy="1737360"/>
          </a:xfrm>
          <a:prstGeom prst="roundRect">
            <a:avLst>
              <a:gd name="adj" fmla="val 4737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960120" y="2240280"/>
            <a:ext cx="713232" cy="713232"/>
          </a:xfrm>
          <a:prstGeom prst="ellipse">
            <a:avLst/>
          </a:prstGeom>
          <a:solidFill>
            <a:srgbClr val="8C2F2A"/>
          </a:solidFill>
          <a:ln w="19050">
            <a:solidFill>
              <a:srgbClr val="A6791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273942" y="2400757"/>
            <a:ext cx="85588" cy="392278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8" name="Shape 6"/>
          <p:cNvSpPr/>
          <p:nvPr/>
        </p:nvSpPr>
        <p:spPr>
          <a:xfrm>
            <a:off x="1181222" y="2497044"/>
            <a:ext cx="271028" cy="85588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9" name="Text 7"/>
          <p:cNvSpPr/>
          <p:nvPr/>
        </p:nvSpPr>
        <p:spPr>
          <a:xfrm>
            <a:off x="1828800" y="2194560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5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세계관의 전환</a:t>
            </a:r>
            <a:endParaRPr lang="en-US" sz="1750" dirty="0"/>
          </a:p>
        </p:txBody>
      </p:sp>
      <p:sp>
        <p:nvSpPr>
          <p:cNvPr id="10" name="Text 8"/>
          <p:cNvSpPr/>
          <p:nvPr/>
        </p:nvSpPr>
        <p:spPr>
          <a:xfrm>
            <a:off x="1828800" y="2697480"/>
            <a:ext cx="3749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과학혁명이 중세적 우주관을 어떻게 '기계'로 바꾸었는지, 그것이 신앙에 무엇을 의미했는지 이해한다.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6263640" y="1920240"/>
            <a:ext cx="5257800" cy="1737360"/>
          </a:xfrm>
          <a:prstGeom prst="roundRect">
            <a:avLst>
              <a:gd name="adj" fmla="val 4737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6583680" y="2240280"/>
            <a:ext cx="713232" cy="713232"/>
          </a:xfrm>
          <a:prstGeom prst="ellipse">
            <a:avLst/>
          </a:prstGeom>
          <a:solidFill>
            <a:srgbClr val="8C2F2A"/>
          </a:solidFill>
          <a:ln w="19050">
            <a:solidFill>
              <a:srgbClr val="A6791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897502" y="2400757"/>
            <a:ext cx="85588" cy="392278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14" name="Shape 12"/>
          <p:cNvSpPr/>
          <p:nvPr/>
        </p:nvSpPr>
        <p:spPr>
          <a:xfrm>
            <a:off x="6804782" y="2497044"/>
            <a:ext cx="271028" cy="85588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15" name="Text 13"/>
          <p:cNvSpPr/>
          <p:nvPr/>
        </p:nvSpPr>
        <p:spPr>
          <a:xfrm>
            <a:off x="7452360" y="2194560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5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이성의 시대</a:t>
            </a:r>
            <a:endParaRPr lang="en-US" sz="1750" dirty="0"/>
          </a:p>
        </p:txBody>
      </p:sp>
      <p:sp>
        <p:nvSpPr>
          <p:cNvPr id="16" name="Text 14"/>
          <p:cNvSpPr/>
          <p:nvPr/>
        </p:nvSpPr>
        <p:spPr>
          <a:xfrm>
            <a:off x="7452360" y="2697480"/>
            <a:ext cx="3749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계몽주의가 종교전쟁의 피로와 과학의 성취라는 두 토양에서 자랐음을 파악한다.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640080" y="3840480"/>
            <a:ext cx="5257800" cy="1737360"/>
          </a:xfrm>
          <a:prstGeom prst="roundRect">
            <a:avLst>
              <a:gd name="adj" fmla="val 4737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960120" y="4160520"/>
            <a:ext cx="713232" cy="713232"/>
          </a:xfrm>
          <a:prstGeom prst="ellipse">
            <a:avLst/>
          </a:prstGeom>
          <a:solidFill>
            <a:srgbClr val="8C2F2A"/>
          </a:solidFill>
          <a:ln w="19050">
            <a:solidFill>
              <a:srgbClr val="A6791A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273942" y="4320997"/>
            <a:ext cx="85588" cy="392278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20" name="Shape 18"/>
          <p:cNvSpPr/>
          <p:nvPr/>
        </p:nvSpPr>
        <p:spPr>
          <a:xfrm>
            <a:off x="1181222" y="4417284"/>
            <a:ext cx="271028" cy="85588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21" name="Text 19"/>
          <p:cNvSpPr/>
          <p:nvPr/>
        </p:nvSpPr>
        <p:spPr>
          <a:xfrm>
            <a:off x="1828800" y="4114800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5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이신론의 논리</a:t>
            </a:r>
            <a:endParaRPr lang="en-US" sz="1750" dirty="0"/>
          </a:p>
        </p:txBody>
      </p:sp>
      <p:sp>
        <p:nvSpPr>
          <p:cNvPr id="22" name="Text 20"/>
          <p:cNvSpPr/>
          <p:nvPr/>
        </p:nvSpPr>
        <p:spPr>
          <a:xfrm>
            <a:off x="1828800" y="4617720"/>
            <a:ext cx="3749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이신론(Deism)이 기적과 특별계시를 왜 거부했는지, 그 신관의 구조를 분석한다.</a:t>
            </a:r>
            <a:endParaRPr lang="en-US" sz="1250" dirty="0"/>
          </a:p>
        </p:txBody>
      </p:sp>
      <p:sp>
        <p:nvSpPr>
          <p:cNvPr id="23" name="Shape 21"/>
          <p:cNvSpPr/>
          <p:nvPr/>
        </p:nvSpPr>
        <p:spPr>
          <a:xfrm>
            <a:off x="6263640" y="3840480"/>
            <a:ext cx="5257800" cy="1737360"/>
          </a:xfrm>
          <a:prstGeom prst="roundRect">
            <a:avLst>
              <a:gd name="adj" fmla="val 4737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6583680" y="4160520"/>
            <a:ext cx="713232" cy="713232"/>
          </a:xfrm>
          <a:prstGeom prst="ellipse">
            <a:avLst/>
          </a:prstGeom>
          <a:solidFill>
            <a:srgbClr val="8C2F2A"/>
          </a:solidFill>
          <a:ln w="19050">
            <a:solidFill>
              <a:srgbClr val="A6791A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897502" y="4320997"/>
            <a:ext cx="85588" cy="392278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26" name="Shape 24"/>
          <p:cNvSpPr/>
          <p:nvPr/>
        </p:nvSpPr>
        <p:spPr>
          <a:xfrm>
            <a:off x="6804782" y="4417284"/>
            <a:ext cx="271028" cy="85588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27" name="Text 25"/>
          <p:cNvSpPr/>
          <p:nvPr/>
        </p:nvSpPr>
        <p:spPr>
          <a:xfrm>
            <a:off x="7452360" y="4114800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5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변증의 지혜</a:t>
            </a:r>
            <a:endParaRPr lang="en-US" sz="1750" dirty="0"/>
          </a:p>
        </p:txBody>
      </p:sp>
      <p:sp>
        <p:nvSpPr>
          <p:cNvPr id="28" name="Text 26"/>
          <p:cNvSpPr/>
          <p:nvPr/>
        </p:nvSpPr>
        <p:spPr>
          <a:xfrm>
            <a:off x="7452360" y="4617720"/>
            <a:ext cx="3749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버틀러의 응전에서 오늘의 신앙 변증을 위한 통찰을 얻는다.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역사적 배경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이성의 시대는 어디서 왔는가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777240" y="1627632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계몽주의는 진공에서 태어나지 않았다 — 두 개의 토양에서 자랐다.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640080" y="2148840"/>
            <a:ext cx="5349240" cy="3657600"/>
          </a:xfrm>
          <a:prstGeom prst="roundRect">
            <a:avLst>
              <a:gd name="adj" fmla="val 2250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914400" y="2377440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① 종교전쟁의 피로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914400" y="2926080"/>
            <a:ext cx="484632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3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광신적 성직자와 제후, 교황이 종교를 전쟁과 잔혹의 구실로 삼는 데 대한 상식적 반발.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3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마녀나 이단으로 몰린 노파를 태우고 물에 빠뜨리는 일에 사람들은 혐오를 느꼈다.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3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결과 — 종교적 편견이 무신론보다 더 큰 위험으로 보였고, 관용(tolerance)에 대한 갈망이 퍼졌다.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172200" y="2148840"/>
            <a:ext cx="5349240" cy="3657600"/>
          </a:xfrm>
          <a:prstGeom prst="roundRect">
            <a:avLst>
              <a:gd name="adj" fmla="val 2000"/>
            </a:avLst>
          </a:prstGeom>
          <a:solidFill>
            <a:srgbClr val="8C2F2A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6446520" y="2377440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② 법칙과 질서에 대한 새 신뢰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6446520" y="2926080"/>
            <a:ext cx="484632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3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16–17세기 근대 과학의 등장이 평화와 조화의 새 시대에 대한 전망으로 사람들을 채웠다.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3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우주를 새롭게 사고하도록 강요한 개척자들 — 그들은 세계가 불변의 법칙에 따라 작동함을 보여주었다.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3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'우리는 감각과 이성으로 진리를 찾을 수 있다' — 이 확신이 이성의 시대(Age of Reason)를 낳았다.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국면 I — 과학혁명 ①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우주를 다시 그린 사람들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2148840"/>
            <a:ext cx="3429000" cy="3246120"/>
          </a:xfrm>
          <a:prstGeom prst="roundRect">
            <a:avLst>
              <a:gd name="adj" fmla="val 2535"/>
            </a:avLst>
          </a:prstGeom>
          <a:solidFill>
            <a:srgbClr val="FBF6EC">
              <a:alpha val="91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896112" y="2468880"/>
            <a:ext cx="2916936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코페르니쿠스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896112" y="3017520"/>
            <a:ext cx="291693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i="1" dirty="0">
                <a:solidFill>
                  <a:srgbClr val="A679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Copernicus (1473–1543)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1554480" y="3474720"/>
            <a:ext cx="1600200" cy="0"/>
          </a:xfrm>
          <a:prstGeom prst="line">
            <a:avLst/>
          </a:prstGeom>
          <a:noFill/>
          <a:ln w="12700">
            <a:solidFill>
              <a:srgbClr val="A6791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14400" y="3630168"/>
            <a:ext cx="288036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지구가 아니라 태양이 우리 우주의 중심이라고 주장했다.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370832" y="2148840"/>
            <a:ext cx="3429000" cy="3246120"/>
          </a:xfrm>
          <a:prstGeom prst="roundRect">
            <a:avLst>
              <a:gd name="adj" fmla="val 2535"/>
            </a:avLst>
          </a:prstGeom>
          <a:solidFill>
            <a:srgbClr val="FBF6EC">
              <a:alpha val="91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4626864" y="2468880"/>
            <a:ext cx="2916936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케플러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4626864" y="3017520"/>
            <a:ext cx="291693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i="1" dirty="0">
                <a:solidFill>
                  <a:srgbClr val="A679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Johann Kepler (1571–1630)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285232" y="3474720"/>
            <a:ext cx="1600200" cy="0"/>
          </a:xfrm>
          <a:prstGeom prst="line">
            <a:avLst/>
          </a:prstGeom>
          <a:noFill/>
          <a:ln w="12700">
            <a:solidFill>
              <a:srgbClr val="A6791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645152" y="3630168"/>
            <a:ext cx="288036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태양이 자기력을 발산해 행성들을 궤도에서 움직인다고 결론지었다.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8101584" y="2148840"/>
            <a:ext cx="3429000" cy="3246120"/>
          </a:xfrm>
          <a:prstGeom prst="roundRect">
            <a:avLst>
              <a:gd name="adj" fmla="val 2535"/>
            </a:avLst>
          </a:prstGeom>
          <a:solidFill>
            <a:srgbClr val="FBF6EC">
              <a:alpha val="91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8357616" y="2468880"/>
            <a:ext cx="2916936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갈릴레이</a:t>
            </a:r>
            <a:endParaRPr lang="en-US" sz="1900" dirty="0"/>
          </a:p>
        </p:txBody>
      </p:sp>
      <p:sp>
        <p:nvSpPr>
          <p:cNvPr id="17" name="Text 15"/>
          <p:cNvSpPr/>
          <p:nvPr/>
        </p:nvSpPr>
        <p:spPr>
          <a:xfrm>
            <a:off x="8357616" y="3017520"/>
            <a:ext cx="291693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i="1" dirty="0">
                <a:solidFill>
                  <a:srgbClr val="A679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Galileo Galilei (1564–1642)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9015984" y="3474720"/>
            <a:ext cx="1600200" cy="0"/>
          </a:xfrm>
          <a:prstGeom prst="line">
            <a:avLst/>
          </a:prstGeom>
          <a:noFill/>
          <a:ln w="12700">
            <a:solidFill>
              <a:srgbClr val="A6791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375904" y="3630168"/>
            <a:ext cx="288036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망원경을 만들어 행성을 관측하고, 낙하물체의 가속도가 일정함을 증명했다.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국면 I — 과학혁명 ②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뉴턴: 하나의 원리로 통합된 우주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649224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5852160" cy="3657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3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 모든 발견은 천체와 지상의 운동을 함께 설명할 하나의 포괄적 원리로 통합되어야 했다. 그것이 이성의 시대 최고의 과학자 뉴턴 (Isaac Newton, 1642–1727)의 위업이었다.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3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1687년 『자연철학의 수학적 원리』(Mathematical Principles of Natural Philosophy)를 출간, 모든 운동 법칙을 중력의 법칙이라는 하나의 원리로 조화시켰다.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3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천사와 마귀가 활동하던 중세의 세계는 덜 그럴듯하거나 미신처럼 보이게 되었고, 그 자리를 수학 기호로 표현되는 물리 법칙의 우주가 대신했다.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7452360" y="1874520"/>
            <a:ext cx="4069080" cy="3977640"/>
          </a:xfrm>
          <a:prstGeom prst="roundRect">
            <a:avLst>
              <a:gd name="adj" fmla="val 1839"/>
            </a:avLst>
          </a:prstGeom>
          <a:solidFill>
            <a:srgbClr val="2A2018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7772400" y="2148840"/>
            <a:ext cx="3429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세계기계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7772400" y="2560320"/>
            <a:ext cx="3429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world-machine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7726680" y="3063240"/>
            <a:ext cx="352044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400" i="1" dirty="0">
                <a:solidFill>
                  <a:srgbClr val="FBF6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“자연과 자연의 법칙은 밤 속에 숨어 있었다.</a:t>
            </a:r>
            <a:endParaRPr lang="en-US" sz="1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1400" i="1" dirty="0">
                <a:solidFill>
                  <a:srgbClr val="FBF6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하나님이 ‘뉴턴이 있으라’ 하시니, 모든 것이 빛이 되었다.”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7772400" y="4892040"/>
            <a:ext cx="3429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C79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알렉산더 포프 (Alexander Pope)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국면 I — 과학혁명 ③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세계기계가 신앙에 던진 물음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10881360" cy="1828800"/>
          </a:xfrm>
          <a:prstGeom prst="roundRect">
            <a:avLst>
              <a:gd name="adj" fmla="val 4500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057400"/>
            <a:ext cx="10241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i="1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세계가 식별 가능한 법칙으로 작동한다면, 하나님은 덜 필요해 보였다.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960120" y="2560320"/>
            <a:ext cx="102412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뉴턴 자신은 신앙을 폄훼하지 않았고 자신의 발견을 하나님의 창조에 대한 발견으로 보았다. 그러나 계몽주의의 다른 이들은 새 과학 모델에 신앙을 두었고, 태양이 지구를 밀어내듯 인간도 창조의 정점에서 밀려났으며, 어떤 이들은 하나님마저 밀려났다고 느꼈다.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640080" y="3931920"/>
            <a:ext cx="5349240" cy="1920240"/>
          </a:xfrm>
          <a:prstGeom prst="roundRect">
            <a:avLst>
              <a:gd name="adj" fmla="val 3810"/>
            </a:avLst>
          </a:prstGeom>
          <a:solidFill>
            <a:srgbClr val="FBF6EC"/>
          </a:solidFill>
          <a:ln w="12700">
            <a:solidFill>
              <a:srgbClr val="FFFFFF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914400" y="411480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파스칼의 전율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914400" y="4526280"/>
            <a:ext cx="48463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프랑스 물리학자 파스칼 (Blaise Pascal, 1623–62)은 “스쳐 가는 원자인 우리를 삼키는 그 두려운 공간” 앞에서 움츠러들었다.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172200" y="3931920"/>
            <a:ext cx="5349240" cy="1920240"/>
          </a:xfrm>
          <a:prstGeom prst="roundRect">
            <a:avLst>
              <a:gd name="adj" fmla="val 3810"/>
            </a:avLst>
          </a:prstGeom>
          <a:solidFill>
            <a:srgbClr val="8C2F2A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6446520" y="411480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아우구스티누스적 세계관의 도전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6446520" y="4526280"/>
            <a:ext cx="48463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1200년간 사람은 '은혜가 절실히 필요한 죄의 노예'였다. 이제 지식인들은 말했다 — 사람은 은혜보다 지식과 상식이 필요한 이성적 피조물이라고.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국면 II — 이성의 시대 ①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계몽주의: 이성이라는 새 권위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1088136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10241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50" i="1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우주가 하나의 위대한 설계로 조율된 매끄러운 기계라면, 우리는 명료하게 생각하기만 하면 삶의 의미와 참된 행복을 찾을 수 있다.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960120" y="2697480"/>
            <a:ext cx="1024128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이성의 시대 (Age of Reason) — 감각과 이성으로 진리를 찾을 수 있다는 근본 관념에서 나온 이름이다.
</a:t>
            </a:r>
            <a:endParaRPr lang="en-US" sz="1300" dirty="0"/>
          </a:p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오해 금지 — 대장장이와 시골 사제까지 갑자기 지식인 행세를 했다는 뜻이 아니다. 많은 그리스도인은 새 시대가 열린 줄도 모른 채 조상의 신앙으로 살고 죽었다. 그러나 유럽의 전망과 방향은 바뀌었다.
</a:t>
            </a:r>
            <a:endParaRPr lang="en-US" sz="1300" dirty="0"/>
          </a:p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두 가지 기후 — 17세기 말 영국에서는 이성과 신앙을 조화시키려는 시도가 있었다. 어떤 진리는 이성으로(하나님의 존재), 어떤 진리는 계시로(그리스도의 부활) 온다는 것이다.
</a:t>
            </a:r>
            <a:endParaRPr lang="en-US" sz="1300" dirty="0"/>
          </a:p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18세기 이후 프랑스에서는 기후가 달라졌다 — 계시된 성경에 대한 호소를 미신적 헛소리로 일축하는 적대적 분위기가 형성되었다.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국면 II — 이성의 시대 ②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로크: 조화를 시도한 첫 세대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649224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5852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존 로크 (John Locke, 1632–1704)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960120" y="2651760"/>
            <a:ext cx="585216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『인간지성론』(Essay concerning Human Understanding)에서 이성의 작동을 설명하며, 하나님의 존재는 “이성이 발견하는 가장 명백한 진리”라고 했다.
</a:t>
            </a:r>
            <a:endParaRPr lang="en-US" sz="1300" dirty="0"/>
          </a:p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그러나 그가 염두에 둔 하나님은 출애굽의 하나님이나 예수의 부활의 하나님과는 거리가 있었다. 신비는 거의 사라지고, 로크의 하나님은 이성적 증명의 산물이었다.
</a:t>
            </a:r>
            <a:endParaRPr lang="en-US" sz="1300" dirty="0"/>
          </a:p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『기독교의 합리성』(The Reasonableness of Christianity, 1695) — 기독교의 핵심 교리는 단 하나, '예수는 메시아다'. 나머지 전통 신학의 대부분은 부적절한 것으로 치부했다.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7452360" y="1874520"/>
            <a:ext cx="4069080" cy="3977640"/>
          </a:xfrm>
          <a:prstGeom prst="roundRect">
            <a:avLst>
              <a:gd name="adj" fmla="val 1839"/>
            </a:avLst>
          </a:prstGeom>
          <a:solidFill>
            <a:srgbClr val="8C2F2A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7772400" y="2148840"/>
            <a:ext cx="3429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로크의 공과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7772400" y="2651760"/>
            <a:ext cx="34290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b="1" dirty="0">
                <a:solidFill>
                  <a:srgbClr val="C79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공 — </a:t>
            </a:r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계시를 인정했고 그 중요성을 의심하지 않았다. 예언 성취와 예수의 기적을 그 권위의 증거로 보았다.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7772400" y="4160520"/>
            <a:ext cx="342900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b="1" dirty="0">
                <a:solidFill>
                  <a:srgbClr val="C79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과 — </a:t>
            </a:r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기독교를 '이성이 어차피 알 수 있었던 진리의 명료한 표현' 이상으로 보지 않았다. 신비와 초자연은 어울리지 않는 것이 되었다.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교회사 II - 제6주차</dc:title>
  <dc:subject>PptxGenJS Presentation</dc:subject>
  <dc:creator>Chang Lee, Ph.D.</dc:creator>
  <cp:lastModifiedBy>Chang Lee, Ph.D.</cp:lastModifiedBy>
  <cp:revision>1</cp:revision>
  <dcterms:created xsi:type="dcterms:W3CDTF">2026-08-22T01:17:18Z</dcterms:created>
  <dcterms:modified xsi:type="dcterms:W3CDTF">2026-08-22T01:17:18Z</dcterms:modified>
</cp:coreProperties>
</file>