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제5주차부터 제6부(이성과 부흥의 시대)로 넘어갑니다. 종교개혁 제2세대의 두 갈래 — 교리를 체계화한 정통주의와 마음의 신앙을 강조한 청교도 — 를 다룹니다. 특히 1609년 최초의 영국 침례교회 탄생이 이 주차에 포함됩니다.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Puritans(청교도)·purify(정화)·Lord's Day(주일)·spiritual brotherhood(영적 형제단). 4주차 엘리자베스의 중용(via media)에 대한 불만이 청교도 운동을 낳았음을 연결하세요.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spiritual conversion(영적 회심)·covenant of grace(은혜 언약)·near bond(가까운 매임). 청교도의 회심 강조가 훗날 복음주의 '거듭남' 메시지의 원뿌리(taproot)임을 셀리가 지적합니다.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John Foxe·John Cotton, [용어] Book of Martyrs(순교자 열전)·God's new Israel(하나님의 새 이스라엘). 4주차 메리 치세의 순교가 여기서 영국 개신교의 자기 정체성으로 재해석됩니다.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Elizabeth I·James I·Charles I·William Laud·Oliver Cromwell. 청교도는 정치적 승리를 거두고도 내부 분열로 실패했습니다 — 이 분열이 다음 슬라이드의 침례교 탄생과도 연결됩니다.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John Robinson·John Smyth, [용어] Separatist(분리주의자)·Mennonites(메노나이트). ★ 침례교 신학교에서 가장 중요한 슬라이드입니다. 3주차 재세례파(신자의 세례)와의 연결 — 실제로 스미스 회중은 암스테르담에서 메노나이트와 교류하며 신앙고백을 비교했습니다. '교회는 언약의 끈이 아니라 신앙 고백으로 구성되어야 하지 않는가'라는 물음이 침례교의 출발점입니다.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Pilgrim Fathers(순례자의 조상들)·Great Migration(대이주)·Half-way covenant(절반 언약). 절반 언약의 딜레마를 강조하세요 — 곤잘레스는 '차라리 회심 후에 세례를 주는 침례교식이 낫지 않은가'라는 물음이 실제로 제기되었다고 씁니다. 12주차 미국 기독교로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두 흐름 비교표. 둘 중 하나만으로는 불충분합니다 — 교리 없는 경건은 표류하고, 경건 없는 교리는 메마릅니다.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침례교 맥락의 적용. 절반 언약과 오늘의 명목상 교인 문제를 연결하면 학생들의 목회 현장과 바로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정리·과제·예고. 6주차(계몽주의·이신론)는 이번 주 정통주의의 경직성에 대한 반작용으로 자연스럽게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두 흐름은 대립이 아니라 동전의 양면입니다 — 정통주의는 '무엇을 믿는가'(교리)를, 청교도는 '어떻게 사는가'(경건)를 물었습니다.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목표. 침례교 신학교 맥락에서 네 번째 목표(1609년 침례교 기원)가 특별한 의미를 가집니다.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dogma(교의)·orthodoxy(정통). 제2세대의 딜레마를 공감적으로 설명하세요 — 그들은 물려받은 유산을 지켜야 했으나, 그 대가로 신앙의 온기를 잃을 위험이 있었습니다.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Johann Gerhardt·Abraham Calovius, [용어] Protestant scholasticism·summa. 역설: 내용은 가톨릭과 정반대였으나, 방법과 어조는 매우 유사해졌습니다.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Philip Melanchthon·Matthias Flacius, [용어] adiaphora(아디아포라)·Formula of Concord(일치신조). 일치신조는 대체로 '중도적' 입장을 취했다는 점에 유의하세요. 아디아포라 논쟁은 오늘날에도 살아 있는 질문입니다.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Jacobus Arminius·Theodore Beza·Dirck Koornhert, [용어] Remonstrance(항론서)·Synod of Dort(도르트 회의)·election(선택). 3주차에서 예고한 대로, 예정이 칼뱅주의의 '표지'가 되는 것이 바로 이 도르트 회의입니다. 아르미니우스주의는 훗날 감리교로 이어집니다(9주차 예고).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Westminster Assembly(웨스트민스터 총회)·Supreme Judge(최고 재판관)·God's Eternal Decree(하나님의 영원한 작정)·original corruption(원래의 부패). 스코틀랜드 대표는 8명뿐이었으나 최강의 군대를 배경으로 결정적 영향력을 행사했습니다.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Abraham Calovius, [용어] confessionalism(신앙고백주의). 균형 있게 평가하세요 — 정통주의는 필요한 작업이었으나, 그 경직성이 계몽주의의 반작용을 불렀습니다.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7680960" cy="5577840"/>
          </a:xfrm>
          <a:prstGeom prst="roundRect">
            <a:avLst>
              <a:gd name="adj" fmla="val 1639"/>
            </a:avLst>
          </a:prstGeom>
          <a:solidFill>
            <a:srgbClr val="FBF6EC">
              <a:alpha val="84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1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679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5 주차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7040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개신교 정통주의와</a:t>
            </a:r>
            <a:endParaRPr lang="en-US" sz="38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청교도 운동의 전개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841248" y="3703320"/>
            <a:ext cx="6949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Protestant Orthodoxy and the Rise of Puritanism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41248" y="4297680"/>
            <a:ext cx="1920240" cy="2743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48056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주교재  </a:t>
            </a:r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『현대인을 위한 교회사』 제6부 (이성과 부흥의 시대)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52578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Instructor: Chang Lee, Ph.D.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Baptist Theological Institute and Seminary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B — 청교도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청교도: 영국의 두 번째 종교개혁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그들은 왜 '청교도(Puritans)'라 불렸는가 — 교회를 성경적 신앙으로 '정화(purify)'해야 한다고 주장했기 때문이다.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예배의 정화 — 십자가 사용, 특정 사제복, 제단에서의 성찬 등 잉글랜드 교회가 유지한 전통 요소들을 반대.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삶의 절제 — 성경의 계명에 따른 검소한 삶, 사치와 과시의 배격, 주일(Lord's Day)의 엄격한 준수.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새로운 설교 — 머리가 아니라 '마음'을 겨냥한 메시지. 이를 '영적 형제단(spiritual brotherhood)'이라 부른다.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제네바에서 온 사람들 — '피의 메리' 치세에 망명했던 이들이 칼뱅주의로 무장하고 돌아와 운동의 선봉이 되었다.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B — 청교도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회심 체험과 은혜 언약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거듭남 (New Birth)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청교도는 영적 회심(spiritual conversion)이 기독교의 핵심이라 확신했다.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거듭남이 그들을 다른 이들과 — 심지어 거듭나지 않은 다른 그리스도인과도 — 구별했다.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교회는 이를 준비시키고 인도할 수 있으나, 은혜를 받는 체험 자체는 교회의 통제 밖에 있다.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은혜 언약 (covenant of grace)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청교도의 성경관과 자기 이해의 열쇠는 '언약(covenant)'이라는 개념이었다.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하나님이 주권적으로 택하시되, 누구든 예수 그리스도를 믿는 개인적 신앙으로 언약 백성에 더해질 수 있다고 보았다.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'가까운 매임(near bond)'은 성도에게 하나님의 모든 길을 걷도록 의무를 지웠고, 동시에 놀라운 영적 힘의 원천이 되었다.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B — 청교도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『순교자 열전』과 '새 이스라엘' 의식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존 폭스 (John Foxe)의 『순교자 열전(Book of Martyrs)』은 하나님 나라를 위해 죽은 신실한 개신교도들의 이야기를 모았다.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 결론은 분명해 보였다 — 하나님은 세계 구속 계획 속에서 영국 백성에게 특별한 자리를 두셨다.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 다음으로 영국인의 정신을 형성한 책. 세대를 이어 영국인은 폭스의 눈으로 역사와 성경을 읽었다.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청교도는 스스로를 '하나님의 새 이스라엘(God's new Israel)'로 여기게 되었다.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915400" y="2148840"/>
            <a:ext cx="1005840" cy="100584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FBF6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357970" y="2375154"/>
            <a:ext cx="120701" cy="553212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0" name="Shape 8"/>
          <p:cNvSpPr/>
          <p:nvPr/>
        </p:nvSpPr>
        <p:spPr>
          <a:xfrm>
            <a:off x="9227210" y="2510942"/>
            <a:ext cx="382219" cy="120701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0" y="329184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존 코튼의 설교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772400" y="3657600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Cotton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772400" y="4041648"/>
            <a:ext cx="3429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사무엘하 7:10을 본문으로, 이민자들이 고대 이스라엘처럼 하나님의 택한 백성이며 약속된 땅으로 가고 있다고 선포했다.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B — 청교도 ④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청교도 운동의 세 시기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1307592" y="2194560"/>
            <a:ext cx="45720" cy="3429000"/>
          </a:xfrm>
          <a:prstGeom prst="rect">
            <a:avLst/>
          </a:prstGeom>
          <a:solidFill>
            <a:srgbClr val="A6413A"/>
          </a:solidFill>
          <a:ln/>
        </p:spPr>
      </p:sp>
      <p:sp>
        <p:nvSpPr>
          <p:cNvPr id="6" name="Shape 4"/>
          <p:cNvSpPr/>
          <p:nvPr/>
        </p:nvSpPr>
        <p:spPr>
          <a:xfrm>
            <a:off x="1051560" y="2148840"/>
            <a:ext cx="548640" cy="548640"/>
          </a:xfrm>
          <a:prstGeom prst="ellipse">
            <a:avLst/>
          </a:prstGeom>
          <a:solidFill>
            <a:srgbClr val="8C2F2A"/>
          </a:solidFill>
          <a:ln w="25400">
            <a:solidFill>
              <a:srgbClr val="A679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752344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1558–1603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240280" y="2039112"/>
            <a:ext cx="9281160" cy="1051560"/>
          </a:xfrm>
          <a:prstGeom prst="roundRect">
            <a:avLst>
              <a:gd name="adj" fmla="val 7826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468880" y="2075688"/>
            <a:ext cx="8869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엘리자베스 (Elizabeth I) 치세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2468880" y="2441448"/>
            <a:ext cx="8869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제네바를 본떠 잉글랜드 교회를 정화하려 시도. 여왕은 “청교도라는 개들이 짖되 물지만 않으면” 내버려 두었다.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1051560" y="3383280"/>
            <a:ext cx="548640" cy="548640"/>
          </a:xfrm>
          <a:prstGeom prst="ellipse">
            <a:avLst/>
          </a:prstGeom>
          <a:solidFill>
            <a:srgbClr val="8C2F2A"/>
          </a:solidFill>
          <a:ln w="25400">
            <a:solidFill>
              <a:srgbClr val="A679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986784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1603–1642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240280" y="3273552"/>
            <a:ext cx="9281160" cy="1051560"/>
          </a:xfrm>
          <a:prstGeom prst="roundRect">
            <a:avLst>
              <a:gd name="adj" fmla="val 7826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468880" y="3310128"/>
            <a:ext cx="8869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제임스 1세·찰스 1세 (James I, Charles I)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2468880" y="3675888"/>
            <a:ext cx="8869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왕권신수설에 맞섬. 로드 대주교 (William Laud)가 고교회 예식을 강요하며 압박. 1만여 명이 뉴잉글랜드로 피신.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1051560" y="4617720"/>
            <a:ext cx="548640" cy="548640"/>
          </a:xfrm>
          <a:prstGeom prst="ellipse">
            <a:avLst/>
          </a:prstGeom>
          <a:solidFill>
            <a:srgbClr val="8C2F2A"/>
          </a:solidFill>
          <a:ln w="25400">
            <a:solidFill>
              <a:srgbClr val="A6791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5221224"/>
            <a:ext cx="1554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1642–1660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40280" y="4507992"/>
            <a:ext cx="9281160" cy="1051560"/>
          </a:xfrm>
          <a:prstGeom prst="roundRect">
            <a:avLst>
              <a:gd name="adj" fmla="val 7826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2468880" y="4544568"/>
            <a:ext cx="8869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크롬웰 (Oliver Cromwell)의 시대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2468880" y="4910328"/>
            <a:ext cx="88696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내전과 통치기에 국가교회를 형성할 기회를 얻었으나, 내부 분열로 실패했다.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B — 침례교의 기원 ★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1609년: 최초의 영국 침례교회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스크루비와 게인즈버러, 두 회중의 갈림길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박해를 피해 1608년경 두 분리주의(Separatist) 회중이 네덜란드로 이주.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스크루비 회중 — 로빈슨 (John Robinson) 목사의 인도로 레이던에 정착. 훗날 메이플라워호를 타고 신대륙으로.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게인즈버러 회중 — 암스테르담에 정착. 현지 메노나이트 (Mennonites)의 도움을 받고 신앙고백을 교환함.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케임브리지 출신 목사 스미스 (John Smyth)가 헬라어 신약을 연구하다, 유아세례가 성경 어디에도 없음을 발견했다.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915400" y="2103120"/>
            <a:ext cx="1005840" cy="1005840"/>
          </a:xfrm>
          <a:prstGeom prst="ellipse">
            <a:avLst/>
          </a:prstGeom>
          <a:solidFill>
            <a:srgbClr val="A6413A"/>
          </a:solidFill>
          <a:ln w="19050">
            <a:solidFill>
              <a:srgbClr val="FBF6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357970" y="2329434"/>
            <a:ext cx="120701" cy="553212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1" name="Shape 9"/>
          <p:cNvSpPr/>
          <p:nvPr/>
        </p:nvSpPr>
        <p:spPr>
          <a:xfrm>
            <a:off x="9227210" y="2465222"/>
            <a:ext cx="382219" cy="120701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0" y="3246120"/>
            <a:ext cx="3429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1609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7772400" y="370332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최초의 영국 침례교회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772400" y="4069080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English Baptist church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772400" y="4434840"/>
            <a:ext cx="342900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스미스와 40명의 교인이 예수 그리스도를 믿는 개인적 신앙 고백 위에서 세례를 받았다.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B — 청교도 ⑤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신대륙으로: 거룩한 실험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96112" y="2423160"/>
            <a:ext cx="29169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1620 메이플라워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896112" y="2971800"/>
            <a:ext cx="2916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Mayflower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554480" y="3410712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3557016"/>
            <a:ext cx="2880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레이던 회중이 영국을 거쳐 100여 명이 출항, 플리머스에 상륙. 순례자의 조상들(Pilgrim Fathers).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70832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26864" y="2423160"/>
            <a:ext cx="29169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대이주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4626864" y="2971800"/>
            <a:ext cx="2916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Migration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285232" y="3410712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45152" y="3557016"/>
            <a:ext cx="2880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로드 대주교의 박해로 약 1만 명의 청교도가 뉴잉글랜드로 이주, 매사추세츠·코네티컷·뉴헤이븐을 세움.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01584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4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357616" y="2423160"/>
            <a:ext cx="291693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절반 언약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8357616" y="2971800"/>
            <a:ext cx="2916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Half-way covenant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9015984" y="3410712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75904" y="3557016"/>
            <a:ext cx="2880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세례는 받았으나 회심 체험이 없는 이들을 어떻게 볼 것인가 — 언약 공동체와 회심 교회 사이의 딜레마.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흐름 한눈에 보기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10881360" cy="502920"/>
          </a:xfrm>
          <a:prstGeom prst="roundRect">
            <a:avLst>
              <a:gd name="adj" fmla="val 14545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205740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566160" y="205740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개신교 정통주의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635240" y="2057400"/>
            <a:ext cx="3794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청교도 운동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560320"/>
            <a:ext cx="10881360" cy="84124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560320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물음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566160" y="2560320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무엇을 믿는가 (교리)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635240" y="2560320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어떻게 사는가 (경건)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401568"/>
            <a:ext cx="10881360" cy="841248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3401568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중심 개념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3566160" y="3401568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정통 (orthodoxy) · 교의 (dogma)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635240" y="3401568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회심 (conversion) · 언약 (covenant)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4242816"/>
            <a:ext cx="10881360" cy="84124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4242816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활동 무대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3566160" y="4242816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대학과 학교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7635240" y="4242816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강단과 가정, 그리고 사회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40080" y="5084064"/>
            <a:ext cx="10881360" cy="841248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5084064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대표 문서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3566160" y="5084064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일치신조 · 도르트 · 웨스트민스터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635240" y="5084064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순교자 열전 · 청교도 설교집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40080" y="5925312"/>
            <a:ext cx="10881360" cy="841248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5925312"/>
            <a:ext cx="246888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남긴 것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3566160" y="5925312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신조와 교리 체계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7635240" y="5925312"/>
            <a:ext cx="379476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복음주의 경건과 신대륙 교회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적용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교리와 경건, 그리고 우리의 자리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정통주의가 주는 교훈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바른 교리는 반드시 필요하다 — 신앙의 내용이 흐려지면 경건도 방향을 잃는다.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'신앙 대신 교의, 사랑 대신 정통'이 될 때 신학은 차가워진다.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아디아포라(adiaphora)를 분별하는 지혜 — 무엇이 본질이고 무엇이 부차적인가?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 전통에 비추어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1609년 스미스의 물음 — 교회는 '언약의 끈'이 아니라 '신앙 고백'으로 구성되어야 하지 않는가?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절반 언약의 딜레마는 오늘 우리 교회의 '명목상 교인' 문제와 놀랍도록 닮아 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청교도의 회심 강조는 침례교·복음주의 신앙의 원뿌리다 — 우리는 그 유산을 어떻게 이어갈 것인가?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8686800" cy="5669280"/>
          </a:xfrm>
          <a:prstGeom prst="roundRect">
            <a:avLst>
              <a:gd name="adj" fmla="val 1613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685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정리 · 학습 활동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정리와 이번 주 과제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77724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17세기는 종교개혁의 통찰을 체계화한 개신교 스콜라주의(Protestant scholasticism)의 시대였다.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일치신조·도르트 신경·웨스트민스터 신앙고백이 각 전통의 정통(orthodoxy)을 확정했다.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청교도는 회심 체험과 은혜 언약(covenant of grace)으로 마음의 신앙을 회복하려 했고, 그 흐름에서 1609년 최초의 영국 침례교회가 태어났다.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77240" y="3886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독서 과제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4251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제6부(개신교 정통주의·청교도 관련 장)  ·  (참고) 곤잘레스 『현대교회사』 정통주의 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7240" y="46634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토론 주제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5029200"/>
            <a:ext cx="8046720" cy="914400"/>
          </a:xfrm>
          <a:prstGeom prst="roundRect">
            <a:avLst>
              <a:gd name="adj" fmla="val 80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51560" y="5120640"/>
            <a:ext cx="7498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내가 섬기는 교회에서 '교리'와 '경건' 중 어느 쪽이 더 약한가? 정통주의와 청교도의 교훈에 비추어 균형을 위한 구체적 방안을 제안해 보시오.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7240" y="58704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주 예고 — 제6주차: 과학혁명, 계몽주의, 그리고 이신론의 도전 (제6부)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주 강의의 흐름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제2세대의 두 갈래 길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349240" cy="3840480"/>
          </a:xfrm>
          <a:prstGeom prst="roundRect">
            <a:avLst>
              <a:gd name="adj" fmla="val 2143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14400" y="21945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흐름 A — 개신교 정통주의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2743200"/>
            <a:ext cx="48463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개신교 스콜라주의 (Protestant scholasticism)</a:t>
            </a:r>
            <a:endParaRPr lang="en-US" sz="1400" dirty="0"/>
          </a:p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일치신조 (Formula of Concord, 1577)</a:t>
            </a:r>
            <a:endParaRPr lang="en-US" sz="1400" dirty="0"/>
          </a:p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도르트 회의 (Synod of Dort)와 아르미니우스</a:t>
            </a:r>
            <a:endParaRPr lang="en-US" sz="1400" dirty="0"/>
          </a:p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웨스트민스터 신앙고백 (Westminster Confession)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172200" y="1965960"/>
            <a:ext cx="5349240" cy="3840480"/>
          </a:xfrm>
          <a:prstGeom prst="roundRect">
            <a:avLst>
              <a:gd name="adj" fmla="val 2143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945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흐름 B — 청교도 운동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743200"/>
            <a:ext cx="484632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 (Puritans)는 무엇을 정화하려 했나</a:t>
            </a:r>
            <a:endParaRPr lang="en-US" sz="1400" dirty="0"/>
          </a:p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회심 체험과 언약 (covenant) 신학</a:t>
            </a:r>
            <a:endParaRPr lang="en-US" sz="1400" dirty="0"/>
          </a:p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분리주의자와 최초의 침례교회 (1609)</a:t>
            </a:r>
            <a:endParaRPr lang="en-US" sz="1400" dirty="0"/>
          </a:p>
          <a:p>
            <a:pPr marL="342900" indent="-342900">
              <a:lnSpc>
                <a:spcPct val="120000"/>
              </a:lnSpc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신대륙으로 — 뉴잉글랜드의 '거룩한 실험'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소개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이번 주 학습 목표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7394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8122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체계화의 시대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82880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종교개혁의 통찰이 왜 정교한 교리 체계로 굳어졌는지, 그 이득과 대가를 이해한다.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8368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9750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0478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Text 13"/>
          <p:cNvSpPr/>
          <p:nvPr/>
        </p:nvSpPr>
        <p:spPr>
          <a:xfrm>
            <a:off x="745236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정통의 확정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45236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일치신조·도르트·웨스트민스터가 각 전통의 정통을 어떻게 규정했는지 파악한다.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6012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7394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0" name="Shape 18"/>
          <p:cNvSpPr/>
          <p:nvPr/>
        </p:nvSpPr>
        <p:spPr>
          <a:xfrm>
            <a:off x="118122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1" name="Text 19"/>
          <p:cNvSpPr/>
          <p:nvPr/>
        </p:nvSpPr>
        <p:spPr>
          <a:xfrm>
            <a:off x="182880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청교도의 마음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82880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청교도가 회심 체험과 언약 신학으로 무엇을 추구했는지 규명한다.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58368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9750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6" name="Shape 24"/>
          <p:cNvSpPr/>
          <p:nvPr/>
        </p:nvSpPr>
        <p:spPr>
          <a:xfrm>
            <a:off x="680478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7" name="Text 25"/>
          <p:cNvSpPr/>
          <p:nvPr/>
        </p:nvSpPr>
        <p:spPr>
          <a:xfrm>
            <a:off x="745236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침례교의 기원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45236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1609년 최초의 영국 침례교회가 어떤 맥락에서 태어났는지 우리 전통과 연결한다.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역사적 배경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발견의 시대에서 수호의 시대로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16세기가 위대한 신학적 발견의 시대였다면, 17세기는 그 발견을 지키고 정의하는 시대였다.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목표의 변화 — 하나님의 말씀에 온전히 열려 있기보다, 앞 세대가 말한 바를 옹호하고 명료화하는 데 힘씀.
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문체의 변화 — 신학이 점점 경직되고 차가우며 학문적으로 변함. 신선한 창조성은 줄어듦.
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위험 — 곤잘레스의 표현대로, “신앙 대신 교의(dogma)가, 사랑 대신 정통(orthodoxy)이” 자리를 차지하기 쉬웠다.
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공통 현상 — 개혁파·루터파·가톨릭 모두 각자의 정통을 세웠고, 엄격히 동의하지 않으면 신자로 인정받지 못했다.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A — 정통주의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개신교 스콜라주의의 세 특징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77240" y="162763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루터가 배격했던 방법론이 개신교 신학에 되돌아왔다.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96112" y="2423160"/>
            <a:ext cx="2916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방대한 체계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896112" y="3017520"/>
            <a:ext cx="2916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thought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1554480" y="3447288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3593592"/>
            <a:ext cx="2880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중세의 대전(summa)에 비견되는 거대 체계. 게르하르트 (Johann Gerhardt)는 9권을, 칼로비우스 (Abraham Calovius)는 12권을 저술.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70832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626864" y="2423160"/>
            <a:ext cx="2916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아리스토텔레스의 귀환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4626864" y="3017520"/>
            <a:ext cx="2916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Aristotle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285232" y="3447288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45152" y="3593592"/>
            <a:ext cx="2880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루터는 “신학자가 되려면 아리스토텔레스를 버려야 한다” 했으나, 후대는 그의 논리학·형이상학 위에 체계를 세움.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01584" y="2148840"/>
            <a:ext cx="3429000" cy="3246120"/>
          </a:xfrm>
          <a:prstGeom prst="roundRect">
            <a:avLst>
              <a:gd name="adj" fmla="val 253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57616" y="2423160"/>
            <a:ext cx="291693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학교의 신학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57616" y="3017520"/>
            <a:ext cx="29169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of the schools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015984" y="3447288"/>
            <a:ext cx="160020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75904" y="3593592"/>
            <a:ext cx="2880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교회의 삶과 설교·영혼 돌봄이 아니라, 대학에서 학자들을 향해 쓰인 신학이 됨.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A — 정통주의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루터파: 일치신조로 가는 길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필립주의자 vs 엄격 루터파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멜란히톤 (Philip Melanchthon)은 복음의 본질과 주변적인 것을 구분하고, 후자를 그리스어로 아디아포라 (adiaphora, 무관한 것들)라 불렀다.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엄격 루터파 — 플라키우스 (Matthias Flacius)는 반박했다: 박해의 때에는 주변적인 것조차 신앙의 상징이 되므로 양보는 곧 배교다.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쟁점의 확대 — 인간 의지의 역할(멜란히톤은 협력을 인정하는 쪽으로 기욺)과 성찬 이해까지 논쟁이 번짐.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915400" y="2148840"/>
            <a:ext cx="1051560" cy="1051560"/>
          </a:xfrm>
          <a:prstGeom prst="ellipse">
            <a:avLst/>
          </a:prstGeom>
          <a:solidFill>
            <a:srgbClr val="A6413A"/>
          </a:solidFill>
          <a:ln w="19050">
            <a:solidFill>
              <a:srgbClr val="FBF6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378086" y="2385441"/>
            <a:ext cx="126187" cy="578358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1" name="Shape 9"/>
          <p:cNvSpPr/>
          <p:nvPr/>
        </p:nvSpPr>
        <p:spPr>
          <a:xfrm>
            <a:off x="9241384" y="2527402"/>
            <a:ext cx="399593" cy="126187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0" y="333756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일치신조 (1577)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772400" y="3749040"/>
            <a:ext cx="3429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 of Concord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772400" y="4160520"/>
            <a:ext cx="3429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대부분의 쟁점에서 중도를 택했으나, 성찬에서는 엄격 루터파를 지지 — 이후 루터파 정체성은 칼뱅주의와의 '대조'로 표현된다.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A — 정통주의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개혁파: 아르미니우스와 도르트 회의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반박하려다 설득당한 사람 — 아르미니우스 (Jacobus Arminius)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칼뱅의 후계자 베자 (Theodore Beza) 아래서 배운 정통 칼뱅주의 목사이자 교수였다.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예정을 비판한 코른헤르트 (Dirck Koornhert)를 논박해 달라는 요청을 받고 그의 글을 연구했으나, 양심의 싸움 끝에 오히려 그가 옳다는 결론에 이르렀다.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그의 추종자들은 항론서(Remonstrance)를 제출했고, 이에 도르트 회의 (Synod of Dort, 1618–19)가 소집되어 아르미니우스주의를 정죄했다.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도르트의 정의 — “선택(election)은 창세 전에 하나님이 전 인류 가운데서 그리스도 안에서 구속받을 일정 수의 사람을 택하신 불변의 작정이다.”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A — 정통주의 ④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웨스트민스터 신앙고백 (1646)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영국 의회가 소집한 웨스트민스터 총회 (Westminster Assembly) — 목사 121명, 평신도 30명, 스코틀랜드 대표 8명.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성경의 권위 — 모든 종교적 논쟁의 '최고 재판관(Supreme Judge)'. “성경 해석의 무오한 규칙은 성경 자체다.”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하나님의 영원한 작정 (God's Eternal Decree) — 영원부터 “일어나는 모든 일을 자유롭고 불변하게 작정하셨다.”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원죄 — 아담의 죄로 인한 '원래의 부패(original corruption)'. 또한 제한 속죄를 확언한다.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정통의 두 기둥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0" y="2651760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도르트 신경 (Canons of Dort)</a:t>
            </a:r>
            <a:endParaRPr lang="en-US" sz="13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웨스트민스터 신앙고백</a:t>
            </a:r>
            <a:endParaRPr lang="en-US" sz="13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(Westminster Confession)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0" y="3977640"/>
            <a:ext cx="3429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웨스트민스터는 도르트보다 훨씬 상세하고 광범위하며, 영어권 개혁주의 정통의 표준 문서가 되었다.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흐름 A — 평가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정통주의가 남긴 것, 잃은 것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남긴 유산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 영감 교리의 정립 — 루터는 영감의 '방식'을 논하지 않았으나, 정통주의는 이를 정교하게 규정했다.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엄격한 신앙고백주의(confessionalism) — 신앙의 내용을 명확히 하여 혼란을 막았다.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우리가 물려받은 신조와 교리 체계의 상당 부분이 이 시기의 산물이다.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2648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드리운 그늘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칼로비우스는 성경이 계시한 모든 것이 절대 필요하며, 아무리 작은 교리라도 거부하면 하나님을 거부하는 것이라 단언했다.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각 진영이 참호를 파고, 모든 교리에 동의하는 자만 그리스도인으로 여기는 독단이 자라났다.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역설적 결과 — 이 독단이 오히려 신학과 교리의 가치에 대한 회의를 낳았다 (6주차 계몽주의로 연결).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제5주차</dc:title>
  <dc:subject>PptxGenJS Presentation</dc:subject>
  <dc:creator>Chang Lee, Ph.D.</dc:creator>
  <cp:lastModifiedBy>Chang Lee, Ph.D.</cp:lastModifiedBy>
  <cp:revision>1</cp:revision>
  <dcterms:created xsi:type="dcterms:W3CDTF">2026-08-10T12:26:14Z</dcterms:created>
  <dcterms:modified xsi:type="dcterms:W3CDTF">2026-08-10T12:26:14Z</dcterms:modified>
</cp:coreProperties>
</file>