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제4주차, 제5부(종교개혁의 시대)의 마무리. 영국 종교개혁(정치적 기원)과 로마 가톨릭의 반동(트렌트 공의회)을 다룹니다. 배경은 Ghibli풍 수채화 톤이며, 인물명은 영문/원어, 신학 용어는 저자가 쓴 단어를 괄호로 병기했습니다.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이번 주도 두 병렬 서사입니다. 무대 A는 국가 주도의 정치적 개혁, 무대 B는 로마의 자기 개혁이자 반격입니다.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네 목표. 영국 종교개혁의 '정치적' 성격과 트렌트의 '반작용적' 성격이 이번 주의 두 축입니다.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핵심: 영국 종교개혁은 '교리 갈등이 아니라 왕의 문제'에서 비롯되었습니다(셀리). 위클리프 유산과 대륙 사상이라는 토양이 이미 있었기에 정치적 결별이 신학적 개혁으로 발전할 수 있었습니다.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Henry VIII·Anne Boleyn·Thomas Cranmer, [용어] Act of Supremacy(수장령). 결별의 쟁점이 신학이 아니라 '누가 교회의 머리인가'였음을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Thomas More, [용어] Defender of the Faith(신앙의 수호자). 헨리의 개혁이 '구조적 단절, 교리적 연속'이었음을 짚고, 양심으로 저항한 토머스 모어의 순교를 소개하세요.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Edward VI·Cranmer, [용어] Book of Common Prayer(공동기도서)·Forty-Two Articles(42개조 신조). 에드워드 치세가 영국 교회를 실질적으로 개신교화한 시기임을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Mary I·John Foxe·Philip of Spain·Cranmer, [용어] Bloody Mary·Book of Martyrs(순교자 열전). 크랜머의 극적 최후는 개신교의 상징적 승리가 되었습니다. 순교가 오히려 개신교를 강화한 역설을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Elizabeth I, [용어] Thirty-Nine Articles(39개조 신조)·via media(중용의 길). 엘리자베스 정착은 진자를 멈추고 영국 교회를 안정시켰습니다. 이 포용성이 성공회의 특징이자 훗날 청교도 불만의 씨앗이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[용어] Puritan(청교도). 영국 종교개혁의 세 유산을 정리하고, 청교도라는 다리로 5주차와 연결하세요.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[용어] Counter-Reformation(반종교개혁)·Catholic Reformation(가톨릭 개혁). 이 운동을 '반격이자 갱신'이라는 이중성으로 규정하는 것이 핵심입니다.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Ignatius of Loyola·Luther. 루터와 로욜라의 대조가 개신교-가톨릭 인간론의 분기를 압축합니다 — 의지의 노예 vs 훈련 가능한 의지.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Francis Xavier, [용어] Society of Jesus(예수회)·Spiritual Exercises(영신수련). 예수회의 세 무기(영성 훈련·선교·교육)가 가톨릭 회복의 원동력이었습니다.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Pope Paul III·Laynez·Salmeron, [용어] Council of Trent(트렌트 공의회). 트렌트가 근대 가톨릭의 탄생지임을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[용어] justification(칭의)·외적인 의(external righteousness)/내적인 의(internal righteousness)·transubstantiation(화체설)·Vulgate(불가타). 2주차의 전가/주입 대비가 여기서 공식 교의로 확정됩니다.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[인물] Thomas Aquinas, [용어] Roman Inquisition(로마 종교재판)·Index of Prohibited Books(금서목록). 트렌트는 신학교 제도를 처음 의무화했습니다 — 긍정적 개혁의 측면도 균형 있게 짚으세요.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종합. 침례교 신학교 맥락에서 '국가교회 vs 자원하는 교회'라는 3주차의 렌즈로 영국 종교개혁을 비판적으로 읽게 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정리·과제·예고. 토론 주제는 전가/주입(외적/내적 의) 대비를 학생의 구원 이해로 적용합니다. 5주차(제6부 개신교 정통주의·청교도)로 넘어갑니다.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40080"/>
            <a:ext cx="7680960" cy="5577840"/>
          </a:xfrm>
          <a:prstGeom prst="roundRect">
            <a:avLst>
              <a:gd name="adj" fmla="val 1639"/>
            </a:avLst>
          </a:prstGeom>
          <a:solidFill>
            <a:srgbClr val="FBF6EC">
              <a:alpha val="84000"/>
            </a:srgbClr>
          </a:solidFill>
          <a:ln w="15875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914400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교회사 II · CHURCH HISTORY II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679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 4 주차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7040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8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영국의 종교개혁과</a:t>
            </a:r>
            <a:endParaRPr lang="en-US" sz="38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8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로마 가톨릭의 반동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41248" y="3703320"/>
            <a:ext cx="6949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English Reformation &amp; the Catholic Counter-Reformation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41248" y="4297680"/>
            <a:ext cx="1920240" cy="27432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4480560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주교재  </a:t>
            </a:r>
            <a:pPr indent="0" marL="0">
              <a:buNone/>
            </a:pPr>
            <a:r>
              <a:rPr lang="en-US" sz="120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『현대인을 위한 교회사』 제5부  ·  트렌트 공의회 (Council of Trent)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5257800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Instructor: Chang Lee, Ph.D.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Baptist Theological Institute and Seminary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이번 주 강의의 흐름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두 무대: 잉글랜드와 로마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349240" cy="3840480"/>
          </a:xfrm>
          <a:prstGeom prst="roundRect">
            <a:avLst>
              <a:gd name="adj" fmla="val 2143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1945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무대 A — 영국의 종교개혁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헨리 8세 (Henry VIII)와 로마와의 결별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에드워드 (Edward VI)의 개신교화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메리 (Mary I)의 가톨릭 반동과 순교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엘리자베스 (Elizabeth I)의 중용의 길 (via media)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965960"/>
            <a:ext cx="5349240" cy="3840480"/>
          </a:xfrm>
          <a:prstGeom prst="roundRect">
            <a:avLst>
              <a:gd name="adj" fmla="val 2143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46520" y="21945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무대 B — 가톨릭의 반동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46520" y="274320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로욜라 (Ignatius of Loyola)와 예수회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영신수련 (Spiritual Exercises)과 세계 선교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 공의회 (Council of Trent)
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개신교 전면 거부와 근대 가톨릭의 탄생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이번 주 학습 목표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5257800" cy="1737360"/>
          </a:xfrm>
          <a:prstGeom prst="roundRect">
            <a:avLst>
              <a:gd name="adj" fmla="val 4737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60120" y="2240280"/>
            <a:ext cx="713232" cy="713232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3942" y="2400757"/>
            <a:ext cx="85588" cy="39227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8" name="Shape 6"/>
          <p:cNvSpPr/>
          <p:nvPr/>
        </p:nvSpPr>
        <p:spPr>
          <a:xfrm>
            <a:off x="1181222" y="2497044"/>
            <a:ext cx="271028" cy="8558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9" name="Text 7"/>
          <p:cNvSpPr/>
          <p:nvPr/>
        </p:nvSpPr>
        <p:spPr>
          <a:xfrm>
            <a:off x="1828800" y="219456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정치인가 신학인가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828800" y="269748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영국 종교개혁이 왜 대륙과 달리 '국왕의 문제'에서 시작되었는지 이해한다.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63640" y="1920240"/>
            <a:ext cx="5257800" cy="1737360"/>
          </a:xfrm>
          <a:prstGeom prst="roundRect">
            <a:avLst>
              <a:gd name="adj" fmla="val 4737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83680" y="2240280"/>
            <a:ext cx="713232" cy="713232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97502" y="2400757"/>
            <a:ext cx="85588" cy="39227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14" name="Shape 12"/>
          <p:cNvSpPr/>
          <p:nvPr/>
        </p:nvSpPr>
        <p:spPr>
          <a:xfrm>
            <a:off x="6804782" y="2497044"/>
            <a:ext cx="271028" cy="8558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15" name="Text 13"/>
          <p:cNvSpPr/>
          <p:nvPr/>
        </p:nvSpPr>
        <p:spPr>
          <a:xfrm>
            <a:off x="7452360" y="219456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네 군주의 진자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452360" y="269748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헨리·에드워드·메리·엘리자베스를 거치며 영국 교회가 어떻게 흔들리다 정착했는지 추적한다.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3840480"/>
            <a:ext cx="5257800" cy="1737360"/>
          </a:xfrm>
          <a:prstGeom prst="roundRect">
            <a:avLst>
              <a:gd name="adj" fmla="val 4737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60120" y="4160520"/>
            <a:ext cx="713232" cy="713232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73942" y="4320997"/>
            <a:ext cx="85588" cy="39227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0" name="Shape 18"/>
          <p:cNvSpPr/>
          <p:nvPr/>
        </p:nvSpPr>
        <p:spPr>
          <a:xfrm>
            <a:off x="1181222" y="4417284"/>
            <a:ext cx="271028" cy="8558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1" name="Text 19"/>
          <p:cNvSpPr/>
          <p:nvPr/>
        </p:nvSpPr>
        <p:spPr>
          <a:xfrm>
            <a:off x="1828800" y="41148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트렌트의 응답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1828800" y="461772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 공의회가 개신교의 어떤 주장을 어떻게 거부했는지 교리별로 분석한다.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263640" y="3840480"/>
            <a:ext cx="5257800" cy="1737360"/>
          </a:xfrm>
          <a:prstGeom prst="roundRect">
            <a:avLst>
              <a:gd name="adj" fmla="val 4737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583680" y="4160520"/>
            <a:ext cx="713232" cy="713232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97502" y="4320997"/>
            <a:ext cx="85588" cy="39227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6" name="Shape 24"/>
          <p:cNvSpPr/>
          <p:nvPr/>
        </p:nvSpPr>
        <p:spPr>
          <a:xfrm>
            <a:off x="6804782" y="4417284"/>
            <a:ext cx="271028" cy="85588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7" name="Text 25"/>
          <p:cNvSpPr/>
          <p:nvPr/>
        </p:nvSpPr>
        <p:spPr>
          <a:xfrm>
            <a:off x="7452360" y="41148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오늘의 적용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7452360" y="461772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중용의 길(via media)과 반종교개혁의 유산이 오늘 교회에 주는 함의를 성찰한다.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①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대륙과 다른 시작: 정치가 앞선 개혁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루터·칼뱅의 개혁이 '신학'에서 출발했다면, 영국의 개혁은 '왕조의 문제'에서 시작되었다.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697480"/>
            <a:ext cx="102412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왕위 계승의 위기 — 헨리 8세 (Henry VIII)는 아라곤의 캐서린 (Catherine of Aragon)에게서 아들을 얻지 못함.
</a:t>
            </a:r>
            <a:endParaRPr lang="en-US" sz="1400" dirty="0"/>
          </a:p>
          <a:p>
            <a:pPr indent="0" marL="0">
              <a:lnSpc>
                <a:spcPct val="118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혼인 무효 요청 — 교황 클레멘스 7세 (Clement VII)는 캐서린의 조카인 황제 카를 5세 (Charles V)를 의식해 거절.
</a:t>
            </a:r>
            <a:endParaRPr lang="en-US" sz="1400" dirty="0"/>
          </a:p>
          <a:p>
            <a:pPr indent="0" marL="0">
              <a:lnSpc>
                <a:spcPct val="118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교리가 아니라 교황권 — 초기의 유일한 쟁점은 '교황의 수위권'이었지, 신학적 교리가 아니었다.
</a:t>
            </a:r>
            <a:endParaRPr lang="en-US" sz="1400" dirty="0"/>
          </a:p>
          <a:p>
            <a:pPr indent="0" marL="0">
              <a:lnSpc>
                <a:spcPct val="118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토양은 있었다 — 위클리프 (John Wycliffe)의 유산과 케임브리지에 스며든 루터 사상이 반(反)교황 정서를 키움.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②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헨리 8세, 로마와 결별하다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스스로 취한 조치들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651760"/>
            <a:ext cx="58521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1533 — 앤 불린 (Anne Boleyn)과 비밀 결혼, 크랜머 (Thomas Cranmer)가 캐서린과의 혼인을 무효 선언.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교황이 헨리를 파문하자, 왕은 잉글랜드 내 교황 권위를 폐기하기로 결심.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1534 — 수장령 (Act of Supremacy): 국왕이 '잉글랜드 교회(Anglicana Ecclesia)의 유일한 수장'으로 선언됨.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로마와의 단절 완료 — 국왕을 머리로 하는 국가교회 성립. 캔터베리 대주교 크랜머가 실무를 담당.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A6413A"/>
          </a:solidFill>
          <a:ln w="19050">
            <a:solidFill>
              <a:srgbClr val="FBF6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1" name="Shape 9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0" y="333756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수장령 (1534)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0" y="374904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of Supremacy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0" y="4160520"/>
            <a:ext cx="3429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“국왕은 잉글랜드 교회의 지상 유일한 수장이다” — 로마와의 완전한 결별.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③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헨리의 이중 정책: 교황 없는 가톨릭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교리는 그대로 — 헨리는 옛 신앙과의 단절을 의도하지 않았다. 스스로 가톨릭 교리의 수호자로 자처.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신앙의 수호자 (Defender of the Faith) — 1521년 루터의 칠성사 공격에 맞서 『칠성사 옹호론』을 저술, 교황에게 이 칭호를 받음(오늘날 영국 군주도 계승).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목표 — '로마' 가톨릭이 아니라 '잉글랜드' 가톨릭 교회. 교황에 대한 순종만 제거하고 정통은 유지.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2A2018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03120"/>
            <a:ext cx="1005840" cy="1005840"/>
          </a:xfrm>
          <a:prstGeom prst="ellipse">
            <a:avLst/>
          </a:prstGeom>
          <a:solidFill>
            <a:srgbClr val="8C2F2A"/>
          </a:solidFill>
          <a:ln w="19050">
            <a:solidFill>
              <a:srgbClr val="FBF6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57970" y="2329434"/>
            <a:ext cx="120701" cy="553212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0" name="Shape 8"/>
          <p:cNvSpPr/>
          <p:nvPr/>
        </p:nvSpPr>
        <p:spPr>
          <a:xfrm>
            <a:off x="9227210" y="2465222"/>
            <a:ext cx="382219" cy="120701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0" y="324612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양심의 저항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0" y="3639312"/>
            <a:ext cx="3429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토머스 모어</a:t>
            </a:r>
            <a:endParaRPr lang="en-US" sz="15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(Sir Thomas More)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772400" y="438912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 대법관이자 왕의 벗. 국왕을 교회의 머리로 인정하는 서약을 거부하고 처형당함.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④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에드워드 6세: 개신교로의 전환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1547년 즉위한 병약한 소년왕 에드워드 6세 (Edward VI) 치세에, 개신교 자문단이 실권을 쥐며 개혁이 급진전했다.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68680" y="2788920"/>
            <a:ext cx="3429000" cy="2651760"/>
          </a:xfrm>
          <a:prstGeom prst="roundRect">
            <a:avLst>
              <a:gd name="adj" fmla="val 2759"/>
            </a:avLst>
          </a:prstGeom>
          <a:solidFill>
            <a:srgbClr val="FBF6EC"/>
          </a:solidFill>
          <a:ln w="12700">
            <a:solidFill>
              <a:srgbClr val="FFFFFF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30632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평신도에게 잔을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24712" y="3931920"/>
            <a:ext cx="291693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성찬에서 평신도도 잔을 받게 되고, 성직자의 결혼이 허용됨.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416552" y="2788920"/>
            <a:ext cx="3429000" cy="2651760"/>
          </a:xfrm>
          <a:prstGeom prst="roundRect">
            <a:avLst>
              <a:gd name="adj" fmla="val 2759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45152" y="30632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공동기도서 (Book of Common Prayer)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72584" y="3931920"/>
            <a:ext cx="291693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크랜머 (Cranmer)가 주도하여 영어 예배서를 처음으로 마련 — 개정판은 츠빙글리적 성찬 이해로 기움.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64424" y="2788920"/>
            <a:ext cx="3429000" cy="2651760"/>
          </a:xfrm>
          <a:prstGeom prst="roundRect">
            <a:avLst>
              <a:gd name="adj" fmla="val 2759"/>
            </a:avLst>
          </a:prstGeom>
          <a:solidFill>
            <a:srgbClr val="FBF6EC"/>
          </a:solidFill>
          <a:ln w="12700">
            <a:solidFill>
              <a:srgbClr val="FFFFFF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193024" y="30632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42개조 신조 (Forty-Two Articles)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0456" y="3931920"/>
            <a:ext cx="291693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1553년, 잉글랜드 교회의 신앙을 개신교 노선으로 규정.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⑤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메리 1세: 반동과 순교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캐서린의 딸 메리 1세 (Mary I)가 1553년 즉위, 잉글랜드를 로마로 되돌리려 함.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4년간 크랜머 대주교를 포함해 약 300명의 개신교도를 화형에 처함.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'피의 메리 (Bloody Mary)' — 존 폭스 (John Foxe)의 『순교자 열전(Book of Martyrs)』이 이 순교들을 기록해 가톨릭에 대한 오랜 반감을 심음.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순교자를 만든 치명적 실책 — 스페인 펠리페 (Philip of Spain)와의 혼인은 백성에게 배신으로 비침.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2A2018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0" y="214884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크랜머의 최후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772400" y="256032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Thomas Cranmer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0" y="3017520"/>
            <a:ext cx="3429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철회서에 서명했으나 화형대에서 이를 취소하고, 배신한 오른손을 먼저 불 속에 넣어 태웠다.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0" y="470916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“이 손이 먼저 벌 받으리라”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영국 ⑥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엘리자베스의 정착: 중용의 길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1558년 즉위한 엘리자베스 1세 (Elizabeth I)는 로마 가톨릭도 극단적 개신교도 아닌 길을 택함.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이상 — 예배는 통일하되 견해에는 폭넓은 관용을 허용하는 국가교회.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공동기도서 개정 — 성찬 문구에 가톨릭·츠빙글리 두 해석을 함께 담아 포용성을 표현.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39개조 신조 (Thirty-Nine Articles) — 잉글랜드 교회 신앙의 표준으로 확립.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A6413A"/>
          </a:solidFill>
          <a:ln w="19050">
            <a:solidFill>
              <a:srgbClr val="FBF6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0" name="Shape 8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0" y="333756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중용의 길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772400" y="3767328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media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772400" y="4160520"/>
            <a:ext cx="3429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가톨릭의 형식과 개신교의 신학 사이의 '중간 길'. 오늘날 성공회(Anglican) 정체성의 뿌리.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A — 유산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영국 종교개혁이 남긴 것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970532" y="2258568"/>
            <a:ext cx="768096" cy="768096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308494" y="2431390"/>
            <a:ext cx="92172" cy="422453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8" name="Shape 6"/>
          <p:cNvSpPr/>
          <p:nvPr/>
        </p:nvSpPr>
        <p:spPr>
          <a:xfrm>
            <a:off x="2208642" y="2535083"/>
            <a:ext cx="291876" cy="92172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3136392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국가교회의 형성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32688" y="3931920"/>
            <a:ext cx="284378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국왕을 머리로 하는 독립적 국가교회 — 정치와 종교가 긴밀히 결합된 모델.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70832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701284" y="2258568"/>
            <a:ext cx="768096" cy="768096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39246" y="2431390"/>
            <a:ext cx="92172" cy="422453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14" name="Shape 12"/>
          <p:cNvSpPr/>
          <p:nvPr/>
        </p:nvSpPr>
        <p:spPr>
          <a:xfrm>
            <a:off x="5939394" y="2535083"/>
            <a:ext cx="291876" cy="92172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15" name="Text 13"/>
          <p:cNvSpPr/>
          <p:nvPr/>
        </p:nvSpPr>
        <p:spPr>
          <a:xfrm>
            <a:off x="4645152" y="3136392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성공회적 중용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4663440" y="3931920"/>
            <a:ext cx="284378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media는 가톨릭 전통과 개신교 신학을 아우르는 독특한 제3의 길이 됨.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101584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432036" y="2258568"/>
            <a:ext cx="768096" cy="768096"/>
          </a:xfrm>
          <a:prstGeom prst="ellipse">
            <a:avLst/>
          </a:prstGeom>
          <a:solidFill>
            <a:srgbClr val="8C2F2A"/>
          </a:solidFill>
          <a:ln w="19050">
            <a:solidFill>
              <a:srgbClr val="A6791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769998" y="2431390"/>
            <a:ext cx="92172" cy="422453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0" name="Shape 18"/>
          <p:cNvSpPr/>
          <p:nvPr/>
        </p:nvSpPr>
        <p:spPr>
          <a:xfrm>
            <a:off x="9670146" y="2535083"/>
            <a:ext cx="291876" cy="92172"/>
          </a:xfrm>
          <a:prstGeom prst="rect">
            <a:avLst/>
          </a:prstGeom>
          <a:solidFill>
            <a:srgbClr val="A6791A"/>
          </a:solidFill>
          <a:ln/>
        </p:spPr>
      </p:sp>
      <p:sp>
        <p:nvSpPr>
          <p:cNvPr id="21" name="Text 19"/>
          <p:cNvSpPr/>
          <p:nvPr/>
        </p:nvSpPr>
        <p:spPr>
          <a:xfrm>
            <a:off x="8375904" y="3136392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청교도의 온상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8394192" y="3931920"/>
            <a:ext cx="284378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'충분히 개혁되지 않았다'는 불만이 청교도 (Puritan) 운동을 낳음 — 다음 주 주제.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가톨릭의 반동 ①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로마는 어떻게 응답했는가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1965960"/>
          </a:xfrm>
          <a:prstGeom prst="roundRect">
            <a:avLst>
              <a:gd name="adj" fmla="val 4186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057400"/>
            <a:ext cx="10241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운동은 두 얼굴을 가졌다 — 개신교에 대한 '반격'이자, 로마 자체의 진정한 '영적 갱신'.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606040"/>
            <a:ext cx="10241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역사가들은 이를 반종교개혁(Counter-Reformation)이라 부르기도, 가톨릭 개혁(Catholic Reformation)이라 부르기도 한다. 셀리는 '둘 다'라고 답한다 — 뿌리는 루터 이전으로 거슬러 오르지만, 그 형태는 개신교의 도전이 결정했다.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4069080"/>
            <a:ext cx="5349240" cy="1783080"/>
          </a:xfrm>
          <a:prstGeom prst="roundRect">
            <a:avLst>
              <a:gd name="adj" fmla="val 4103"/>
            </a:avLst>
          </a:prstGeom>
          <a:solidFill>
            <a:srgbClr val="FBF6EC"/>
          </a:solidFill>
          <a:ln w="12700">
            <a:solidFill>
              <a:srgbClr val="FFFFFF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14400" y="422452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 갈래의 대응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461772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영적 전사들을 부름 (예수회)   ② 새 공의회 소집 (트렌트)   ③ 교황청 기구의 개혁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35040" y="4069080"/>
            <a:ext cx="5486400" cy="1783080"/>
          </a:xfrm>
          <a:prstGeom prst="roundRect">
            <a:avLst>
              <a:gd name="adj" fmla="val 4103"/>
            </a:avLst>
          </a:prstGeom>
          <a:solidFill>
            <a:srgbClr val="2A2018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309360" y="422452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결과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09360" y="4617720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16세기 말까지 개신교를 유럽 북부 1/3로 밀어냄. 오늘날의 종교 지형이 이때 사실상 고착됨.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가톨릭의 반동 ②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로욜라: 만레사에서 '다른 사람'이 되다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1521년, 루터가 보름스에 섰던 그해, 스페인 귀족 이그나티우스 로욜라 (Ignatius of Loyola)는 팜플로나 전투에서 다리에 포탄을 맞음.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긴 요양 중 성인전과 그리스도의 생애를 읽으며 회심이 시작됨.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만레사 (Manresa)에서 극심한 금욕과 '영혼의 어두운 밤'을 지나, 카르도네르 강가에서 영적 조명을 받아 '다른 사람'이 됨.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0" y="210312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 vs 로욜라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0" y="2606040"/>
            <a:ext cx="3429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79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 (Luther): </a:t>
            </a:r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 의지는 노예 — 오직 하나님이 구원하신다.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0" y="3931920"/>
            <a:ext cx="3429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79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로욜라 (Loyola): </a:t>
            </a:r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인간은 하나님과 사탄 사이에서 의지를 훈련해 하나님을 택할 수 있다.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가톨릭의 반동 ③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예수회: 교황의 특수부대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1417320"/>
          </a:xfrm>
          <a:prstGeom prst="roundRect">
            <a:avLst>
              <a:gd name="adj" fmla="val 5806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057400"/>
            <a:ext cx="10241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로욜라는 자신의 거듭남을 '영적 훈련의 계획', 곧 교황을 위한 군사 교범으로 바꾸었다 — 그 결과가 예수회 (Society of Jesus)다.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68680" y="3429000"/>
            <a:ext cx="3429000" cy="2606040"/>
          </a:xfrm>
          <a:prstGeom prst="roundRect">
            <a:avLst>
              <a:gd name="adj" fmla="val 3158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3685032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영신수련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08736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Spiritual Exercises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783080" y="448056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24712" y="4617720"/>
            <a:ext cx="29169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상상력의 훈련으로 의지를 단련해 하나님을 택하게 하는 4주 프로그램.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416552" y="3429000"/>
            <a:ext cx="3429000" cy="2606040"/>
          </a:xfrm>
          <a:prstGeom prst="roundRect">
            <a:avLst>
              <a:gd name="adj" fmla="val 3158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45152" y="3685032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세계 선교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645152" y="408736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330952" y="448056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72584" y="4617720"/>
            <a:ext cx="29169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사비에르 (Francis Xavier)가 인도·동남아·일본까지 복음을 전함 — 4개 대륙으로.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964424" y="3429000"/>
            <a:ext cx="3429000" cy="2606040"/>
          </a:xfrm>
          <a:prstGeom prst="roundRect">
            <a:avLst>
              <a:gd name="adj" fmla="val 3158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193024" y="3685032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교육과 반격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193024" y="408736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878824" y="448056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0456" y="4617720"/>
            <a:ext cx="29169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프랑스·저지대·중부 유럽에서 개신교의 물결을 막고 되돌림. 트렌트에서도 핵심 역할.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가톨릭의 반동 ④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트렌트 공의회 (1545–1563)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58521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교황 바오로 3세 (Pope Paul III)가 소집. 니케아(325)와 제2차 바티칸(1962–65) 사이 가장 중요한 공의회.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 차례 회기 — 1545–47 · 1551–52 · 1562–63. 참석자는 적었고 이탈리아가 강세, 프랑스는 과소 대표.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예수회의 영향 — 라이네스 (Laynez), 살메론 (Salmeron) 등이 의제를 로욜라식 '올바른 교회적 태도'로 이끎.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처음부터 끝까지 로마의 새로운 전투적 자세를 반영.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2A2018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8C2F2A"/>
          </a:solidFill>
          <a:ln w="19050">
            <a:solidFill>
              <a:srgbClr val="FBF6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0" name="Shape 8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FBF6EC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0" y="333756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트렌트 공의회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0" y="374904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 of Trent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0" y="4160520"/>
            <a:ext cx="3429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근대 로마 가톨릭 교회가 태어난 자리. 이후 4세기 가톨릭의 골격을 세움.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트렌트의 결정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개신교를 전면 거부하다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777240" y="162763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개신교의 각 주장에 대해 트렌트는 정반대를 확정했다.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10881360" cy="502920"/>
          </a:xfrm>
          <a:prstGeom prst="roundRect">
            <a:avLst>
              <a:gd name="adj" fmla="val 14545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22960" y="21031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쟁점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40480" y="210312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개신교의 주장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0" y="210312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트렌트의 결정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2606040"/>
            <a:ext cx="10881360" cy="786384"/>
          </a:xfrm>
          <a:prstGeom prst="rect">
            <a:avLst/>
          </a:prstGeom>
          <a:solidFill>
            <a:srgbClr val="FBF6EC">
              <a:alpha val="92000"/>
            </a:srgbClr>
          </a:solidFill>
          <a:ln w="63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06040"/>
            <a:ext cx="27432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칭의 (Justification)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40480" y="2606040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오직 믿음 · 외적인 의 (external righteousness)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7772400" y="2606040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은혜와 협력 · 내적인 의 (internal righteousness)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392424"/>
            <a:ext cx="10881360" cy="786384"/>
          </a:xfrm>
          <a:prstGeom prst="rect">
            <a:avLst/>
          </a:prstGeom>
          <a:solidFill>
            <a:srgbClr val="FBF6EC">
              <a:alpha val="82000"/>
            </a:srgbClr>
          </a:solidFill>
          <a:ln w="63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392424"/>
            <a:ext cx="27432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권위 (Authority)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840480" y="3392424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오직 성경 (sola scriptura)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772400" y="3392424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 + 전통 · 교회의 교도권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40080" y="4178808"/>
            <a:ext cx="10881360" cy="786384"/>
          </a:xfrm>
          <a:prstGeom prst="rect">
            <a:avLst/>
          </a:prstGeom>
          <a:solidFill>
            <a:srgbClr val="FBF6EC">
              <a:alpha val="92000"/>
            </a:srgbClr>
          </a:solidFill>
          <a:ln w="63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178808"/>
            <a:ext cx="27432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성례 (Sacraments)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40480" y="4178808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말씀이 정한 둘(세례·성찬)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772400" y="4178808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일곱 성사 유지 · 미사는 참 제사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40080" y="4965192"/>
            <a:ext cx="10881360" cy="786384"/>
          </a:xfrm>
          <a:prstGeom prst="rect">
            <a:avLst/>
          </a:prstGeom>
          <a:solidFill>
            <a:srgbClr val="FBF6EC">
              <a:alpha val="82000"/>
            </a:srgbClr>
          </a:solidFill>
          <a:ln w="63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4965192"/>
            <a:ext cx="27432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성찬 (Eucharist)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840480" y="4965192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상징 또는 영적 임재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772400" y="4965192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화체설 (transubstantiation) 재확인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40080" y="5751576"/>
            <a:ext cx="10881360" cy="786384"/>
          </a:xfrm>
          <a:prstGeom prst="rect">
            <a:avLst/>
          </a:prstGeom>
          <a:solidFill>
            <a:srgbClr val="FBF6EC">
              <a:alpha val="92000"/>
            </a:srgbClr>
          </a:solidFill>
          <a:ln w="63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5751576"/>
            <a:ext cx="27432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 본문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840480" y="5751576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자국어 번역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7772400" y="5751576"/>
            <a:ext cx="36576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불가타 (Vulgate)를 교의의 권위로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무대 B — 개혁의 기구들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단속과 재건: 로마의 정비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96112" y="2286000"/>
            <a:ext cx="29169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로마 종교재판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96112" y="2807208"/>
            <a:ext cx="29169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 Inquisition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554480" y="324612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38328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이단을 색출·처벌하는 새 기구. 로마의 새로운 엄격함의 표현.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26864" y="2286000"/>
            <a:ext cx="29169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금서목록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4626864" y="2807208"/>
            <a:ext cx="29169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of Prohibited Books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285232" y="324612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5152" y="338328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개혁자들의 저술과 개신교 성경을 금지. 소지만으로도 처벌되기도 함.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01584" y="1965960"/>
            <a:ext cx="3429000" cy="3017520"/>
          </a:xfrm>
          <a:prstGeom prst="roundRect">
            <a:avLst>
              <a:gd name="adj" fmla="val 2727"/>
            </a:avLst>
          </a:prstGeom>
          <a:solidFill>
            <a:srgbClr val="FBF6EC">
              <a:alpha val="91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57616" y="2286000"/>
            <a:ext cx="29169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신학교와 아퀴나스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357616" y="2807208"/>
            <a:ext cx="29169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i="1" dirty="0">
                <a:solidFill>
                  <a:srgbClr val="A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Seminaries · Aquinas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9015984" y="3246120"/>
            <a:ext cx="1600200" cy="0"/>
          </a:xfrm>
          <a:prstGeom prst="line">
            <a:avLst/>
          </a:prstGeom>
          <a:noFill/>
          <a:ln w="12700">
            <a:solidFill>
              <a:srgbClr val="A679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75904" y="338328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성직자 양성 신학교 설립을 명하고, 토마스 아퀴나스 (Thomas Aquinas)의 신학을 표준으로 삼음.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9052560" cy="1234440"/>
          </a:xfrm>
          <a:prstGeom prst="roundRect">
            <a:avLst>
              <a:gd name="adj" fmla="val 5926"/>
            </a:avLst>
          </a:prstGeom>
          <a:solidFill>
            <a:srgbClr val="FBF6EC">
              <a:alpha val="86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669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종합 · 오늘의 적용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914400"/>
            <a:ext cx="10241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분열의 고착, 그리고 우리의 자리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5394960" cy="3977640"/>
          </a:xfrm>
          <a:prstGeom prst="roundRect">
            <a:avLst>
              <a:gd name="adj" fmla="val 2069"/>
            </a:avLst>
          </a:prstGeom>
          <a:solidFill>
            <a:srgbClr val="FBF6EC">
              <a:alpha val="90000"/>
            </a:srgbClr>
          </a:solidFill>
          <a:ln w="15875">
            <a:solidFill>
              <a:srgbClr val="FFFFFF">
                <a:alpha val="80000"/>
              </a:srgbClr>
            </a:solidFill>
            <a:prstDash val="solid"/>
          </a:ln>
          <a:effectLst>
            <a:outerShdw sx="100000" sy="100000" kx="0" ky="0" algn="bl" rotWithShape="0" blurRad="114300" dist="38100" dir="5400000">
              <a:srgbClr val="6B5B47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1031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역사적 귀결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651760"/>
            <a:ext cx="47548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트렌트로 서방 기독교의 분열은 영구화되었다 — 어느 쪽도 상대를 흡수하지 못했다.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양측 모두 자신이 '참된 보편교회'라 확신했다.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오늘의 개신교·가톨릭 지형은 사실상 이때 형성되었다.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126480" y="1874520"/>
            <a:ext cx="5394960" cy="3977640"/>
          </a:xfrm>
          <a:prstGeom prst="roundRect">
            <a:avLst>
              <a:gd name="adj" fmla="val 1839"/>
            </a:avLst>
          </a:prstGeom>
          <a:solidFill>
            <a:srgbClr val="8C2F2A"/>
          </a:solidFill>
          <a:ln w="12700">
            <a:solidFill>
              <a:srgbClr val="A6791A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46520" y="21031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79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성찰 거리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46520" y="2651760"/>
            <a:ext cx="47548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영국의 '정치적 개혁'은 신앙에 유익했는가, 해로웠는가?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엘리자베스의 중용(via media)은 지혜인가 타협인가?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침례교 전통에서 볼 때, '국가교회'와 '자원하는 교회'의 대비를 이번 주 영국사에서 어떻게 읽을 것인가?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8686800" cy="5669280"/>
          </a:xfrm>
          <a:prstGeom prst="roundRect">
            <a:avLst>
              <a:gd name="adj" fmla="val 1613"/>
            </a:avLst>
          </a:prstGeom>
          <a:solidFill>
            <a:srgbClr val="FBF6EC">
              <a:alpha val="88000"/>
            </a:srgbClr>
          </a:solidFill>
          <a:ln w="15875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6858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200" kern="0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정리 · 학습 활동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10515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32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정리와 이번 주 과제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60120" y="2240280"/>
            <a:ext cx="7772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영국 종교개혁은 교리가 아니라 왕조의 문제(수장령, Act of Supremacy)에서 시작되었다.
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네 군주의 진자 끝에 엘리자베스의 중용의 길(via media)로 정착했다.
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 공의회(Council of Trent)는 개신교를 전면 거부하며 근대 가톨릭을 탄생시켰다.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77240" y="3749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독서 과제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77240" y="4114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54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제5부(영국 종교개혁·가톨릭 개혁 관련 장)  ·  (참고) 곤잘레스 『종교개혁사』 트렌트 편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4572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C2F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토론 주제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77240" y="4937760"/>
            <a:ext cx="8046720" cy="914400"/>
          </a:xfrm>
          <a:prstGeom prst="roundRect">
            <a:avLst>
              <a:gd name="adj" fmla="val 8000"/>
            </a:avLst>
          </a:prstGeom>
          <a:solidFill>
            <a:srgbClr val="FBF6EC"/>
          </a:solidFill>
          <a:ln w="12700">
            <a:solidFill>
              <a:srgbClr val="FFFFFF">
                <a:alpha val="75000"/>
              </a:srgbClr>
            </a:solidFill>
            <a:prstDash val="solid"/>
          </a:ln>
          <a:effectLst>
            <a:outerShdw sx="100000" sy="100000" kx="0" ky="0" algn="bl" rotWithShape="0" blurRad="88900" dist="25400" dir="5400000">
              <a:srgbClr val="5B4A38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51560" y="502920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32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트렌트가 확정한 '내적인 의(internal righteousness)'와 개신교의 '전가된 의'의 차이를, 오늘 나의 구원 이해에 비추어 정리해 보시오.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7240" y="5943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C2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 주 예고 — 제5주차: [이성과 부흥의 시대] 개신교 정통주의와 청교도 운동의 전개 (제6부)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75720" y="6437376"/>
            <a:ext cx="502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교회사 II - 제4주차 (Ghibli)</dc:title>
  <dc:subject>PptxGenJS Presentation</dc:subject>
  <dc:creator>Chang Lee, Ph.D.</dc:creator>
  <cp:lastModifiedBy>Chang Lee, Ph.D.</cp:lastModifiedBy>
  <cp:revision>1</cp:revision>
  <dcterms:created xsi:type="dcterms:W3CDTF">2026-07-11T19:26:05Z</dcterms:created>
  <dcterms:modified xsi:type="dcterms:W3CDTF">2026-07-11T19:26:05Z</dcterms:modified>
</cp:coreProperties>
</file>