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제3주차. 종교개혁의 세 번째·네 번째 갈래인 급진적 종교개혁(재세례파)과 개혁주의(칼뱅)를 다룹니다. 침례교 전통의 뿌리와 직결되는 주차이므로 적용부에 특히 유의하세요. (요청대로 표지의 과목명·교수명 글자를 2배로 키웠습니다.)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이번 주는 두 개의 병렬 서사입니다. 재세례파(급진)와 칼뱅(개혁주의)은 각각 침례교·장로교 전통의 뿌리가 됩니다. 마지막에 두 전통을 종합·적용합니다.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네 목표. 침례교 신학교 학생들에게 흐름 A(재세례파)는 자기 전통의 뿌리 찾기, 흐름 B(칼뱅)는 개혁주의 이해라는 이중 의의가 있습니다.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루터와 츠빙글리의 성경 적용 원리 차이('금하지 않은 것 허용' vs '명하지 않은 것 배격')가 개혁의 급진성을 갈랐습니다. 이 원리 차이가 훗날 청교도주의로도 이어집니다.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츠빙글리의 '성경이 명하지 않은 것은 배격' 원리가 재세례파의 급진화 씨앗이 됩니다. 곤잘레스는 루터-츠빙글리의 결별이 성찬론(임재 이해)에서 비롯되었음을 강조합니다.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급진적 종교개혁의 논리적 출발점: 콘스탄티누스 이후 교회-국가 결합 자체가 원시 기독교의 배신이라는 인식. 개인의 신앙 결단이 교회의 본질이라는 주장이 유아세례 거부로 이어집니다.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[원어] credobaptism(신자의 세례)·paedobaptism(유아세례)·Anabaptist(재세례) 어원을 정확히 짚어주세요. 재세례파는 스스로를 '다시 세례받는 자'가 아니라 '처음으로 참 세례를 받는 자'로 이해했습니다. 세례론이 곧 교회론임을 강조.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근대 교회사에서 '자유교회(Freikirche)'가 처음 태어난 순간입니다. 국가교회 체제 안에서 자발적·신앙고백적 공동체를 세운 이 결단이 이후 침례교·회중교회의 원형이 됩니다.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순교의 규모(4,000~5,000명)와 슐라이트하임 신앙고백(1527)을 짚으세요. 특히 셀리는 재세례파의 먼 후예로 침례교를 명시합니다 — 침례교 신학교 학생들에게 자기 정체성의 뿌리입니다.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[원어] Nachfolge(그리스도를 따름/제자도)는 재세례파 영성의 핵심어입니다. 재세례파는 당대엔 '체제 전복적'으로 보였으나, 근대의 종교자유·정교분리·양심의 자유의 선구자였습니다.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칼뱅은 루터와 한 세대 차이의 다른 유형입니다 — 농민·수도사가 아니라 학자·법률가. 파렐의 '하나님이 벌하시리라'는 경고에 굴복해 제네바에 남은 일화를 전하세요.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[원어] Institutio Christianae Religionis(기독교 강요)의 라틴어 원제를 소개. 초판→최종판의 확대(6장→80장)는 칼뱅 신학의 발전 과정 자체를 보여줍니다. 조직신학의 전범임을 강조하세요.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칼뱅에게 제네바는 목적이 아니라 '박해받는 개신교도의 피난처이자 목회자 훈련 중심지'였습니다. 세르베투스 사건은 균형 있게 언급하되, 칼뱅 개인의 결정이 아닌 시대적 맥락도 함께 짚으세요.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핵심 대조: 같은 '하나님의 위엄'을 루터는 칭의(용서)로, 칼뱅은 주권(섭리·예정)으로 전개했습니다. 칼뱅에게 예정은 사변이 아니라 '확신·겸손·도덕적 능력의 원천'이었음을 강조하세요.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[원어] praedestinatio(예정)·electi(택자)·soli Deo gloria(오직 하나님께 영광). 중요한 역사적 정확성: 초기에 개혁파를 루터파와 구별한 것은 예정이 아니라 성찬론이었고, 예정이 칼뱅주의의 표지가 된 것은 17세기 도르트 회의 이후입니다(13주차 예고와 연결).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세 전통 비교표. 재세례파 열을 강조 표시했습니다 — 침례교 전통(신자의 세례·자유교회)의 직접적 뿌리입니다. 이 표로 이번 주 전체를 종합하세요.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침례교 신학교라는 맥락에서 흐름 A(재세례파→침례교)는 '뿌리 찾기', 흐름 B(칼뱅)는 '주권과 소명의 신학'입니다. 두 유산을 균형 있게 소화하도록 안내하세요.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정리·과제·예고. 토론 주제는 두 전통(신자의 교회 vs 하나님의 주권)을 학생 자신의 교회론에 적용하게 합니다. 4주차(영국 종교개혁·트렌트 반동) 예고로 마무리하세요.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7A14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32520" y="1508760"/>
            <a:ext cx="3566160" cy="3566160"/>
          </a:xfrm>
          <a:prstGeom prst="ellipse">
            <a:avLst/>
          </a:prstGeom>
          <a:solidFill>
            <a:srgbClr val="9E2A2B"/>
          </a:solidFill>
          <a:ln w="19050">
            <a:solidFill>
              <a:srgbClr val="E7D9B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301630" y="2311146"/>
            <a:ext cx="427939" cy="1961388"/>
          </a:xfrm>
          <a:prstGeom prst="rect">
            <a:avLst/>
          </a:prstGeom>
          <a:solidFill>
            <a:srgbClr val="E7D9BE"/>
          </a:solidFill>
          <a:ln/>
        </p:spPr>
      </p:sp>
      <p:sp>
        <p:nvSpPr>
          <p:cNvPr id="4" name="Shape 2"/>
          <p:cNvSpPr/>
          <p:nvPr/>
        </p:nvSpPr>
        <p:spPr>
          <a:xfrm>
            <a:off x="9838030" y="2792578"/>
            <a:ext cx="1355141" cy="427939"/>
          </a:xfrm>
          <a:prstGeom prst="rect">
            <a:avLst/>
          </a:prstGeom>
          <a:solidFill>
            <a:srgbClr val="E7D9BE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64008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spc="100" kern="0" dirty="0">
                <a:solidFill>
                  <a:srgbClr val="E7D9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교회사 II · CHURCH HISTORY II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640080" y="15544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B0841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제 3 주차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640080" y="2103120"/>
            <a:ext cx="82296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BF6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급진적 종교개혁과</a:t>
            </a:r>
            <a:endParaRPr lang="en-US" sz="40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BF6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칼뱅의 개혁주의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658368" y="3611880"/>
            <a:ext cx="7772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E7D9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Radical Reformation &amp; Calvin's Reformed Tradition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58368" y="4206240"/>
            <a:ext cx="2011680" cy="27432"/>
          </a:xfrm>
          <a:prstGeom prst="rect">
            <a:avLst/>
          </a:prstGeom>
          <a:solidFill>
            <a:srgbClr val="B08417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443484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B084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주교재  </a:t>
            </a:r>
            <a:pPr indent="0" marL="0">
              <a:buNone/>
            </a:pPr>
            <a:r>
              <a:rPr lang="en-US" sz="1250" dirty="0">
                <a:solidFill>
                  <a:srgbClr val="F3EA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셀리 『현대인을 위한 교회사』 제5부  ·  부교재  곤잘레스 『종교개혁사』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640080" y="5623560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BF6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Instructor: Chang Lee, Ph.D.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640080" y="6172200"/>
            <a:ext cx="10058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E7D9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Baptist Theological Institute and Seminary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F6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7A14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이번 주 강의의 흐름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640080" y="896112"/>
            <a:ext cx="10972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B211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두 흐름으로 보는 종교개혁의 확산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640080" y="1572768"/>
            <a:ext cx="10972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2주차 루터에 이어, 이번 주는 종교개혁이 어떻게 여러 갈래로 뻗어 나갔는지 살핀다.</a:t>
            </a:r>
            <a:endParaRPr lang="en-US" sz="1450" dirty="0"/>
          </a:p>
        </p:txBody>
      </p:sp>
      <p:sp>
        <p:nvSpPr>
          <p:cNvPr id="5" name="Shape 3"/>
          <p:cNvSpPr/>
          <p:nvPr/>
        </p:nvSpPr>
        <p:spPr>
          <a:xfrm>
            <a:off x="640080" y="2148840"/>
            <a:ext cx="5349240" cy="3657600"/>
          </a:xfrm>
          <a:prstGeom prst="roundRect">
            <a:avLst>
              <a:gd name="adj" fmla="val 2000"/>
            </a:avLst>
          </a:prstGeom>
          <a:solidFill>
            <a:srgbClr val="F3EAD8"/>
          </a:solidFill>
          <a:ln w="12700">
            <a:solidFill>
              <a:srgbClr val="E7D9BE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914400" y="2377440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흐름 A — 급진적 종교개혁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914400" y="2926080"/>
            <a:ext cx="48463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20000"/>
              </a:lnSpc>
              <a:spcAft>
                <a:spcPts val="900"/>
              </a:spcAft>
              <a:buSzPct val="100000"/>
              <a:buChar char="•"/>
            </a:pPr>
            <a:r>
              <a:rPr lang="en-US" sz="145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츠빙글리와 취리히 종교개혁
</a:t>
            </a:r>
            <a:endParaRPr lang="en-US" sz="1450" dirty="0"/>
          </a:p>
          <a:p>
            <a:pPr marL="342900" indent="-342900">
              <a:lnSpc>
                <a:spcPct val="120000"/>
              </a:lnSpc>
              <a:spcAft>
                <a:spcPts val="900"/>
              </a:spcAft>
              <a:buSzPct val="100000"/>
              <a:buChar char="•"/>
            </a:pPr>
            <a:r>
              <a:rPr lang="en-US" sz="145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'형제들'과 신자의 세례
</a:t>
            </a:r>
            <a:endParaRPr lang="en-US" sz="1450" dirty="0"/>
          </a:p>
          <a:p>
            <a:pPr marL="342900" indent="-342900">
              <a:lnSpc>
                <a:spcPct val="120000"/>
              </a:lnSpc>
              <a:spcAft>
                <a:spcPts val="900"/>
              </a:spcAft>
              <a:buSzPct val="100000"/>
              <a:buChar char="•"/>
            </a:pPr>
            <a:r>
              <a:rPr lang="en-US" sz="145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최초의 재세례파(1525)와 자유교회
</a:t>
            </a:r>
            <a:endParaRPr lang="en-US" sz="1450" dirty="0"/>
          </a:p>
          <a:p>
            <a:pPr marL="342900" indent="-342900">
              <a:lnSpc>
                <a:spcPct val="120000"/>
              </a:lnSpc>
              <a:spcAft>
                <a:spcPts val="900"/>
              </a:spcAft>
              <a:buSzPct val="100000"/>
              <a:buChar char="•"/>
            </a:pPr>
            <a:r>
              <a:rPr lang="en-US" sz="145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순교 · 확산 · 신학적 유산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6217920" y="2148840"/>
            <a:ext cx="5349240" cy="3657600"/>
          </a:xfrm>
          <a:prstGeom prst="roundRect">
            <a:avLst>
              <a:gd name="adj" fmla="val 2000"/>
            </a:avLst>
          </a:prstGeom>
          <a:solidFill>
            <a:srgbClr val="7A1420"/>
          </a:solidFill>
          <a:ln w="12700">
            <a:solidFill>
              <a:srgbClr val="B08417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6492240" y="2377440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0841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흐름 B — 칼뱅의 개혁주의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492240" y="2926080"/>
            <a:ext cx="48463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20000"/>
              </a:lnSpc>
              <a:spcAft>
                <a:spcPts val="900"/>
              </a:spcAft>
              <a:buSzPct val="100000"/>
              <a:buChar char="•"/>
            </a:pPr>
            <a:r>
              <a:rPr lang="en-US" sz="1450" dirty="0">
                <a:solidFill>
                  <a:srgbClr val="FBF6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칼뱅의 회심과 여정
</a:t>
            </a:r>
            <a:endParaRPr lang="en-US" sz="1450" dirty="0"/>
          </a:p>
          <a:p>
            <a:pPr marL="342900" indent="-342900">
              <a:lnSpc>
                <a:spcPct val="120000"/>
              </a:lnSpc>
              <a:spcAft>
                <a:spcPts val="900"/>
              </a:spcAft>
              <a:buSzPct val="100000"/>
              <a:buChar char="•"/>
            </a:pPr>
            <a:r>
              <a:rPr lang="en-US" sz="1450" dirty="0">
                <a:solidFill>
                  <a:srgbClr val="FBF6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『기독교 강요』의 신학 체계
</a:t>
            </a:r>
            <a:endParaRPr lang="en-US" sz="1450" dirty="0"/>
          </a:p>
          <a:p>
            <a:pPr marL="342900" indent="-342900">
              <a:lnSpc>
                <a:spcPct val="120000"/>
              </a:lnSpc>
              <a:spcAft>
                <a:spcPts val="900"/>
              </a:spcAft>
              <a:buSzPct val="100000"/>
              <a:buChar char="•"/>
            </a:pPr>
            <a:r>
              <a:rPr lang="en-US" sz="1450" dirty="0">
                <a:solidFill>
                  <a:srgbClr val="FBF6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제네바 — 개혁의 실험실
</a:t>
            </a:r>
            <a:endParaRPr lang="en-US" sz="1450" dirty="0"/>
          </a:p>
          <a:p>
            <a:pPr marL="342900" indent="-342900">
              <a:lnSpc>
                <a:spcPct val="120000"/>
              </a:lnSpc>
              <a:spcAft>
                <a:spcPts val="900"/>
              </a:spcAft>
              <a:buSzPct val="100000"/>
              <a:buChar char="•"/>
            </a:pPr>
            <a:r>
              <a:rPr lang="en-US" sz="1450" dirty="0">
                <a:solidFill>
                  <a:srgbClr val="FBF6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하나님의 주권과 예정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11521440" y="6400800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B084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EA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7A14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강의 소개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640080" y="896112"/>
            <a:ext cx="10972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B211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이번 주 학습 목표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57800" cy="1737360"/>
          </a:xfrm>
          <a:prstGeom prst="roundRect">
            <a:avLst>
              <a:gd name="adj" fmla="val 4211"/>
            </a:avLst>
          </a:prstGeom>
          <a:solidFill>
            <a:srgbClr val="FBF6EC"/>
          </a:solidFill>
          <a:ln w="12700">
            <a:solidFill>
              <a:srgbClr val="E7D9BE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960120" y="2167128"/>
            <a:ext cx="731520" cy="731520"/>
          </a:xfrm>
          <a:prstGeom prst="ellipse">
            <a:avLst/>
          </a:prstGeom>
          <a:solidFill>
            <a:srgbClr val="7A1420"/>
          </a:solidFill>
          <a:ln w="19050">
            <a:solidFill>
              <a:srgbClr val="B08417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281989" y="2331720"/>
            <a:ext cx="87782" cy="402336"/>
          </a:xfrm>
          <a:prstGeom prst="rect">
            <a:avLst/>
          </a:prstGeom>
          <a:solidFill>
            <a:srgbClr val="B08417"/>
          </a:solidFill>
          <a:ln/>
        </p:spPr>
      </p:sp>
      <p:sp>
        <p:nvSpPr>
          <p:cNvPr id="7" name="Shape 5"/>
          <p:cNvSpPr/>
          <p:nvPr/>
        </p:nvSpPr>
        <p:spPr>
          <a:xfrm>
            <a:off x="1186891" y="2430475"/>
            <a:ext cx="277978" cy="87782"/>
          </a:xfrm>
          <a:prstGeom prst="rect">
            <a:avLst/>
          </a:prstGeom>
          <a:solidFill>
            <a:srgbClr val="B08417"/>
          </a:solidFill>
          <a:ln/>
        </p:spPr>
      </p:sp>
      <p:sp>
        <p:nvSpPr>
          <p:cNvPr id="8" name="Text 6"/>
          <p:cNvSpPr/>
          <p:nvPr/>
        </p:nvSpPr>
        <p:spPr>
          <a:xfrm>
            <a:off x="1874520" y="2130552"/>
            <a:ext cx="3703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세 갈래의 종교개혁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874520" y="2624328"/>
            <a:ext cx="37033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루터파·개혁파·재세례파의 분기점을 이해하고, 교회와 국가의 관계를 각기 어떻게 보았는지 파악한다.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6263640" y="1874520"/>
            <a:ext cx="5257800" cy="1737360"/>
          </a:xfrm>
          <a:prstGeom prst="roundRect">
            <a:avLst>
              <a:gd name="adj" fmla="val 4211"/>
            </a:avLst>
          </a:prstGeom>
          <a:solidFill>
            <a:srgbClr val="FBF6EC"/>
          </a:solidFill>
          <a:ln w="12700">
            <a:solidFill>
              <a:srgbClr val="E7D9BE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6583680" y="2167128"/>
            <a:ext cx="731520" cy="731520"/>
          </a:xfrm>
          <a:prstGeom prst="ellipse">
            <a:avLst/>
          </a:prstGeom>
          <a:solidFill>
            <a:srgbClr val="7A1420"/>
          </a:solidFill>
          <a:ln w="19050">
            <a:solidFill>
              <a:srgbClr val="B08417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905549" y="2331720"/>
            <a:ext cx="87782" cy="402336"/>
          </a:xfrm>
          <a:prstGeom prst="rect">
            <a:avLst/>
          </a:prstGeom>
          <a:solidFill>
            <a:srgbClr val="B08417"/>
          </a:solidFill>
          <a:ln/>
        </p:spPr>
      </p:sp>
      <p:sp>
        <p:nvSpPr>
          <p:cNvPr id="13" name="Shape 11"/>
          <p:cNvSpPr/>
          <p:nvPr/>
        </p:nvSpPr>
        <p:spPr>
          <a:xfrm>
            <a:off x="6810451" y="2430475"/>
            <a:ext cx="277978" cy="87782"/>
          </a:xfrm>
          <a:prstGeom prst="rect">
            <a:avLst/>
          </a:prstGeom>
          <a:solidFill>
            <a:srgbClr val="B08417"/>
          </a:solidFill>
          <a:ln/>
        </p:spPr>
      </p:sp>
      <p:sp>
        <p:nvSpPr>
          <p:cNvPr id="14" name="Text 12"/>
          <p:cNvSpPr/>
          <p:nvPr/>
        </p:nvSpPr>
        <p:spPr>
          <a:xfrm>
            <a:off x="7498080" y="2130552"/>
            <a:ext cx="3703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신자의 교회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2624328"/>
            <a:ext cx="37033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재세례파의 '신자의 세례'와 자원하는 교회 개념이 왜 혁명적이었는지, 침례교 전통과 어떻게 연결되는지 규명한다.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640080" y="3794760"/>
            <a:ext cx="5257800" cy="1737360"/>
          </a:xfrm>
          <a:prstGeom prst="roundRect">
            <a:avLst>
              <a:gd name="adj" fmla="val 4211"/>
            </a:avLst>
          </a:prstGeom>
          <a:solidFill>
            <a:srgbClr val="FBF6EC"/>
          </a:solidFill>
          <a:ln w="12700">
            <a:solidFill>
              <a:srgbClr val="E7D9BE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960120" y="4087368"/>
            <a:ext cx="731520" cy="731520"/>
          </a:xfrm>
          <a:prstGeom prst="ellipse">
            <a:avLst/>
          </a:prstGeom>
          <a:solidFill>
            <a:srgbClr val="7A1420"/>
          </a:solidFill>
          <a:ln w="19050">
            <a:solidFill>
              <a:srgbClr val="B08417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281989" y="4251960"/>
            <a:ext cx="87782" cy="402336"/>
          </a:xfrm>
          <a:prstGeom prst="rect">
            <a:avLst/>
          </a:prstGeom>
          <a:solidFill>
            <a:srgbClr val="B08417"/>
          </a:solidFill>
          <a:ln/>
        </p:spPr>
      </p:sp>
      <p:sp>
        <p:nvSpPr>
          <p:cNvPr id="19" name="Shape 17"/>
          <p:cNvSpPr/>
          <p:nvPr/>
        </p:nvSpPr>
        <p:spPr>
          <a:xfrm>
            <a:off x="1186891" y="4350715"/>
            <a:ext cx="277978" cy="87782"/>
          </a:xfrm>
          <a:prstGeom prst="rect">
            <a:avLst/>
          </a:prstGeom>
          <a:solidFill>
            <a:srgbClr val="B08417"/>
          </a:solidFill>
          <a:ln/>
        </p:spPr>
      </p:sp>
      <p:sp>
        <p:nvSpPr>
          <p:cNvPr id="20" name="Text 18"/>
          <p:cNvSpPr/>
          <p:nvPr/>
        </p:nvSpPr>
        <p:spPr>
          <a:xfrm>
            <a:off x="1874520" y="4050792"/>
            <a:ext cx="3703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하나님의 주권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1874520" y="4544568"/>
            <a:ext cx="37033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칼뱅 신학의 중심인 '하나님의 주권'과 예정 교리를, 루터의 이신칭의와 비교하여 분석한다.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6263640" y="3794760"/>
            <a:ext cx="5257800" cy="1737360"/>
          </a:xfrm>
          <a:prstGeom prst="roundRect">
            <a:avLst>
              <a:gd name="adj" fmla="val 4211"/>
            </a:avLst>
          </a:prstGeom>
          <a:solidFill>
            <a:srgbClr val="FBF6EC"/>
          </a:solidFill>
          <a:ln w="12700">
            <a:solidFill>
              <a:srgbClr val="E7D9BE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6583680" y="4087368"/>
            <a:ext cx="731520" cy="731520"/>
          </a:xfrm>
          <a:prstGeom prst="ellipse">
            <a:avLst/>
          </a:prstGeom>
          <a:solidFill>
            <a:srgbClr val="7A1420"/>
          </a:solidFill>
          <a:ln w="19050">
            <a:solidFill>
              <a:srgbClr val="B08417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905549" y="4251960"/>
            <a:ext cx="87782" cy="402336"/>
          </a:xfrm>
          <a:prstGeom prst="rect">
            <a:avLst/>
          </a:prstGeom>
          <a:solidFill>
            <a:srgbClr val="B08417"/>
          </a:solidFill>
          <a:ln/>
        </p:spPr>
      </p:sp>
      <p:sp>
        <p:nvSpPr>
          <p:cNvPr id="25" name="Shape 23"/>
          <p:cNvSpPr/>
          <p:nvPr/>
        </p:nvSpPr>
        <p:spPr>
          <a:xfrm>
            <a:off x="6810451" y="4350715"/>
            <a:ext cx="277978" cy="87782"/>
          </a:xfrm>
          <a:prstGeom prst="rect">
            <a:avLst/>
          </a:prstGeom>
          <a:solidFill>
            <a:srgbClr val="B08417"/>
          </a:solidFill>
          <a:ln/>
        </p:spPr>
      </p:sp>
      <p:sp>
        <p:nvSpPr>
          <p:cNvPr id="26" name="Text 24"/>
          <p:cNvSpPr/>
          <p:nvPr/>
        </p:nvSpPr>
        <p:spPr>
          <a:xfrm>
            <a:off x="7498080" y="4050792"/>
            <a:ext cx="3703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오늘의 적용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7498080" y="4544568"/>
            <a:ext cx="37033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자유교회 원리와 하나님의 주권 사상이 오늘의 신앙·교회론에 주는 함의를 성찰한다.</a:t>
            </a:r>
            <a:endParaRPr lang="en-US" sz="1250" dirty="0"/>
          </a:p>
        </p:txBody>
      </p:sp>
      <p:sp>
        <p:nvSpPr>
          <p:cNvPr id="28" name="Text 26"/>
          <p:cNvSpPr/>
          <p:nvPr/>
        </p:nvSpPr>
        <p:spPr>
          <a:xfrm>
            <a:off x="11521440" y="6400800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B084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F6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7A14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역사적 배경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640080" y="896112"/>
            <a:ext cx="10972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B211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하나의 개혁, 세 개의 갈래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640080" y="1572768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400" i="1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초기 개신교는 네 전통으로 갈라졌다: 루터파, 개혁파(Reformed), 재세례파, 성공회. 이번 주는 그중 개혁파와 재세례파를 다룬다.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40080" y="2286000"/>
            <a:ext cx="3566160" cy="2834640"/>
          </a:xfrm>
          <a:prstGeom prst="roundRect">
            <a:avLst>
              <a:gd name="adj" fmla="val 2581"/>
            </a:avLst>
          </a:prstGeom>
          <a:solidFill>
            <a:srgbClr val="F3EAD8"/>
          </a:solidFill>
          <a:ln w="12700">
            <a:solidFill>
              <a:srgbClr val="E7D9BE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914400" y="2606040"/>
            <a:ext cx="3017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루터파</a:t>
            </a:r>
            <a:endParaRPr lang="en-US" sz="2100" dirty="0"/>
          </a:p>
        </p:txBody>
      </p:sp>
      <p:sp>
        <p:nvSpPr>
          <p:cNvPr id="7" name="Shape 5"/>
          <p:cNvSpPr/>
          <p:nvPr/>
        </p:nvSpPr>
        <p:spPr>
          <a:xfrm>
            <a:off x="1645920" y="3246120"/>
            <a:ext cx="1554480" cy="0"/>
          </a:xfrm>
          <a:prstGeom prst="line">
            <a:avLst/>
          </a:prstGeom>
          <a:noFill/>
          <a:ln w="19050">
            <a:solidFill>
              <a:srgbClr val="B0841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14400" y="3429000"/>
            <a:ext cx="3017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400" b="1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성경이 금하지 않은 것은 허용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914400" y="4251960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국가교회 유지 · 제후의 보호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4370832" y="2286000"/>
            <a:ext cx="3566160" cy="2834640"/>
          </a:xfrm>
          <a:prstGeom prst="roundRect">
            <a:avLst>
              <a:gd name="adj" fmla="val 2581"/>
            </a:avLst>
          </a:prstGeom>
          <a:solidFill>
            <a:srgbClr val="F3EAD8"/>
          </a:solidFill>
          <a:ln w="12700">
            <a:solidFill>
              <a:srgbClr val="E7D9BE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4645152" y="2606040"/>
            <a:ext cx="3017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개혁파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376672" y="3246120"/>
            <a:ext cx="1554480" cy="0"/>
          </a:xfrm>
          <a:prstGeom prst="line">
            <a:avLst/>
          </a:prstGeom>
          <a:noFill/>
          <a:ln w="19050">
            <a:solidFill>
              <a:srgbClr val="B0841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645152" y="3429000"/>
            <a:ext cx="3017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400" b="1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성경이 명하지 않은 것은 배격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645152" y="4251960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도시·국가의 도덕적 개혁 추구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8101584" y="2286000"/>
            <a:ext cx="3566160" cy="2834640"/>
          </a:xfrm>
          <a:prstGeom prst="roundRect">
            <a:avLst>
              <a:gd name="adj" fmla="val 2581"/>
            </a:avLst>
          </a:prstGeom>
          <a:solidFill>
            <a:srgbClr val="7A1420"/>
          </a:solidFill>
          <a:ln w="12700">
            <a:solidFill>
              <a:srgbClr val="B08417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8375904" y="2606040"/>
            <a:ext cx="3017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B0841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재세례파</a:t>
            </a:r>
            <a:endParaRPr lang="en-US" sz="2100" dirty="0"/>
          </a:p>
        </p:txBody>
      </p:sp>
      <p:sp>
        <p:nvSpPr>
          <p:cNvPr id="17" name="Shape 15"/>
          <p:cNvSpPr/>
          <p:nvPr/>
        </p:nvSpPr>
        <p:spPr>
          <a:xfrm>
            <a:off x="9107424" y="3246120"/>
            <a:ext cx="1554480" cy="0"/>
          </a:xfrm>
          <a:prstGeom prst="line">
            <a:avLst/>
          </a:prstGeom>
          <a:noFill/>
          <a:ln w="19050">
            <a:solidFill>
              <a:srgbClr val="E7D9B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375904" y="3429000"/>
            <a:ext cx="3017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400" b="1" dirty="0">
                <a:solidFill>
                  <a:srgbClr val="FBF6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사도적 교회의 온전한 회복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75904" y="4251960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FBF6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교회와 국가의 철저한 분리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11521440" y="6400800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B084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3EA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7A14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흐름 A — 급진적 종교개혁 ①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640080" y="896112"/>
            <a:ext cx="10972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B211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츠빙글리와 취리히의 개혁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6492240" cy="3977640"/>
          </a:xfrm>
          <a:prstGeom prst="roundRect">
            <a:avLst>
              <a:gd name="adj" fmla="val 1839"/>
            </a:avLst>
          </a:prstGeom>
          <a:solidFill>
            <a:srgbClr val="FBF6EC"/>
          </a:solidFill>
          <a:ln w="12700">
            <a:solidFill>
              <a:srgbClr val="E7D9BE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960120" y="2103120"/>
            <a:ext cx="5852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울리히 츠빙글리 (1484–1531)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60120" y="2651760"/>
            <a:ext cx="58521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spcAft>
                <a:spcPts val="900"/>
              </a:spcAft>
              <a:buNone/>
            </a:pPr>
            <a:r>
              <a:rPr lang="en-US" sz="140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1519년, 취리히 대성당의 '민중의 사제'가 됨. 논제 게시가 아니라 성경 강해 설교로 개혁을 시작.
</a:t>
            </a:r>
            <a:endParaRPr lang="en-US" sz="1400" dirty="0"/>
          </a:p>
          <a:p>
            <a:pPr indent="0" marL="0">
              <a:lnSpc>
                <a:spcPct val="115000"/>
              </a:lnSpc>
              <a:spcAft>
                <a:spcPts val="900"/>
              </a:spcAft>
              <a:buNone/>
            </a:pPr>
            <a:r>
              <a:rPr lang="en-US" sz="140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에라스무스의 영향으로 신약 원어와 메시지를 깊이 존중.
</a:t>
            </a:r>
            <a:endParaRPr lang="en-US" sz="1400" dirty="0"/>
          </a:p>
          <a:p>
            <a:pPr indent="0" marL="0">
              <a:lnSpc>
                <a:spcPct val="115000"/>
              </a:lnSpc>
              <a:spcAft>
                <a:spcPts val="900"/>
              </a:spcAft>
              <a:buNone/>
            </a:pPr>
            <a:r>
              <a:rPr lang="en-US" sz="140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루터보다 더 엄격히 성경을 적용 — 성경이 '명하지 않은' 촛불·성상·오르간·성화를 제거.
</a:t>
            </a:r>
            <a:endParaRPr lang="en-US" sz="1400" dirty="0"/>
          </a:p>
          <a:p>
            <a:pPr indent="0" marL="0">
              <a:lnSpc>
                <a:spcPct val="115000"/>
              </a:lnSpc>
              <a:spcAft>
                <a:spcPts val="900"/>
              </a:spcAft>
              <a:buNone/>
            </a:pPr>
            <a:r>
              <a:rPr lang="en-US" sz="140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1531년 카펠 전투에서 전사. 이후 불링거를 거쳐 개혁의 중심은 제네바로 이동.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7452360" y="1874520"/>
            <a:ext cx="4069080" cy="3977640"/>
          </a:xfrm>
          <a:prstGeom prst="roundRect">
            <a:avLst>
              <a:gd name="adj" fmla="val 1839"/>
            </a:avLst>
          </a:prstGeom>
          <a:solidFill>
            <a:srgbClr val="241B14"/>
          </a:solidFill>
          <a:ln w="12700">
            <a:solidFill>
              <a:srgbClr val="B08417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7772400" y="210312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0841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두 전통의 갈림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7772400" y="2606040"/>
            <a:ext cx="35204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3EA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루터파 vs 개혁파의 결정적 차이는 예정이 아니라 </a:t>
            </a:r>
            <a:pPr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FBF6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성찬(성만찬)에서 그리스도의 임재</a:t>
            </a:r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3EA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를 이해하는 방식이었다.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7772400" y="4480560"/>
            <a:ext cx="35204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i="1" dirty="0">
                <a:solidFill>
                  <a:srgbClr val="B084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이 차이에서 루터파와 개혁파(Reformed) 두 전통이 태어난다.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1521440" y="6400800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B084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F6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7A14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흐름 A — 급진적 종교개혁 ②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640080" y="896112"/>
            <a:ext cx="10972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B211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"더 나아가야 한다" — 형제들의 등장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640080" y="1572768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450" i="1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그레벨과 만츠는 처음엔 츠빙글리를 지지했으나, 성경을 더 깊이 연구하며 사도적 교회와 당대 교회의 차이를 보게 되었다.</a:t>
            </a:r>
            <a:endParaRPr lang="en-US" sz="1450" dirty="0"/>
          </a:p>
        </p:txBody>
      </p:sp>
      <p:sp>
        <p:nvSpPr>
          <p:cNvPr id="5" name="Shape 3"/>
          <p:cNvSpPr/>
          <p:nvPr/>
        </p:nvSpPr>
        <p:spPr>
          <a:xfrm>
            <a:off x="640080" y="2286000"/>
            <a:ext cx="3566160" cy="2834640"/>
          </a:xfrm>
          <a:prstGeom prst="roundRect">
            <a:avLst>
              <a:gd name="adj" fmla="val 2581"/>
            </a:avLst>
          </a:prstGeom>
          <a:solidFill>
            <a:srgbClr val="F3EAD8"/>
          </a:solidFill>
          <a:ln w="12700">
            <a:solidFill>
              <a:srgbClr val="E7D9BE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914400" y="251460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B0841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1691640" y="2606040"/>
            <a:ext cx="2286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5000"/>
              </a:lnSpc>
              <a:buNone/>
            </a:pPr>
            <a:r>
              <a:rPr lang="en-US" sz="1600" b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문제 제기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932688" y="3520440"/>
            <a:ext cx="2980944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츠빙글리는 자신의 원리를 끝까지 밀고 가지 않았다 — 신약에는 교회와 사회의 뚜렷한 대조가 있다.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370832" y="2286000"/>
            <a:ext cx="3566160" cy="2834640"/>
          </a:xfrm>
          <a:prstGeom prst="roundRect">
            <a:avLst>
              <a:gd name="adj" fmla="val 2581"/>
            </a:avLst>
          </a:prstGeom>
          <a:solidFill>
            <a:srgbClr val="F3EAD8"/>
          </a:solidFill>
          <a:ln w="12700">
            <a:solidFill>
              <a:srgbClr val="E7D9BE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4645152" y="251460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B0841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4000" dirty="0"/>
          </a:p>
        </p:txBody>
      </p:sp>
      <p:sp>
        <p:nvSpPr>
          <p:cNvPr id="11" name="Text 9"/>
          <p:cNvSpPr/>
          <p:nvPr/>
        </p:nvSpPr>
        <p:spPr>
          <a:xfrm>
            <a:off x="5422392" y="2606040"/>
            <a:ext cx="2286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5000"/>
              </a:lnSpc>
              <a:buNone/>
            </a:pPr>
            <a:r>
              <a:rPr lang="en-US" sz="1600" b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교회의 본질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663440" y="3520440"/>
            <a:ext cx="2980944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교회는 태어남으로가 아니라 '개인의 결단'으로 들어가는 참된 신자들의 모임이어야 한다.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8101584" y="2286000"/>
            <a:ext cx="3566160" cy="2834640"/>
          </a:xfrm>
          <a:prstGeom prst="roundRect">
            <a:avLst>
              <a:gd name="adj" fmla="val 2581"/>
            </a:avLst>
          </a:prstGeom>
          <a:solidFill>
            <a:srgbClr val="F3EAD8"/>
          </a:solidFill>
          <a:ln w="12700">
            <a:solidFill>
              <a:srgbClr val="E7D9BE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8375904" y="251460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B0841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4000" dirty="0"/>
          </a:p>
        </p:txBody>
      </p:sp>
      <p:sp>
        <p:nvSpPr>
          <p:cNvPr id="15" name="Text 13"/>
          <p:cNvSpPr/>
          <p:nvPr/>
        </p:nvSpPr>
        <p:spPr>
          <a:xfrm>
            <a:off x="9153144" y="2606040"/>
            <a:ext cx="2286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5000"/>
              </a:lnSpc>
              <a:buNone/>
            </a:pPr>
            <a:r>
              <a:rPr lang="en-US" sz="1600" b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유아세례 거부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394192" y="3520440"/>
            <a:ext cx="2980944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유아세례는 '기독교 국가에 태어나면 그리스도인'이라는 전제를 낳아, 신앙의 핵심인 개인적 결단을 가린다.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11521440" y="6400800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B084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2B21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B084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핵심 교리 ①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640080" y="896112"/>
            <a:ext cx="10972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BF6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신자의 세례 vs 유아세례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640080" y="1572768"/>
            <a:ext cx="10972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F3EA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세례를 누구에게 베푸는가의 문제는, 결국 '교회란 무엇인가'라는 물음이었다.</a:t>
            </a:r>
            <a:endParaRPr lang="en-US" sz="1450" dirty="0"/>
          </a:p>
        </p:txBody>
      </p:sp>
      <p:sp>
        <p:nvSpPr>
          <p:cNvPr id="5" name="Shape 3"/>
          <p:cNvSpPr/>
          <p:nvPr/>
        </p:nvSpPr>
        <p:spPr>
          <a:xfrm>
            <a:off x="640080" y="2148840"/>
            <a:ext cx="5212080" cy="2743200"/>
          </a:xfrm>
          <a:prstGeom prst="roundRect">
            <a:avLst>
              <a:gd name="adj" fmla="val 2667"/>
            </a:avLst>
          </a:prstGeom>
          <a:solidFill>
            <a:srgbClr val="7A1420"/>
          </a:solidFill>
          <a:ln w="12700">
            <a:solidFill>
              <a:srgbClr val="B08417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1005840" y="2423160"/>
            <a:ext cx="4480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0841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신자의 세례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005840" y="2862072"/>
            <a:ext cx="4480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E7D9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credobaptism · 라틴어 credo '내가 믿는다'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005840" y="3246120"/>
            <a:ext cx="44805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spcAft>
                <a:spcPts val="800"/>
              </a:spcAft>
              <a:buNone/>
            </a:pPr>
            <a:r>
              <a:rPr lang="en-US" sz="1350" dirty="0">
                <a:solidFill>
                  <a:srgbClr val="FBF6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신앙 고백을 한 사람에게만 세례를 베푼다
</a:t>
            </a:r>
            <a:endParaRPr lang="en-US" sz="1350" dirty="0"/>
          </a:p>
          <a:p>
            <a:pPr indent="0" marL="0">
              <a:lnSpc>
                <a:spcPct val="120000"/>
              </a:lnSpc>
              <a:spcAft>
                <a:spcPts val="800"/>
              </a:spcAft>
              <a:buNone/>
            </a:pPr>
            <a:r>
              <a:rPr lang="en-US" sz="1350" dirty="0">
                <a:solidFill>
                  <a:srgbClr val="FBF6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세례 = 개인적 회심과 제자도의 공적 표지
</a:t>
            </a:r>
            <a:endParaRPr lang="en-US" sz="1350" dirty="0"/>
          </a:p>
          <a:p>
            <a:pPr indent="0" marL="0">
              <a:lnSpc>
                <a:spcPct val="120000"/>
              </a:lnSpc>
              <a:spcAft>
                <a:spcPts val="800"/>
              </a:spcAft>
              <a:buNone/>
            </a:pPr>
            <a:r>
              <a:rPr lang="en-US" sz="1350" dirty="0">
                <a:solidFill>
                  <a:srgbClr val="FBF6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교회 = 자발적으로 그리스도를 따르기로 한 이들의 공동체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6355080" y="2148840"/>
            <a:ext cx="5212080" cy="2743200"/>
          </a:xfrm>
          <a:prstGeom prst="roundRect">
            <a:avLst>
              <a:gd name="adj" fmla="val 2667"/>
            </a:avLst>
          </a:prstGeom>
          <a:solidFill>
            <a:srgbClr val="3A2E24"/>
          </a:solidFill>
          <a:ln w="12700">
            <a:solidFill>
              <a:srgbClr val="5A4A3A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6720840" y="2423160"/>
            <a:ext cx="4480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7D9B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유아세례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6720840" y="2862072"/>
            <a:ext cx="4480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B084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paedobaptism · 그리스어 pais '어린이'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720840" y="3246120"/>
            <a:ext cx="44805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spcAft>
                <a:spcPts val="800"/>
              </a:spcAft>
              <a:buNone/>
            </a:pPr>
            <a:r>
              <a:rPr lang="en-US" sz="1350" dirty="0">
                <a:solidFill>
                  <a:srgbClr val="F3EA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태어난 모든 아기가 세례로 교회의 일원이 됨
</a:t>
            </a:r>
            <a:endParaRPr lang="en-US" sz="1350" dirty="0"/>
          </a:p>
          <a:p>
            <a:pPr indent="0" marL="0">
              <a:lnSpc>
                <a:spcPct val="120000"/>
              </a:lnSpc>
              <a:spcAft>
                <a:spcPts val="800"/>
              </a:spcAft>
              <a:buNone/>
            </a:pPr>
            <a:r>
              <a:rPr lang="en-US" sz="1350" dirty="0">
                <a:solidFill>
                  <a:srgbClr val="F3EA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교회 = 사회 전체와 사실상 동일 (Christendom)
</a:t>
            </a:r>
            <a:endParaRPr lang="en-US" sz="1350" dirty="0"/>
          </a:p>
          <a:p>
            <a:pPr indent="0" marL="0">
              <a:lnSpc>
                <a:spcPct val="120000"/>
              </a:lnSpc>
              <a:spcAft>
                <a:spcPts val="800"/>
              </a:spcAft>
              <a:buNone/>
            </a:pPr>
            <a:r>
              <a:rPr lang="en-US" sz="1350" dirty="0">
                <a:solidFill>
                  <a:srgbClr val="F3EA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재세례파가 보기에 이는 '이름뿐인' 명목적 신앙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640080" y="516636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250" i="1" dirty="0">
                <a:solidFill>
                  <a:srgbClr val="E7D9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“재세례(Anabaptist)” — 그리스어 ana '다시' + baptizein '세례를 주다'. 실은 '유아세례는 무효이므로 신앙 고백 후의 세례가 첫 참된 세례'라는 주장이다.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11521440" y="6400800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B084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3EA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7A14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흐름 A — 급진적 종교개혁 ③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640080" y="896112"/>
            <a:ext cx="10972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B211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1525년 1월 21일: 자유교회의 탄생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6492240" cy="3977640"/>
          </a:xfrm>
          <a:prstGeom prst="roundRect">
            <a:avLst>
              <a:gd name="adj" fmla="val 1839"/>
            </a:avLst>
          </a:prstGeom>
          <a:solidFill>
            <a:srgbClr val="FBF6EC"/>
          </a:solidFill>
          <a:ln w="12700">
            <a:solidFill>
              <a:srgbClr val="E7D9BE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960120" y="2103120"/>
            <a:ext cx="5852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그날 밤, 만츠의 집에서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60120" y="2651760"/>
            <a:ext cx="58521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40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취리히 시의회가 8일 내 유아세례를 명령하고 성경 모임을 금지한 직후.
</a:t>
            </a:r>
            <a:endParaRPr lang="en-US" sz="1400" dirty="0"/>
          </a:p>
          <a:p>
            <a:pPr indent="0" marL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40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전직 사제 게오르크 블라우로크가 그레벨에게 사도적 방식의 세례 — 신앙 고백 위의 세례 — 를 청함.
</a:t>
            </a:r>
            <a:endParaRPr lang="en-US" sz="1400" dirty="0"/>
          </a:p>
          <a:p>
            <a:pPr indent="0" marL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40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그레벨이 그에게 세례를 베풀고, 블라우로크가 다른 이들에게 세례를 베풂.
</a:t>
            </a:r>
            <a:endParaRPr lang="en-US" sz="1400" dirty="0"/>
          </a:p>
          <a:p>
            <a:pPr indent="0" marL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40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곧 촐리콘으로 물러가 최초의 재세례파 회중 — 근대 최초의 '자유교회' — 를 세움.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7452360" y="1874520"/>
            <a:ext cx="4069080" cy="3977640"/>
          </a:xfrm>
          <a:prstGeom prst="roundRect">
            <a:avLst>
              <a:gd name="adj" fmla="val 1839"/>
            </a:avLst>
          </a:prstGeom>
          <a:solidFill>
            <a:srgbClr val="7A1420"/>
          </a:solidFill>
          <a:ln w="12700">
            <a:solidFill>
              <a:srgbClr val="B08417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8915400" y="2148840"/>
            <a:ext cx="1051560" cy="1051560"/>
          </a:xfrm>
          <a:prstGeom prst="ellipse">
            <a:avLst/>
          </a:prstGeom>
          <a:solidFill>
            <a:srgbClr val="9E2A2B"/>
          </a:solidFill>
          <a:ln w="19050">
            <a:solidFill>
              <a:srgbClr val="E7D9BE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378086" y="2385441"/>
            <a:ext cx="126187" cy="578358"/>
          </a:xfrm>
          <a:prstGeom prst="rect">
            <a:avLst/>
          </a:prstGeom>
          <a:solidFill>
            <a:srgbClr val="E7D9BE"/>
          </a:solidFill>
          <a:ln/>
        </p:spPr>
      </p:sp>
      <p:sp>
        <p:nvSpPr>
          <p:cNvPr id="10" name="Shape 8"/>
          <p:cNvSpPr/>
          <p:nvPr/>
        </p:nvSpPr>
        <p:spPr>
          <a:xfrm>
            <a:off x="9241384" y="2527402"/>
            <a:ext cx="399593" cy="126187"/>
          </a:xfrm>
          <a:prstGeom prst="rect">
            <a:avLst/>
          </a:prstGeom>
          <a:solidFill>
            <a:srgbClr val="E7D9BE"/>
          </a:solidFill>
          <a:ln/>
        </p:spPr>
      </p:sp>
      <p:sp>
        <p:nvSpPr>
          <p:cNvPr id="11" name="Text 9"/>
          <p:cNvSpPr/>
          <p:nvPr/>
        </p:nvSpPr>
        <p:spPr>
          <a:xfrm>
            <a:off x="7772400" y="3337560"/>
            <a:ext cx="3429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B0841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자유교회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7772400" y="3749040"/>
            <a:ext cx="3429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E7D9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독일어: Freikirche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772400" y="4160520"/>
            <a:ext cx="34290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BF6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국가의 통제에서 자유로운, 자발적 신자들로 구성된 교회. 근대 교회사에 처음 등장한 형태.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11521440" y="6400800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B084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BF6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7A14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흐름 A — 급진적 종교개혁 ④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640080" y="896112"/>
            <a:ext cx="10972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B211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순교의 길, 그러나 확산되는 운동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1216152" y="2057400"/>
            <a:ext cx="45720" cy="3657600"/>
          </a:xfrm>
          <a:prstGeom prst="rect">
            <a:avLst/>
          </a:prstGeom>
          <a:solidFill>
            <a:srgbClr val="9E2A2B"/>
          </a:solidFill>
          <a:ln/>
        </p:spPr>
      </p:sp>
      <p:sp>
        <p:nvSpPr>
          <p:cNvPr id="5" name="Shape 3"/>
          <p:cNvSpPr/>
          <p:nvPr/>
        </p:nvSpPr>
        <p:spPr>
          <a:xfrm>
            <a:off x="960120" y="2011680"/>
            <a:ext cx="548640" cy="548640"/>
          </a:xfrm>
          <a:prstGeom prst="ellipse">
            <a:avLst/>
          </a:prstGeom>
          <a:solidFill>
            <a:srgbClr val="7A1420"/>
          </a:solidFill>
          <a:ln w="25400">
            <a:solidFill>
              <a:srgbClr val="B0841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2615184"/>
            <a:ext cx="1097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1527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2103120" y="1965960"/>
            <a:ext cx="9326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B211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펠릭스 만츠의 순교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2103120" y="2395728"/>
            <a:ext cx="9418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취리히 당국이 리마트 강에 그를 수장 — 최초의 재세례파 순교자. “물을 원하니 물을 주라”는 잔혹한 조롱과 함께.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960120" y="3310128"/>
            <a:ext cx="548640" cy="548640"/>
          </a:xfrm>
          <a:prstGeom prst="ellipse">
            <a:avLst/>
          </a:prstGeom>
          <a:solidFill>
            <a:srgbClr val="7A1420"/>
          </a:solidFill>
          <a:ln w="25400">
            <a:solidFill>
              <a:srgbClr val="B0841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" y="3913632"/>
            <a:ext cx="1097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1527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2103120" y="3264408"/>
            <a:ext cx="9326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B211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슐라이트하임 신앙고백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2103120" y="3694176"/>
            <a:ext cx="9418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박해 속에서 신앙의 표준을 정리 (독일어: Schleitheimer Bekenntnis) — 세례·권징·평화주의·맹세 거부 등.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960120" y="4608576"/>
            <a:ext cx="548640" cy="548640"/>
          </a:xfrm>
          <a:prstGeom prst="ellipse">
            <a:avLst/>
          </a:prstGeom>
          <a:solidFill>
            <a:srgbClr val="7A1420"/>
          </a:solidFill>
          <a:ln w="25400">
            <a:solidFill>
              <a:srgbClr val="B084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5212080"/>
            <a:ext cx="1097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이후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2103120" y="4562856"/>
            <a:ext cx="9326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B211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후예로 이어짐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2103120" y="4992624"/>
            <a:ext cx="9418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메노 시몬스를 따르는 메노나이트, 후터파, 그리고 침례교·퀘이커가 이 정신을 잇는다.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40080" y="594360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7A14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종교개혁기에 4,000~5,000명의 재세례파가 처형되었으나, 박해가 거셀수록 운동은 더 자랐다.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11521440" y="6400800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B084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3EA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7A14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흐름 A — 신학적 유산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640080" y="896112"/>
            <a:ext cx="10972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B211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재세례파가 남긴 세 유산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566160" cy="3017520"/>
          </a:xfrm>
          <a:prstGeom prst="roundRect">
            <a:avLst>
              <a:gd name="adj" fmla="val 2424"/>
            </a:avLst>
          </a:prstGeom>
          <a:solidFill>
            <a:srgbClr val="FBF6EC"/>
          </a:solidFill>
          <a:ln w="12700">
            <a:solidFill>
              <a:srgbClr val="E7D9BE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2039112" y="2258568"/>
            <a:ext cx="768096" cy="768096"/>
          </a:xfrm>
          <a:prstGeom prst="ellipse">
            <a:avLst/>
          </a:prstGeom>
          <a:solidFill>
            <a:srgbClr val="7A1420"/>
          </a:solidFill>
          <a:ln w="19050">
            <a:solidFill>
              <a:srgbClr val="B08417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377074" y="2431390"/>
            <a:ext cx="92172" cy="422453"/>
          </a:xfrm>
          <a:prstGeom prst="rect">
            <a:avLst/>
          </a:prstGeom>
          <a:solidFill>
            <a:srgbClr val="B08417"/>
          </a:solidFill>
          <a:ln/>
        </p:spPr>
      </p:sp>
      <p:sp>
        <p:nvSpPr>
          <p:cNvPr id="7" name="Shape 5"/>
          <p:cNvSpPr/>
          <p:nvPr/>
        </p:nvSpPr>
        <p:spPr>
          <a:xfrm>
            <a:off x="2277222" y="2535083"/>
            <a:ext cx="291876" cy="92172"/>
          </a:xfrm>
          <a:prstGeom prst="rect">
            <a:avLst/>
          </a:prstGeom>
          <a:solidFill>
            <a:srgbClr val="B08417"/>
          </a:solidFill>
          <a:ln/>
        </p:spPr>
      </p:sp>
      <p:sp>
        <p:nvSpPr>
          <p:cNvPr id="8" name="Text 6"/>
          <p:cNvSpPr/>
          <p:nvPr/>
        </p:nvSpPr>
        <p:spPr>
          <a:xfrm>
            <a:off x="914400" y="3136392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1650" b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교회와 국가의 분리</a:t>
            </a:r>
            <a:endParaRPr lang="en-US" sz="1650" dirty="0"/>
          </a:p>
        </p:txBody>
      </p:sp>
      <p:sp>
        <p:nvSpPr>
          <p:cNvPr id="9" name="Text 7"/>
          <p:cNvSpPr/>
          <p:nvPr/>
        </p:nvSpPr>
        <p:spPr>
          <a:xfrm>
            <a:off x="932688" y="3931920"/>
            <a:ext cx="29809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교회는 자발적 공동체이며 시민사회와 구별된다 — 근대 종교자유 사상의 선구.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4370832" y="1965960"/>
            <a:ext cx="3566160" cy="3017520"/>
          </a:xfrm>
          <a:prstGeom prst="roundRect">
            <a:avLst>
              <a:gd name="adj" fmla="val 2424"/>
            </a:avLst>
          </a:prstGeom>
          <a:solidFill>
            <a:srgbClr val="FBF6EC"/>
          </a:solidFill>
          <a:ln w="12700">
            <a:solidFill>
              <a:srgbClr val="E7D9BE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5769864" y="2258568"/>
            <a:ext cx="768096" cy="768096"/>
          </a:xfrm>
          <a:prstGeom prst="ellipse">
            <a:avLst/>
          </a:prstGeom>
          <a:solidFill>
            <a:srgbClr val="7A1420"/>
          </a:solidFill>
          <a:ln w="19050">
            <a:solidFill>
              <a:srgbClr val="B08417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107826" y="2431390"/>
            <a:ext cx="92172" cy="422453"/>
          </a:xfrm>
          <a:prstGeom prst="rect">
            <a:avLst/>
          </a:prstGeom>
          <a:solidFill>
            <a:srgbClr val="B08417"/>
          </a:solidFill>
          <a:ln/>
        </p:spPr>
      </p:sp>
      <p:sp>
        <p:nvSpPr>
          <p:cNvPr id="13" name="Shape 11"/>
          <p:cNvSpPr/>
          <p:nvPr/>
        </p:nvSpPr>
        <p:spPr>
          <a:xfrm>
            <a:off x="6007974" y="2535083"/>
            <a:ext cx="291876" cy="92172"/>
          </a:xfrm>
          <a:prstGeom prst="rect">
            <a:avLst/>
          </a:prstGeom>
          <a:solidFill>
            <a:srgbClr val="B08417"/>
          </a:solidFill>
          <a:ln/>
        </p:spPr>
      </p:sp>
      <p:sp>
        <p:nvSpPr>
          <p:cNvPr id="14" name="Text 12"/>
          <p:cNvSpPr/>
          <p:nvPr/>
        </p:nvSpPr>
        <p:spPr>
          <a:xfrm>
            <a:off x="4645152" y="3136392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1650" b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급진적 제자도</a:t>
            </a:r>
            <a:endParaRPr lang="en-US" sz="1650" dirty="0"/>
          </a:p>
        </p:txBody>
      </p:sp>
      <p:sp>
        <p:nvSpPr>
          <p:cNvPr id="15" name="Text 13"/>
          <p:cNvSpPr/>
          <p:nvPr/>
        </p:nvSpPr>
        <p:spPr>
          <a:xfrm>
            <a:off x="4663440" y="3931920"/>
            <a:ext cx="29809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산상수훈의 문자적 순종. 무력 사용·공직·맹세를 거부한 평화주의(독일어: Nachfolge, 그리스도를 따름).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8101584" y="1965960"/>
            <a:ext cx="3566160" cy="3017520"/>
          </a:xfrm>
          <a:prstGeom prst="roundRect">
            <a:avLst>
              <a:gd name="adj" fmla="val 2424"/>
            </a:avLst>
          </a:prstGeom>
          <a:solidFill>
            <a:srgbClr val="FBF6EC"/>
          </a:solidFill>
          <a:ln w="12700">
            <a:solidFill>
              <a:srgbClr val="E7D9BE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9500616" y="2258568"/>
            <a:ext cx="768096" cy="768096"/>
          </a:xfrm>
          <a:prstGeom prst="ellipse">
            <a:avLst/>
          </a:prstGeom>
          <a:solidFill>
            <a:srgbClr val="7A1420"/>
          </a:solidFill>
          <a:ln w="19050">
            <a:solidFill>
              <a:srgbClr val="B08417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838578" y="2431390"/>
            <a:ext cx="92172" cy="422453"/>
          </a:xfrm>
          <a:prstGeom prst="rect">
            <a:avLst/>
          </a:prstGeom>
          <a:solidFill>
            <a:srgbClr val="B08417"/>
          </a:solidFill>
          <a:ln/>
        </p:spPr>
      </p:sp>
      <p:sp>
        <p:nvSpPr>
          <p:cNvPr id="19" name="Shape 17"/>
          <p:cNvSpPr/>
          <p:nvPr/>
        </p:nvSpPr>
        <p:spPr>
          <a:xfrm>
            <a:off x="9738726" y="2535083"/>
            <a:ext cx="291876" cy="92172"/>
          </a:xfrm>
          <a:prstGeom prst="rect">
            <a:avLst/>
          </a:prstGeom>
          <a:solidFill>
            <a:srgbClr val="B08417"/>
          </a:solidFill>
          <a:ln/>
        </p:spPr>
      </p:sp>
      <p:sp>
        <p:nvSpPr>
          <p:cNvPr id="20" name="Text 18"/>
          <p:cNvSpPr/>
          <p:nvPr/>
        </p:nvSpPr>
        <p:spPr>
          <a:xfrm>
            <a:off x="8375904" y="3136392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1650" b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신자의 교회</a:t>
            </a:r>
            <a:endParaRPr lang="en-US" sz="1650" dirty="0"/>
          </a:p>
        </p:txBody>
      </p:sp>
      <p:sp>
        <p:nvSpPr>
          <p:cNvPr id="21" name="Text 19"/>
          <p:cNvSpPr/>
          <p:nvPr/>
        </p:nvSpPr>
        <p:spPr>
          <a:xfrm>
            <a:off x="8394192" y="3931920"/>
            <a:ext cx="29809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권징을 통해 순결을 지키는 '성도의 공동체'. 침례교·회중교회 교회론의 원형.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11521440" y="6400800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B084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241B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B084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흐름 B — 칼뱅의 개혁주의 ①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640080" y="896112"/>
            <a:ext cx="10972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BF6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장 칼뱅: 학자에서 개혁자로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22960" y="2148840"/>
            <a:ext cx="1371600" cy="914400"/>
          </a:xfrm>
          <a:prstGeom prst="roundRect">
            <a:avLst>
              <a:gd name="adj" fmla="val 6000"/>
            </a:avLst>
          </a:prstGeom>
          <a:solidFill>
            <a:srgbClr val="7A1420"/>
          </a:solidFill>
          <a:ln w="12700">
            <a:solidFill>
              <a:srgbClr val="B0841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22960" y="2148840"/>
            <a:ext cx="1371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BF6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1509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2468880" y="2148840"/>
            <a:ext cx="8961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50" dirty="0">
                <a:solidFill>
                  <a:srgbClr val="F3EA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파리 북동쪽 작은 마을 출생. 14세에 파리 대학 입학, 논리와 문장력을 연마. 이후 아버지 뜻에 따라 법학 수학.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822960" y="3383280"/>
            <a:ext cx="1371600" cy="914400"/>
          </a:xfrm>
          <a:prstGeom prst="roundRect">
            <a:avLst>
              <a:gd name="adj" fmla="val 6000"/>
            </a:avLst>
          </a:prstGeom>
          <a:solidFill>
            <a:srgbClr val="7A1420"/>
          </a:solidFill>
          <a:ln w="12700">
            <a:solidFill>
              <a:srgbClr val="B0841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3383280"/>
            <a:ext cx="1371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BF6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1533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2468880" y="3383280"/>
            <a:ext cx="8961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50" dirty="0">
                <a:solidFill>
                  <a:srgbClr val="F3EA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'예상치 못한 회심(unexpected conversion)'. 고전 학자의 길을 접고 자신의 의지를 하나님께 굴복시킴.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822960" y="4617720"/>
            <a:ext cx="1371600" cy="914400"/>
          </a:xfrm>
          <a:prstGeom prst="roundRect">
            <a:avLst>
              <a:gd name="adj" fmla="val 6000"/>
            </a:avLst>
          </a:prstGeom>
          <a:solidFill>
            <a:srgbClr val="7A1420"/>
          </a:solidFill>
          <a:ln w="12700">
            <a:solidFill>
              <a:srgbClr val="B0841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2960" y="4617720"/>
            <a:ext cx="1371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BF6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1536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2468880" y="4617720"/>
            <a:ext cx="8961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50" dirty="0">
                <a:solidFill>
                  <a:srgbClr val="F3EA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바젤에서 『기독교 강요』 초판 출간. 하룻밤 사이 유럽의 명성을 얻음. 이후 파렐의 강권으로 제네바에 정착.</a:t>
            </a:r>
            <a:endParaRPr lang="en-US" sz="1450" dirty="0"/>
          </a:p>
        </p:txBody>
      </p:sp>
      <p:sp>
        <p:nvSpPr>
          <p:cNvPr id="13" name="Text 11"/>
          <p:cNvSpPr/>
          <p:nvPr/>
        </p:nvSpPr>
        <p:spPr>
          <a:xfrm>
            <a:off x="11521440" y="6400800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B084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BF6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7A14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흐름 B — 칼뱅의 개혁주의 ②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640080" y="896112"/>
            <a:ext cx="10972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B211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『기독교 강요』 — 개신교 신학의 체계화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6492240" cy="3977640"/>
          </a:xfrm>
          <a:prstGeom prst="roundRect">
            <a:avLst>
              <a:gd name="adj" fmla="val 1839"/>
            </a:avLst>
          </a:prstGeom>
          <a:solidFill>
            <a:srgbClr val="F3EAD8"/>
          </a:solidFill>
          <a:ln w="12700">
            <a:solidFill>
              <a:srgbClr val="E7D9BE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960120" y="2084832"/>
            <a:ext cx="5852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i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Institutio Christianae Religionis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960120" y="2487168"/>
            <a:ext cx="5852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『기독교 강요』 (라틴어 원제)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960120" y="2926080"/>
            <a:ext cx="585216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spcAft>
                <a:spcPts val="800"/>
              </a:spcAft>
              <a:buNone/>
            </a:pPr>
            <a:r>
              <a:rPr lang="en-US" sz="135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1536년 바젤 초판(6장, 516쪽) → 1559/60년 최종판(4권, 80장)으로 확대.
</a:t>
            </a:r>
            <a:endParaRPr lang="en-US" sz="1350" dirty="0"/>
          </a:p>
          <a:p>
            <a:pPr indent="0" marL="0">
              <a:lnSpc>
                <a:spcPct val="112000"/>
              </a:lnSpc>
              <a:spcAft>
                <a:spcPts val="800"/>
              </a:spcAft>
              <a:buNone/>
            </a:pPr>
            <a:r>
              <a:rPr lang="en-US" sz="135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당대 논쟁에 매몰되지 않고 삼위일체·성육신 등 기본 교리를 포괄한 최초의 개신교 조직신학.
</a:t>
            </a:r>
            <a:endParaRPr lang="en-US" sz="1350" dirty="0"/>
          </a:p>
          <a:p>
            <a:pPr indent="0" marL="0">
              <a:lnSpc>
                <a:spcPct val="112000"/>
              </a:lnSpc>
              <a:spcAft>
                <a:spcPts val="800"/>
              </a:spcAft>
              <a:buNone/>
            </a:pPr>
            <a:r>
              <a:rPr lang="en-US" sz="135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4권 구조: ①창조주 하나님 ②구속주 하나님 ③성령을 통한 은혜의 참여 ④교회와 성례라는 '외적 수단'.
</a:t>
            </a:r>
            <a:endParaRPr lang="en-US" sz="1350" dirty="0"/>
          </a:p>
          <a:p>
            <a:pPr indent="0" marL="0">
              <a:lnSpc>
                <a:spcPct val="112000"/>
              </a:lnSpc>
              <a:spcAft>
                <a:spcPts val="800"/>
              </a:spcAft>
              <a:buNone/>
            </a:pPr>
            <a:r>
              <a:rPr lang="en-US" sz="135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명료·논리·가독성에서 종교개혁기 최고의 신학 저작으로 평가됨.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7452360" y="1874520"/>
            <a:ext cx="4069080" cy="3977640"/>
          </a:xfrm>
          <a:prstGeom prst="roundRect">
            <a:avLst>
              <a:gd name="adj" fmla="val 1839"/>
            </a:avLst>
          </a:prstGeom>
          <a:solidFill>
            <a:srgbClr val="7A1420"/>
          </a:solidFill>
          <a:ln w="12700">
            <a:solidFill>
              <a:srgbClr val="B08417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7772400" y="210312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0841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왜 중요한가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7772400" y="2606040"/>
            <a:ext cx="3520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F3EA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루터가 교리의 '불꽃'이라면, </a:t>
            </a:r>
            <a:pPr indent="0" marL="0">
              <a:lnSpc>
                <a:spcPct val="120000"/>
              </a:lnSpc>
              <a:buNone/>
            </a:pPr>
            <a:r>
              <a:rPr lang="en-US" sz="1400" b="1" dirty="0">
                <a:solidFill>
                  <a:srgbClr val="FBF6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칼뱅은 그것을 '체계'로 세운 사람</a:t>
            </a:r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F3EA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이다.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7772400" y="3931920"/>
            <a:ext cx="35204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EA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제네바 아카데미와 함께, 『강요』는 네덜란드·스코틀랜드·프랑스·잉글랜드로 개혁주의를 퍼뜨린 통로가 되었다.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11521440" y="6400800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B084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3EA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7A14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흐름 B — 칼뱅의 개혁주의 ③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640080" y="896112"/>
            <a:ext cx="10972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B211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제네바: 개혁의 실험실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6492240" cy="3977640"/>
          </a:xfrm>
          <a:prstGeom prst="roundRect">
            <a:avLst>
              <a:gd name="adj" fmla="val 1839"/>
            </a:avLst>
          </a:prstGeom>
          <a:solidFill>
            <a:srgbClr val="FBF6EC"/>
          </a:solidFill>
          <a:ln w="12700">
            <a:solidFill>
              <a:srgbClr val="E7D9BE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960120" y="2103120"/>
            <a:ext cx="5852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훈련된 그리스도인 공동체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60120" y="2651760"/>
            <a:ext cx="58521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spcAft>
                <a:spcPts val="800"/>
              </a:spcAft>
              <a:buNone/>
            </a:pPr>
            <a:r>
              <a:rPr lang="en-US" sz="140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1538년 추방되었다가 1541년 자신의 조건대로 복귀. 교회 헌장에 자신의 핵심 사상을 반영.
</a:t>
            </a:r>
            <a:endParaRPr lang="en-US" sz="1400" dirty="0"/>
          </a:p>
          <a:p>
            <a:pPr indent="0" marL="0">
              <a:lnSpc>
                <a:spcPct val="112000"/>
              </a:lnSpc>
              <a:spcAft>
                <a:spcPts val="800"/>
              </a:spcAft>
              <a:buNone/>
            </a:pPr>
            <a:r>
              <a:rPr lang="en-US" sz="140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개신교 내에서 가장 엄격한 도덕적 권징 시행 — 삶이 기준에 못 미치면 성찬에서 출교.
</a:t>
            </a:r>
            <a:endParaRPr lang="en-US" sz="1400" dirty="0"/>
          </a:p>
          <a:p>
            <a:pPr indent="0" marL="0">
              <a:lnSpc>
                <a:spcPct val="112000"/>
              </a:lnSpc>
              <a:spcAft>
                <a:spcPts val="800"/>
              </a:spcAft>
              <a:buNone/>
            </a:pPr>
            <a:r>
              <a:rPr lang="en-US" sz="140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교회의 권징권을 국가가 아닌 교회가 갖는다는 원칙 (재세례파와 통하는 지점).
</a:t>
            </a:r>
            <a:endParaRPr lang="en-US" sz="1400" dirty="0"/>
          </a:p>
          <a:p>
            <a:pPr indent="0" marL="0">
              <a:lnSpc>
                <a:spcPct val="112000"/>
              </a:lnSpc>
              <a:spcAft>
                <a:spcPts val="800"/>
              </a:spcAft>
              <a:buNone/>
            </a:pPr>
            <a:r>
              <a:rPr lang="en-US" sz="140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세르베투스 화형(1553) — 후대가 칼뱅을 비판하는 그늘로 남음.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7452360" y="1874520"/>
            <a:ext cx="4069080" cy="3977640"/>
          </a:xfrm>
          <a:prstGeom prst="roundRect">
            <a:avLst>
              <a:gd name="adj" fmla="val 1839"/>
            </a:avLst>
          </a:prstGeom>
          <a:solidFill>
            <a:srgbClr val="241B14"/>
          </a:solidFill>
          <a:ln w="12700">
            <a:solidFill>
              <a:srgbClr val="B08417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8915400" y="2148840"/>
            <a:ext cx="1051560" cy="1051560"/>
          </a:xfrm>
          <a:prstGeom prst="ellipse">
            <a:avLst/>
          </a:prstGeom>
          <a:solidFill>
            <a:srgbClr val="9E2A2B"/>
          </a:solidFill>
          <a:ln w="19050">
            <a:solidFill>
              <a:srgbClr val="E7D9BE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378086" y="2385441"/>
            <a:ext cx="126187" cy="578358"/>
          </a:xfrm>
          <a:prstGeom prst="rect">
            <a:avLst/>
          </a:prstGeom>
          <a:solidFill>
            <a:srgbClr val="E7D9BE"/>
          </a:solidFill>
          <a:ln/>
        </p:spPr>
      </p:sp>
      <p:sp>
        <p:nvSpPr>
          <p:cNvPr id="10" name="Shape 8"/>
          <p:cNvSpPr/>
          <p:nvPr/>
        </p:nvSpPr>
        <p:spPr>
          <a:xfrm>
            <a:off x="9241384" y="2527402"/>
            <a:ext cx="399593" cy="126187"/>
          </a:xfrm>
          <a:prstGeom prst="rect">
            <a:avLst/>
          </a:prstGeom>
          <a:solidFill>
            <a:srgbClr val="E7D9BE"/>
          </a:solidFill>
          <a:ln/>
        </p:spPr>
      </p:sp>
      <p:sp>
        <p:nvSpPr>
          <p:cNvPr id="11" name="Text 9"/>
          <p:cNvSpPr/>
          <p:nvPr/>
        </p:nvSpPr>
        <p:spPr>
          <a:xfrm>
            <a:off x="7772400" y="3291840"/>
            <a:ext cx="3429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B0841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존 녹스의 평가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772400" y="3703320"/>
            <a:ext cx="34290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i="1" dirty="0">
                <a:solidFill>
                  <a:srgbClr val="FBF6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“사도 시대 이후 지상에 있었던 가장 완전한 그리스도의 학교”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7772400" y="5166360"/>
            <a:ext cx="3429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E7D9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스코틀랜드 종교개혁자 존 녹스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11521440" y="6400800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B084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2B21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B084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핵심 교리 ②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640080" y="896112"/>
            <a:ext cx="10972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BF6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하나님의 주권 — 칼뱅 신학의 심장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640080" y="1572768"/>
            <a:ext cx="10972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F3EA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루터의 중심이 '이신칭의'라면, 칼뱅의 중심은 '하나님의 절대 주권'이었다.</a:t>
            </a:r>
            <a:endParaRPr lang="en-US" sz="1450" dirty="0"/>
          </a:p>
        </p:txBody>
      </p:sp>
      <p:sp>
        <p:nvSpPr>
          <p:cNvPr id="5" name="Shape 3"/>
          <p:cNvSpPr/>
          <p:nvPr/>
        </p:nvSpPr>
        <p:spPr>
          <a:xfrm>
            <a:off x="640080" y="2148840"/>
            <a:ext cx="5212080" cy="3108960"/>
          </a:xfrm>
          <a:prstGeom prst="roundRect">
            <a:avLst>
              <a:gd name="adj" fmla="val 2353"/>
            </a:avLst>
          </a:prstGeom>
          <a:solidFill>
            <a:srgbClr val="3A2E24"/>
          </a:solidFill>
          <a:ln w="12700">
            <a:solidFill>
              <a:srgbClr val="5A4A3A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1005840" y="2423160"/>
            <a:ext cx="4480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7D9B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루터의 축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1005840" y="2898648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FBF6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“의인은 믿음으로 살리라”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005840" y="3520440"/>
            <a:ext cx="4480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spcAft>
                <a:spcPts val="800"/>
              </a:spcAft>
              <a:buNone/>
            </a:pPr>
            <a:r>
              <a:rPr lang="en-US" sz="1350" dirty="0">
                <a:solidFill>
                  <a:srgbClr val="F3EA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하나님의 위엄 → 용서의 기적을 부각
</a:t>
            </a:r>
            <a:endParaRPr lang="en-US" sz="1350" dirty="0"/>
          </a:p>
          <a:p>
            <a:pPr indent="0" marL="0">
              <a:lnSpc>
                <a:spcPct val="120000"/>
              </a:lnSpc>
              <a:spcAft>
                <a:spcPts val="800"/>
              </a:spcAft>
              <a:buNone/>
            </a:pPr>
            <a:r>
              <a:rPr lang="en-US" sz="1350" dirty="0">
                <a:solidFill>
                  <a:srgbClr val="F3EA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강조점: 죄인이 어떻게 의롭다 하심을 받는가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6355080" y="2148840"/>
            <a:ext cx="5212080" cy="3108960"/>
          </a:xfrm>
          <a:prstGeom prst="roundRect">
            <a:avLst>
              <a:gd name="adj" fmla="val 2353"/>
            </a:avLst>
          </a:prstGeom>
          <a:solidFill>
            <a:srgbClr val="7A1420"/>
          </a:solidFill>
          <a:ln w="12700">
            <a:solidFill>
              <a:srgbClr val="B08417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6720840" y="2423160"/>
            <a:ext cx="4480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0841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칼뱅의 축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6720840" y="2898648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FBF6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“뜻이 하늘에서와 같이 땅에서도”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720840" y="3520440"/>
            <a:ext cx="4480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spcAft>
                <a:spcPts val="800"/>
              </a:spcAft>
              <a:buNone/>
            </a:pPr>
            <a:r>
              <a:rPr lang="en-US" sz="1350" dirty="0">
                <a:solidFill>
                  <a:srgbClr val="FBF6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하나님의 위엄 → 그분 목적의 불변성을 확신
</a:t>
            </a:r>
            <a:endParaRPr lang="en-US" sz="1350" dirty="0"/>
          </a:p>
          <a:p>
            <a:pPr indent="0" marL="0">
              <a:lnSpc>
                <a:spcPct val="120000"/>
              </a:lnSpc>
              <a:spcAft>
                <a:spcPts val="800"/>
              </a:spcAft>
              <a:buNone/>
            </a:pPr>
            <a:r>
              <a:rPr lang="en-US" sz="1350" dirty="0">
                <a:solidFill>
                  <a:srgbClr val="FBF6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강조점: 만물을 다스리시는 하나님의 작정과 섭리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640080" y="553212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50" i="1" dirty="0">
                <a:solidFill>
                  <a:srgbClr val="E7D9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두 사람 모두 하나님의 위엄에 압도되었으나, 루터는 '용서의 기적'을, 칼뱅은 '목적의 견고함'을 보았다.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11521440" y="6400800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B084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BF6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7A14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핵심 교리 ②-심화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640080" y="896112"/>
            <a:ext cx="10972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B211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예정(praedestinatio)과 개혁주의의 형성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640080" y="1572768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i="1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주의: 초기 개혁파와 루터파는 예정에서 대체로 일치했다. 칼뱅주의의 '표지'로서의 예정론은 다음 세기(도르트 회의)에 확립된다.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640080" y="2286000"/>
            <a:ext cx="3566160" cy="2971800"/>
          </a:xfrm>
          <a:prstGeom prst="roundRect">
            <a:avLst>
              <a:gd name="adj" fmla="val 2462"/>
            </a:avLst>
          </a:prstGeom>
          <a:solidFill>
            <a:srgbClr val="F3EAD8"/>
          </a:solidFill>
          <a:ln w="12700">
            <a:solidFill>
              <a:srgbClr val="E7D9BE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914400" y="260604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예정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914400" y="31089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B084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praedestinatio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1645920" y="3566160"/>
            <a:ext cx="1554480" cy="0"/>
          </a:xfrm>
          <a:prstGeom prst="line">
            <a:avLst/>
          </a:prstGeom>
          <a:noFill/>
          <a:ln w="12700">
            <a:solidFill>
              <a:srgbClr val="B0841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32688" y="3749040"/>
            <a:ext cx="2980944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영원 전 하나님의 작정. 칼뱅에게는 '값없는 구원'의 표현이자 신앙의 확신의 근거.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4370832" y="2286000"/>
            <a:ext cx="3566160" cy="2971800"/>
          </a:xfrm>
          <a:prstGeom prst="roundRect">
            <a:avLst>
              <a:gd name="adj" fmla="val 2462"/>
            </a:avLst>
          </a:prstGeom>
          <a:solidFill>
            <a:srgbClr val="F3EAD8"/>
          </a:solidFill>
          <a:ln w="12700">
            <a:solidFill>
              <a:srgbClr val="E7D9BE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4645152" y="260604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택자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4645152" y="31089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B084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electi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5376672" y="3566160"/>
            <a:ext cx="1554480" cy="0"/>
          </a:xfrm>
          <a:prstGeom prst="line">
            <a:avLst/>
          </a:prstGeom>
          <a:noFill/>
          <a:ln w="12700">
            <a:solidFill>
              <a:srgbClr val="B084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663440" y="3749040"/>
            <a:ext cx="2980944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하나님이 택하신 자들. 칼뱅은 세례·성찬 참여, 도덕적 삶, 신앙 고백을 분별의 척도로 제시.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8101584" y="2286000"/>
            <a:ext cx="3566160" cy="2971800"/>
          </a:xfrm>
          <a:prstGeom prst="roundRect">
            <a:avLst>
              <a:gd name="adj" fmla="val 2462"/>
            </a:avLst>
          </a:prstGeom>
          <a:solidFill>
            <a:srgbClr val="7A1420"/>
          </a:solidFill>
          <a:ln w="12700">
            <a:solidFill>
              <a:srgbClr val="B08417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8375904" y="260604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B0841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오직 하나님께 영광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8375904" y="31089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E7D9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soli Deo gloria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9107424" y="3566160"/>
            <a:ext cx="1554480" cy="0"/>
          </a:xfrm>
          <a:prstGeom prst="line">
            <a:avLst/>
          </a:prstGeom>
          <a:noFill/>
          <a:ln w="12700">
            <a:solidFill>
              <a:srgbClr val="E7D9BE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394192" y="3749040"/>
            <a:ext cx="2980944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FBF6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구원의 전 과정이 인간 공로가 아닌 하나님께로부터 — 개혁주의 경건의 귀결.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11521440" y="6400800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B084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3EA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7A14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종합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640080" y="896112"/>
            <a:ext cx="10972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B211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세 전통 한눈에 보기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10881360" cy="502920"/>
          </a:xfrm>
          <a:prstGeom prst="rect">
            <a:avLst/>
          </a:prstGeom>
          <a:solidFill>
            <a:srgbClr val="7A1420"/>
          </a:solidFill>
          <a:ln/>
        </p:spPr>
      </p:sp>
      <p:sp>
        <p:nvSpPr>
          <p:cNvPr id="5" name="Text 3"/>
          <p:cNvSpPr/>
          <p:nvPr/>
        </p:nvSpPr>
        <p:spPr>
          <a:xfrm>
            <a:off x="777240" y="1965960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3246120" y="1965960"/>
            <a:ext cx="2651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B0841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루터파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6080760" y="1965960"/>
            <a:ext cx="2651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B0841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개혁파(칼뱅)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8915400" y="1965960"/>
            <a:ext cx="2560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B0841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재세례파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40080" y="2468880"/>
            <a:ext cx="10881360" cy="914400"/>
          </a:xfrm>
          <a:prstGeom prst="rect">
            <a:avLst/>
          </a:prstGeom>
          <a:solidFill>
            <a:srgbClr val="FBF6EC"/>
          </a:solidFill>
          <a:ln w="6350">
            <a:solidFill>
              <a:srgbClr val="E7D9B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77240" y="2468880"/>
            <a:ext cx="2286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중심 사상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246120" y="2468880"/>
            <a:ext cx="2651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B21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이신칭의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080760" y="2468880"/>
            <a:ext cx="2651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B21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하나님의 주권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8915400" y="2468880"/>
            <a:ext cx="2560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A14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급진적 제자도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40080" y="3383280"/>
            <a:ext cx="10881360" cy="914400"/>
          </a:xfrm>
          <a:prstGeom prst="rect">
            <a:avLst/>
          </a:prstGeom>
          <a:solidFill>
            <a:srgbClr val="F3EAD8"/>
          </a:solidFill>
          <a:ln w="6350">
            <a:solidFill>
              <a:srgbClr val="E7D9BE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77240" y="3383280"/>
            <a:ext cx="2286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세례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246120" y="3383280"/>
            <a:ext cx="2651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B21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유아세례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080760" y="3383280"/>
            <a:ext cx="2651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B21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유아세례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8915400" y="3383280"/>
            <a:ext cx="2560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A14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신자의 세례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640080" y="4297680"/>
            <a:ext cx="10881360" cy="914400"/>
          </a:xfrm>
          <a:prstGeom prst="rect">
            <a:avLst/>
          </a:prstGeom>
          <a:solidFill>
            <a:srgbClr val="FBF6EC"/>
          </a:solidFill>
          <a:ln w="6350">
            <a:solidFill>
              <a:srgbClr val="E7D9B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7240" y="4297680"/>
            <a:ext cx="2286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교회와 국가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3246120" y="4297680"/>
            <a:ext cx="2651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B21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국가교회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6080760" y="4297680"/>
            <a:ext cx="2651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B21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도시·국가의 개혁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8915400" y="4297680"/>
            <a:ext cx="2560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A14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철저한 분리(자유교회)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640080" y="5212080"/>
            <a:ext cx="10881360" cy="914400"/>
          </a:xfrm>
          <a:prstGeom prst="rect">
            <a:avLst/>
          </a:prstGeom>
          <a:solidFill>
            <a:srgbClr val="F3EAD8"/>
          </a:solidFill>
          <a:ln w="6350">
            <a:solidFill>
              <a:srgbClr val="E7D9BE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77240" y="5212080"/>
            <a:ext cx="2286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후예 전통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3246120" y="5212080"/>
            <a:ext cx="2651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B21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루터교회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6080760" y="5212080"/>
            <a:ext cx="2651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B21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장로교·개혁교회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8915400" y="5212080"/>
            <a:ext cx="2560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A14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침례교·메노나이트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11521440" y="6400800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B084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BF6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7A14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오늘의 적용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640080" y="896112"/>
            <a:ext cx="10972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B211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우리의 뿌리, 우리의 신학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394960" cy="3931920"/>
          </a:xfrm>
          <a:prstGeom prst="roundRect">
            <a:avLst>
              <a:gd name="adj" fmla="val 1860"/>
            </a:avLst>
          </a:prstGeom>
          <a:solidFill>
            <a:srgbClr val="F3EAD8"/>
          </a:solidFill>
          <a:ln w="12700">
            <a:solidFill>
              <a:srgbClr val="E7D9BE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960120" y="2103120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자유교회의 유산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60120" y="2651760"/>
            <a:ext cx="47548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spcAft>
                <a:spcPts val="900"/>
              </a:spcAft>
              <a:buNone/>
            </a:pPr>
            <a:r>
              <a:rPr lang="en-US" sz="135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침례교는 재세례파와 '신자의 세례·자유교회·정교분리'라는 유산을 공유한다.
</a:t>
            </a:r>
            <a:endParaRPr lang="en-US" sz="1350" dirty="0"/>
          </a:p>
          <a:p>
            <a:pPr indent="0" marL="0">
              <a:lnSpc>
                <a:spcPct val="115000"/>
              </a:lnSpc>
              <a:spcAft>
                <a:spcPts val="900"/>
              </a:spcAft>
              <a:buNone/>
            </a:pPr>
            <a:r>
              <a:rPr lang="en-US" sz="135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교회는 태어나서가 아니라 거듭남과 고백으로 들어가는 '자원하는 공동체'다.
</a:t>
            </a:r>
            <a:endParaRPr lang="en-US" sz="1350" dirty="0"/>
          </a:p>
          <a:p>
            <a:pPr indent="0" marL="0">
              <a:lnSpc>
                <a:spcPct val="115000"/>
              </a:lnSpc>
              <a:spcAft>
                <a:spcPts val="900"/>
              </a:spcAft>
              <a:buNone/>
            </a:pPr>
            <a:r>
              <a:rPr lang="en-US" sz="135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양심의 자유와 종교 자유는 순교의 값으로 얻어진 유산임을 기억한다.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6126480" y="1874520"/>
            <a:ext cx="5394960" cy="3931920"/>
          </a:xfrm>
          <a:prstGeom prst="roundRect">
            <a:avLst>
              <a:gd name="adj" fmla="val 1860"/>
            </a:avLst>
          </a:prstGeom>
          <a:solidFill>
            <a:srgbClr val="7A1420"/>
          </a:solidFill>
          <a:ln w="12700">
            <a:solidFill>
              <a:srgbClr val="B08417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6446520" y="2103120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0841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주권과 소명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446520" y="2651760"/>
            <a:ext cx="47548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spcAft>
                <a:spcPts val="900"/>
              </a:spcAft>
              <a:buNone/>
            </a:pPr>
            <a:r>
              <a:rPr lang="en-US" sz="1350" dirty="0">
                <a:solidFill>
                  <a:srgbClr val="FBF6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하나님의 주권은 숙명론이 아니라 확신·겸손·도덕적 능력의 원천이다.
</a:t>
            </a:r>
            <a:endParaRPr lang="en-US" sz="1350" dirty="0"/>
          </a:p>
          <a:p>
            <a:pPr indent="0" marL="0">
              <a:lnSpc>
                <a:spcPct val="115000"/>
              </a:lnSpc>
              <a:spcAft>
                <a:spcPts val="900"/>
              </a:spcAft>
              <a:buNone/>
            </a:pPr>
            <a:r>
              <a:rPr lang="en-US" sz="1350" dirty="0">
                <a:solidFill>
                  <a:srgbClr val="FBF6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칭의된 자는 반드시 열매 맺는다 — 칼뱅의 '거룩을 향한 부단한 노력'.
</a:t>
            </a:r>
            <a:endParaRPr lang="en-US" sz="1350" dirty="0"/>
          </a:p>
          <a:p>
            <a:pPr indent="0" marL="0">
              <a:lnSpc>
                <a:spcPct val="115000"/>
              </a:lnSpc>
              <a:spcAft>
                <a:spcPts val="900"/>
              </a:spcAft>
              <a:buNone/>
            </a:pPr>
            <a:r>
              <a:rPr lang="en-US" sz="1350" dirty="0">
                <a:solidFill>
                  <a:srgbClr val="FBF6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세상을 하나님의 법에 맞추려는 개혁주의의 사회적 활력을 오늘 어떻게 이을 것인가?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11521440" y="6400800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B084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7A14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3840480"/>
            <a:ext cx="2468880" cy="2468880"/>
          </a:xfrm>
          <a:prstGeom prst="ellipse">
            <a:avLst/>
          </a:prstGeom>
          <a:solidFill>
            <a:srgbClr val="9E2A2B"/>
          </a:solidFill>
          <a:ln w="19050">
            <a:solidFill>
              <a:srgbClr val="E7D9B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413187" y="4395978"/>
            <a:ext cx="296266" cy="1357884"/>
          </a:xfrm>
          <a:prstGeom prst="rect">
            <a:avLst/>
          </a:prstGeom>
          <a:solidFill>
            <a:srgbClr val="E7D9BE"/>
          </a:solidFill>
          <a:ln/>
        </p:spPr>
      </p:sp>
      <p:sp>
        <p:nvSpPr>
          <p:cNvPr id="4" name="Shape 2"/>
          <p:cNvSpPr/>
          <p:nvPr/>
        </p:nvSpPr>
        <p:spPr>
          <a:xfrm>
            <a:off x="10092233" y="4729277"/>
            <a:ext cx="938174" cy="296266"/>
          </a:xfrm>
          <a:prstGeom prst="rect">
            <a:avLst/>
          </a:prstGeom>
          <a:solidFill>
            <a:srgbClr val="E7D9BE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50292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B084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정리 · 학습 활동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40080" y="896112"/>
            <a:ext cx="10972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BF6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핵심 정리와 이번 주 과제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640080" y="169164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0841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핵심 정리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822960" y="2103120"/>
            <a:ext cx="813816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0000"/>
              </a:lnSpc>
              <a:spcAft>
                <a:spcPts val="600"/>
              </a:spcAft>
              <a:buSzPct val="100000"/>
              <a:buChar char="•"/>
            </a:pPr>
            <a:r>
              <a:rPr lang="en-US" sz="1350" dirty="0">
                <a:solidFill>
                  <a:srgbClr val="F3EA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종교개혁은 루터파·개혁파·재세례파로 갈라졌고, 그 분기점은 '교회와 국가의 관계'였다.
</a:t>
            </a:r>
            <a:endParaRPr lang="en-US" sz="1350" dirty="0"/>
          </a:p>
          <a:p>
            <a:pPr marL="342900" indent="-342900">
              <a:lnSpc>
                <a:spcPct val="110000"/>
              </a:lnSpc>
              <a:spcAft>
                <a:spcPts val="600"/>
              </a:spcAft>
              <a:buSzPct val="100000"/>
              <a:buChar char="•"/>
            </a:pPr>
            <a:r>
              <a:rPr lang="en-US" sz="1350" dirty="0">
                <a:solidFill>
                  <a:srgbClr val="F3EA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재세례파의 신자의 세례(credobaptism)와 자유교회(Freikirche)는 침례교 전통의 뿌리다.
</a:t>
            </a:r>
            <a:endParaRPr lang="en-US" sz="1350" dirty="0"/>
          </a:p>
          <a:p>
            <a:pPr marL="342900" indent="-342900">
              <a:lnSpc>
                <a:spcPct val="110000"/>
              </a:lnSpc>
              <a:spcAft>
                <a:spcPts val="600"/>
              </a:spcAft>
              <a:buSzPct val="100000"/>
              <a:buChar char="•"/>
            </a:pPr>
            <a:r>
              <a:rPr lang="en-US" sz="1350" dirty="0">
                <a:solidFill>
                  <a:srgbClr val="F3EA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칼뱅은 하나님의 주권을 중심으로 개신교 신학을 『기독교 강요』로 체계화했다.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640080" y="365760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0841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독서 과제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640080" y="402336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3EA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셀리 제5부(재세례파·칼뱅 관련 장)  ·  (참고) 곤잘레스 『종교개혁사』 급진적 종교개혁·칼뱅 편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640080" y="448056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0841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토론 주제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640080" y="4846320"/>
            <a:ext cx="8321040" cy="960120"/>
          </a:xfrm>
          <a:prstGeom prst="roundRect">
            <a:avLst>
              <a:gd name="adj" fmla="val 7619"/>
            </a:avLst>
          </a:prstGeom>
          <a:solidFill>
            <a:srgbClr val="FBF6EC"/>
          </a:solidFill>
          <a:ln w="12700">
            <a:solidFill>
              <a:srgbClr val="E7D9BE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914400" y="4956048"/>
            <a:ext cx="7772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2B21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재세례파의 '신자의 교회'와 칼뱅의 '하나님의 주권' 중 오늘 내 교회론에 더 큰 영향을 주는 것은 무엇이며, 그 이유는 무엇인가? 토론방에 게시하시오.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640080" y="598932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E7D9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다음 주 예고 — 제4주차: 영국의 종교개혁과 로마 가톨릭의 반동(트렌트 공의회)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11521440" y="6400800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B084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교회사 II - 제3주차 (확장판)</dc:title>
  <dc:subject>PptxGenJS Presentation</dc:subject>
  <dc:creator>Chang Lee, Ph.D.</dc:creator>
  <cp:lastModifiedBy>Chang Lee, Ph.D.</cp:lastModifiedBy>
  <cp:revision>1</cp:revision>
  <dcterms:created xsi:type="dcterms:W3CDTF">2026-07-11T00:30:35Z</dcterms:created>
  <dcterms:modified xsi:type="dcterms:W3CDTF">2026-07-11T00:30:35Z</dcterms:modified>
</cp:coreProperties>
</file>