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제2주차 도입. 종교개혁의 신학적 심장인 이신칭의를 다룹니다. 이번 강의는 (1)역사적 배경 (2)루터의 영적 여정 (3)이신칭의 교리 (4)운동의 발발과 확산 (5)현대적 적용의 순서로 진행됩니다.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이번 주의 로드맵. 개인(루터)→교리(이신칭의)→역사(발발)→현재(적용)로 확대되는 구조임을 안내하세요.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4개 학습 목표. 개인적 여정 → 교리 → 역사 → 적용의 순서와 짝을 이룹니다.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트뢸치의 정의를 통해 종교개혁을 '문제는 같고 답이 다른' 운동으로 규정. 네 질문은 이번 학기 5부 전체를 관통하는 틀입니다. 특히 1번(구원)이 이번 주 주제입니다.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1주차 중세말 위기를 복습·심화. 면죄부가 단순한 신학 문제가 아니라 로마-호엔촐레른 가문의 재정 거래였다는 정치경제적 배경을 곤잘레스가 강조합니다.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면죄부의 신학적 논리(공로의 보고)와 실제 남용(테첼의 선전)을 구분해 설명하세요. 테첼의 표어는 당시 실제로 회자되던 문구입니다. 이 남용이 다음 슬라이드부터 다룰 루터의 항의로 직결됩니다.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루터의 인간적 배경. 엄격한 성장 환경과 죽음의 공포가 그의 구원에 대한 절박함으로 이어졌음을 짚어주세요. 곤잘레스는 그의 평생의 우울과 불안을 유년기와 연결합니다.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교육적 핵심: 루터의 발견은 나태가 아니라 지극한 성실함의 막다른 골목에서 나왔습니다. 참회 제도 자체가 그의 죄의식을 오히려 증폭시켰다는 점(곤잘레스)을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슬라이드는 강의의 감정적·신학적 정점입니다. 루터에게 '하나님의 의'는 두려움의 대상에서 '선물'로 뒤바뀌었습니다. 롬 1:17 인용과 루터 자신의 회고(공적 자료)를 함께 읽으며 극적으로 전달하세요.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좌우 대조로 코페르니쿠스적 전환을 시각화. 칭의는 우리가 '행하는' 무엇이 아니라 하나님이 '주시는' 선물이라는 점이 핵심입니다.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신학적으로 가장 정밀한 슬라이드. 전가(forensic·법정적) vs 주입(변화적)의 대비가 개신교-가톨릭 분기의 핵심입니다. '의인인 동시에 죄인'과 트렌트의 반응을 예고하며 4주차와 연결하세요.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핵심 아이러니: 루터는 학술 토론을 원했을 뿐, 교회 분열을 의도하지 않았습니다. 인쇄술과 독일 민족 감정이 결합해 개인의 항의를 운동으로 폭발시켰다는 점을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라이프치히 논쟁이 결정적입니다. 에크는 루터를 후스(이단으로 화형)와 연결지었고, 루터는 성경의 최종 권위를 공개 천명합니다. 구원론(오직 믿음)에서 권위론(오직 성경)으로 논쟁이 확대되는 지점입니다.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세 소책자가 이신칭의를 교회론·성례론·윤리로 확장합니다. 특히 『그리스도인의 자유』는 '값싼 은혜' 오해를 미리 반박합니다 — 믿음은 반드시 선행으로 열매 맺습니다. 이 인용은 루터 자신의 말입니다.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서사의 절정. 이후 루터는 무법자로 선고되나, 작센의 프리드리히가 그를 바르트부르크 성으로 피신시킵니다. 루터는 그곳에서 신약을 독일어로 번역합니다. 인용은 모두 역사적 기록입니다.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이신칭의는 도미노의 첫 조각 — 사제주의→성경 권위→만인제사장으로 이어집니다. 다섯 솔라는 이번 주 내용을 종합하며, 3주차 칼뱅과 4주차 트렌트 반동으로 이어질 발판입니다.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현대적 적용. 본회퍼의 '값싼 은혜' 개념을 예고적으로 언급할 수 있습니다. 칭의와 성화의 구분·불가분리는 개혁주의 구원론의 핵심 균형점입니다. 만인제사장설의 목회적·평신도적 함의를 강조하세요.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정리·과제·예고를 한 슬라이드에 종합. 토론 주제는 '값싼 은혜' 논점으로 이번 주 신학을 실천적 성찰로 연결합니다. 3주차 예고로 마무리하세요.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A14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1371600"/>
            <a:ext cx="3840480" cy="384048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85171" y="2235708"/>
            <a:ext cx="460858" cy="2112264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4" name="Shape 2"/>
          <p:cNvSpPr/>
          <p:nvPr/>
        </p:nvSpPr>
        <p:spPr>
          <a:xfrm>
            <a:off x="9785909" y="2754173"/>
            <a:ext cx="1459382" cy="460858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777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교회사 II · CHURCH HISTORY II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제 2 주차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40080" y="20574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이신칭의와 종교개혁의 발발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658368" y="34290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Justification by Faith and the Outbreak of the Reformation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58368" y="4114800"/>
            <a:ext cx="2011680" cy="2743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4343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주교재  </a:t>
            </a:r>
            <a:pPr indent="0" marL="0">
              <a:buNone/>
            </a:pPr>
            <a:r>
              <a:rPr lang="en-US" sz="13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브루스 셀리, 『현대인을 위한 교회사』 제5부 (종교개혁의 시대)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4709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부교재  </a:t>
            </a:r>
            <a:pPr indent="0" marL="0">
              <a:buNone/>
            </a:pPr>
            <a:r>
              <a:rPr lang="en-US" sz="13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곤잘레스 『종교개혁사』 · 마크 놀 『터닝 포인트』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61264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Baptist Theological Institute and Seminary  |  Instructor: Chang Lee, Ph.D.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이번 주 강의의 흐름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다섯 개의 국면으로 보는 종교개혁의 시작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621792" cy="621792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96596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691640" y="19842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역사적 배경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663440" y="198424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프로테스탄티즘의 네 질문 · 중세말 위기 · 면죄부 제도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22960" y="2825496"/>
            <a:ext cx="621792" cy="621792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25496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691640" y="2843784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루터의 여정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663440" y="284378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한 수도사의 영적 고뇌에서 '탑의 체험'까지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22960" y="3685032"/>
            <a:ext cx="621792" cy="621792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85032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691640" y="37033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이신칭의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663440" y="37033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로마서 1:17 — 하나님의 의를 다시 읽다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822960" y="4544568"/>
            <a:ext cx="621792" cy="621792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544568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691640" y="4562856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운동의 발발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663440" y="456285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95개조 · 라이프치히 논쟁 · 세 소책자 · 보름스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822960" y="5404104"/>
            <a:ext cx="621792" cy="621792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40410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691640" y="542239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오늘의 적용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663440" y="542239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값싼 은혜의 경계와 목회적 함의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강의 소개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이번 주 학습 목표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167128"/>
            <a:ext cx="731520" cy="731520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81989" y="2331720"/>
            <a:ext cx="87782" cy="402336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7" name="Shape 5"/>
          <p:cNvSpPr/>
          <p:nvPr/>
        </p:nvSpPr>
        <p:spPr>
          <a:xfrm>
            <a:off x="1186891" y="2430475"/>
            <a:ext cx="277978" cy="8778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8" name="Text 6"/>
          <p:cNvSpPr/>
          <p:nvPr/>
        </p:nvSpPr>
        <p:spPr>
          <a:xfrm>
            <a:off x="1874520" y="2130552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한 수도사의 개인적 고뇌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874520" y="26517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루터는 왜 하나님을 '미워한다'고까지 말했는가? 그의 실존적 구원의 물음을 추적한다.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63640" y="187452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583680" y="2167128"/>
            <a:ext cx="731520" cy="731520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905549" y="2331720"/>
            <a:ext cx="87782" cy="402336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3" name="Shape 11"/>
          <p:cNvSpPr/>
          <p:nvPr/>
        </p:nvSpPr>
        <p:spPr>
          <a:xfrm>
            <a:off x="6810451" y="2430475"/>
            <a:ext cx="277978" cy="8778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4" name="Text 12"/>
          <p:cNvSpPr/>
          <p:nvPr/>
        </p:nvSpPr>
        <p:spPr>
          <a:xfrm>
            <a:off x="7498080" y="2130552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이신칭의의 발견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6517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로마서 1:17의 '하나님의 의'를 루터는 어떻게 새롭게 이해했는가? 칭의 교리의 핵심을 규명한다.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79476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60120" y="4087368"/>
            <a:ext cx="731520" cy="731520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281989" y="4251960"/>
            <a:ext cx="87782" cy="402336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9" name="Shape 17"/>
          <p:cNvSpPr/>
          <p:nvPr/>
        </p:nvSpPr>
        <p:spPr>
          <a:xfrm>
            <a:off x="1186891" y="4350715"/>
            <a:ext cx="277978" cy="8778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0" name="Text 18"/>
          <p:cNvSpPr/>
          <p:nvPr/>
        </p:nvSpPr>
        <p:spPr>
          <a:xfrm>
            <a:off x="1874520" y="4050792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95개조와 운동의 촉발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874520" y="457200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면죄부 논쟁이 어떻게 개인의 발견을 전 유럽의 개혁 운동으로 확산시켰는가?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263640" y="379476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583680" y="4087368"/>
            <a:ext cx="731520" cy="731520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05549" y="4251960"/>
            <a:ext cx="87782" cy="402336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5" name="Shape 23"/>
          <p:cNvSpPr/>
          <p:nvPr/>
        </p:nvSpPr>
        <p:spPr>
          <a:xfrm>
            <a:off x="6810451" y="4350715"/>
            <a:ext cx="277978" cy="8778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6" name="Text 24"/>
          <p:cNvSpPr/>
          <p:nvPr/>
        </p:nvSpPr>
        <p:spPr>
          <a:xfrm>
            <a:off x="7498080" y="4050792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오늘의 적용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498080" y="457200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'오직 믿음(Sola Fide)'은 오늘 우리의 신앙과 목회에 어떤 의미를 갖는가?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역사적 배경 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프로테스탄티즘이란 무엇인가?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트뢸치(Ernst Troeltsch)는 프로테스탄티즘을 '가톨릭의 변형'이라 불렀다. 같은 물음에 다른 답을 준 것이다. 셀리는 네 가지 근본 질문을 제시한다.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542032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1783080" y="2505456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사람은 어떻게 구원받는가?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783080" y="2971800"/>
            <a:ext cx="3886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공로가 아니라 오직 믿음으로 (이번 주 핵심)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228600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537960" y="2542032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7406640" y="2505456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종교적 권위는 어디에 있는가?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406640" y="2971800"/>
            <a:ext cx="3886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교황·전통이 아니라 오직 성경에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388620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14400" y="4142232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1783080" y="4105656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교회란 무엇인가?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783080" y="4572000"/>
            <a:ext cx="3886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성직 위계가 아니라 믿는 자들의 공동체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63640" y="388620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537960" y="4142232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7406640" y="4105656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그리스도인의 삶의 본질은?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06640" y="4572000"/>
            <a:ext cx="3886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수도적 공로가 아니라 소명 안에서의 섬김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역사적 배경 II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불꽃이 튀기 직전: 1517년의 유럽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05740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교회의 세속화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60120" y="2578608"/>
            <a:ext cx="4617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면죄부가 성 베드로 대성당 건축 자금 마련의 수단으로 대대적으로 판매됨. 알베르트 대주교와 교황 레오 10세의 재정·정치적 이해가 얽힘.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63640" y="182880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83680" y="205740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구원의 불안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583680" y="2578608"/>
            <a:ext cx="4617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오컴 유명론이 남긴 신학적 불확실성. 많은 신자가 '내가 충분히 행했는가'라는 물음에 시달림.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79476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960120" y="402336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인문주의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60120" y="4544568"/>
            <a:ext cx="4617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에라스무스의 '원천으로(ad fontes)' 정신이 성경 원어 연구를 촉진 — 개혁의 학문적 도구를 마련.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63640" y="379476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583680" y="402336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인쇄술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583680" y="4544568"/>
            <a:ext cx="4617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구텐베르크 인쇄술로 루터의 글이 라틴어·독일어로 전례 없이 빠르게 확산 — 개혁의 '증폭기'.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역사적 배경 III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면죄부(Indulgence) 제도의 신학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6400800" cy="4023360"/>
          </a:xfrm>
          <a:prstGeom prst="roundRect">
            <a:avLst>
              <a:gd name="adj" fmla="val 1818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057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어떻게 작동했는가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60120" y="2606040"/>
            <a:ext cx="57607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교회는 그리스도와 성인들의 '공로의 보고(treasury of merits)'를 관리한다고 보았다.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신자가 공로 있는 행위(기부·순례)를 하면, 이 보고에서 은혜를 끌어와 참회의 형벌을 면제해 준다고 가르쳤다.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열심 있는 설교자들은 이를 마치 '마술'처럼 — 기부만 하면 영혼의 상태와 무관하게 용서받는 것처럼 — 선전했다.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죄 사함이 하나의 '경제적 거래'로 전락하는 것을 루터는 깊이 우려했다.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60920" y="1828800"/>
            <a:ext cx="4160520" cy="4023360"/>
          </a:xfrm>
          <a:prstGeom prst="roundRect">
            <a:avLst>
              <a:gd name="adj" fmla="val 1818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915400" y="2148840"/>
            <a:ext cx="1051560" cy="105156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78086" y="2385441"/>
            <a:ext cx="126187" cy="578358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10" name="Shape 8"/>
          <p:cNvSpPr/>
          <p:nvPr/>
        </p:nvSpPr>
        <p:spPr>
          <a:xfrm>
            <a:off x="9241384" y="2527402"/>
            <a:ext cx="399593" cy="126187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0" y="3337560"/>
            <a:ext cx="3520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테첼의 선전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635240" y="3794760"/>
            <a:ext cx="3611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80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“헌금함에 동전이 짤랑</a:t>
            </a:r>
            <a:endParaRPr lang="en-US" sz="18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80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떨어지는 순간,</a:t>
            </a:r>
            <a:endParaRPr lang="en-US" sz="18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80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영혼은 연옥에서</a:t>
            </a:r>
            <a:endParaRPr lang="en-US" sz="18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80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튀어나온다.”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635240" y="5440680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도미니쿠스회 수도사 요한 테첼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41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인물 연구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마르틴 루터: 한 사람의 형성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822960" y="2148840"/>
            <a:ext cx="1371600" cy="914400"/>
          </a:xfrm>
          <a:prstGeom prst="roundRect">
            <a:avLst>
              <a:gd name="adj" fmla="val 600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14884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1483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2468880" y="214884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아이슬레벤 출생. 광부에서 제련소 주인이 된 농민 출신 아버지 아래 엄격한 유년기를 보냄.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3383280"/>
            <a:ext cx="1371600" cy="914400"/>
          </a:xfrm>
          <a:prstGeom prst="roundRect">
            <a:avLst>
              <a:gd name="adj" fmla="val 600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3832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1505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468880" y="338328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법학의 길을 가라는 아버지의 뜻과 달리, 천둥번개 속 죽음의 공포를 겪고 성 안나에게 수도사가 되겠다 서원.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617720"/>
            <a:ext cx="1371600" cy="914400"/>
          </a:xfrm>
          <a:prstGeom prst="roundRect">
            <a:avLst>
              <a:gd name="adj" fmla="val 600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461772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1505~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468880" y="4617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에르푸르트 아우구스티누스 수도원 입회. 구원과 심판의 문제가 삶을 지배함 — 현세는 내세를 위한 준비와 시험일 뿐.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루터의 여정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안펙퉁(Anfechtung): 해소되지 않는 죄의식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루터는 나쁜 수도사가 아니었다. 오히려 누구보다 성실했기에 더 깊은 절망에 빠졌다.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3429000" cy="3017520"/>
          </a:xfrm>
          <a:prstGeom prst="roundRect">
            <a:avLst>
              <a:gd name="adj" fmla="val 2424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51460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끊임없는 고해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554480" y="3429000"/>
            <a:ext cx="1600200" cy="0"/>
          </a:xfrm>
          <a:prstGeom prst="line">
            <a:avLst/>
          </a:prstGeom>
          <a:noFill/>
          <a:ln w="12700">
            <a:solidFill>
              <a:srgbClr val="B084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3611880"/>
            <a:ext cx="2788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기억하지 못한 죄가 있을까 두려워 몇 시간씩 자신을 살핌. 고해실을 나서는 순간 또 다른 죄를 떠올림.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70832" y="2194560"/>
            <a:ext cx="3429000" cy="3017520"/>
          </a:xfrm>
          <a:prstGeom prst="roundRect">
            <a:avLst>
              <a:gd name="adj" fmla="val 2424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45152" y="251460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금욕과 고행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285232" y="3429000"/>
            <a:ext cx="1600200" cy="0"/>
          </a:xfrm>
          <a:prstGeom prst="line">
            <a:avLst/>
          </a:prstGeom>
          <a:noFill/>
          <a:ln w="12700">
            <a:solidFill>
              <a:srgbClr val="B0841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90872" y="3611880"/>
            <a:ext cx="2788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위대한 수도 교사들의 가르침대로 몸을 쳤으나, 정죄의 두려움은 가시지 않음.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101584" y="2194560"/>
            <a:ext cx="3429000" cy="3017520"/>
          </a:xfrm>
          <a:prstGeom prst="roundRect">
            <a:avLst>
              <a:gd name="adj" fmla="val 2424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375904" y="251460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'조건'으로서의 하나님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15984" y="3429000"/>
            <a:ext cx="1600200" cy="0"/>
          </a:xfrm>
          <a:prstGeom prst="line">
            <a:avLst/>
          </a:prstGeom>
          <a:noFill/>
          <a:ln w="12700">
            <a:solidFill>
              <a:srgbClr val="B084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21624" y="3611880"/>
            <a:ext cx="2788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하나님이 아버지·교사처럼 준엄한 심판자로 느껴짐. '충분히 했는가'라는 물음이 그를 짓누름.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40080" y="55321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“나는 그분을 미워했다” — 심판자로서의 하나님 앞에서 루터가 느낀 절망의 고백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7A14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3657600"/>
            <a:ext cx="2743200" cy="274320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59568" y="4274820"/>
            <a:ext cx="329184" cy="1508760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4" name="Shape 2"/>
          <p:cNvSpPr/>
          <p:nvPr/>
        </p:nvSpPr>
        <p:spPr>
          <a:xfrm>
            <a:off x="9902952" y="4645152"/>
            <a:ext cx="1042416" cy="329184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전환점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'탑의 체험' — 로마서 1:17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640080" y="160020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1515년경, 로마서를 강의하며 루터는 오래 씨름하던 한 구절과 마주한다.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589520" cy="1371600"/>
          </a:xfrm>
          <a:prstGeom prst="roundRect">
            <a:avLst>
              <a:gd name="adj" fmla="val 5333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914400" y="2331720"/>
            <a:ext cx="7040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i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“복음에는 하나님의 의가 나타나서 믿음으로 믿음에 이르게 하나니, 기록된 바 오직 의인은 믿음으로 말미암아 살리라 함과 같으니라”  (롬 1:17)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0080" y="38404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루터의 회고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0080" y="425196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“밤낮으로 나는 하나님의 정의와 '의인은 믿음으로 산다'는 말씀 사이의 연관을 깨달을 때까지 깊이 생각했다. </a:t>
            </a:r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그리하여 나는 하나님의 정의가 곧 은혜와 순전한 자비로 우리를 믿음을 통해 의롭다 하시는 그 의임을 붙들었다. </a:t>
            </a:r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그때 나는 다시 태어나 열린 문을 통해 낙원으로 들어간 듯 느꼈다.”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B21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신학의 심장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심판의 의에서 선물의 의로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3977640"/>
          </a:xfrm>
          <a:prstGeom prst="roundRect">
            <a:avLst>
              <a:gd name="adj" fmla="val 1839"/>
            </a:avLst>
          </a:prstGeom>
          <a:solidFill>
            <a:srgbClr val="3A2E24"/>
          </a:solidFill>
          <a:ln w="12700">
            <a:solidFill>
              <a:srgbClr val="5A4A3A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21488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7D9B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루터가 두려워하던 이해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840" y="2788920"/>
            <a:ext cx="44805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5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“하나님의 의” = 죄인을 심판하고 벌하시는 의
</a:t>
            </a:r>
            <a:endParaRPr lang="en-US" sz="1500" dirty="0"/>
          </a:p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5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구원 = 믿음 + 선행 · 고해 · 공로
</a:t>
            </a:r>
            <a:endParaRPr lang="en-US" sz="1500" dirty="0"/>
          </a:p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5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아무리 애써도 '충분한가'라는 불안에서 벗어날 수 없음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55080" y="1874520"/>
            <a:ext cx="5212080" cy="3977640"/>
          </a:xfrm>
          <a:prstGeom prst="roundRect">
            <a:avLst>
              <a:gd name="adj" fmla="val 1839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720840" y="21488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루터의 발견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720840" y="2788920"/>
            <a:ext cx="44805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5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“하나님의 의” = 하나님이 믿는 자에게 거저 주시는 의
</a:t>
            </a:r>
            <a:endParaRPr lang="en-US" sz="1500" dirty="0"/>
          </a:p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5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칭의 = 우리의 성취가 아니라 하나님의 선물
</a:t>
            </a:r>
            <a:endParaRPr lang="en-US" sz="1500" dirty="0"/>
          </a:p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5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오직 그리스도의 공로를 믿는 믿음으로 (Sola Fide)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60350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“믿음과 칭의 모두가 하나님의 일이며, 죄인에게 주시는 값없는 선물이다.” — 곤잘레스의 요약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교리 심화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전가된 의 vs 주입된 의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종교개혁과 로마 가톨릭의 칭의 이해는 근본적으로 갈라진다. 이 차이는 훗날 트렌트 공의회(4주차)에서 공식화된다.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5257800" cy="3566160"/>
          </a:xfrm>
          <a:prstGeom prst="roundRect">
            <a:avLst>
              <a:gd name="adj" fmla="val 2051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496312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개신교 — 전가(Imputation)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60120" y="3063240"/>
            <a:ext cx="4617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외부적·법정적 의: 하나님이 그리스도의 의를 신자에게 '전가'하여 의롭다고 선언하심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칭의는 '되어감(과정)'이 아니라 '선언됨(사건)'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신자는 '의인인 동시에 죄인'(simul justus et peccator)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확신의 근거 = 내 상태가 아니라 그리스도의 완성된 사역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63640" y="2240280"/>
            <a:ext cx="5257800" cy="3566160"/>
          </a:xfrm>
          <a:prstGeom prst="roundRect">
            <a:avLst>
              <a:gd name="adj" fmla="val 2051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583680" y="2496312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가톨릭 — 주입(Infusion)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583680" y="3063240"/>
            <a:ext cx="4617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내부적 의: 하나님이 신자 안에 의를 '주입'하여 생애에 걸쳐 실제로 의롭게 만드심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칭의는 은혜와 인간 협력이 함께하는 '과정'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성례전과 선행을 통해 의가 자라감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트렌트: '의롭다 선언됨'을 개신교의 이단으로 규정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운동의 발발 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1517년 10월 31일: 95개조 논제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6492240" cy="3977640"/>
          </a:xfrm>
          <a:prstGeom prst="roundRect">
            <a:avLst>
              <a:gd name="adj" fmla="val 1839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10312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무엇이 일어났는가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651760"/>
            <a:ext cx="58521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루터는 테첼의 면죄부 설교를 '나쁜 신학'으로 보고, 토론을 위한 95개 논제를 작성.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만성절 전야, 대학 관례에 따라 비텐베르크 성(城)교회 문에 게시.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핵심 주장: 면죄부는 ①죄책을 제거할 수 없고 ②연옥에 적용되지 않으며 ③거짓 안도감을 주어 해롭다.
</a:t>
            </a:r>
            <a:endParaRPr lang="en-US" sz="1400" dirty="0"/>
          </a:p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라틴어로 쓰였으나 곧 독일어로 번역·인쇄되어 전국으로 확산.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452360" y="1874520"/>
            <a:ext cx="4069080" cy="3977640"/>
          </a:xfrm>
          <a:prstGeom prst="roundRect">
            <a:avLst>
              <a:gd name="adj" fmla="val 1839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0" y="21031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의도와 결과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772400" y="2606040"/>
            <a:ext cx="3520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의도  </a:t>
            </a:r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학자들 사이의 학술 토론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772400" y="3383280"/>
            <a:ext cx="3520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결과  </a:t>
            </a:r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 유럽을 뒤흔든 종교개혁의 도화선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772400" y="4297680"/>
            <a:ext cx="3520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“그것이 종교개혁에 불을 붙인 불꽃이었다.”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772400" y="534924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1517. 10. 31.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운동의 발발 ②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논쟁의 확대: 면죄부에서 권위로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216152" y="2148840"/>
            <a:ext cx="45720" cy="3566160"/>
          </a:xfrm>
          <a:prstGeom prst="rect">
            <a:avLst/>
          </a:prstGeom>
          <a:solidFill>
            <a:srgbClr val="9E2A2B"/>
          </a:solidFill>
          <a:ln/>
        </p:spPr>
      </p:sp>
      <p:sp>
        <p:nvSpPr>
          <p:cNvPr id="5" name="Shape 3"/>
          <p:cNvSpPr/>
          <p:nvPr/>
        </p:nvSpPr>
        <p:spPr>
          <a:xfrm>
            <a:off x="960120" y="2103120"/>
            <a:ext cx="548640" cy="548640"/>
          </a:xfrm>
          <a:prstGeom prst="ellipse">
            <a:avLst/>
          </a:prstGeom>
          <a:solidFill>
            <a:srgbClr val="7A1420"/>
          </a:solidFill>
          <a:ln w="25400">
            <a:solidFill>
              <a:srgbClr val="B084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2706624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1518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103120" y="205740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하이델베르크 · 아우크스부르크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103120" y="2487168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아우구스티누스회 모임에서 예상 밖의 지지를 얻음. 추기경 카예탄 앞에서도 굽히지 않음.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960120" y="3383280"/>
            <a:ext cx="548640" cy="548640"/>
          </a:xfrm>
          <a:prstGeom prst="ellipse">
            <a:avLst/>
          </a:prstGeom>
          <a:solidFill>
            <a:srgbClr val="7A1420"/>
          </a:solidFill>
          <a:ln w="25400">
            <a:solidFill>
              <a:srgbClr val="B084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3986784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1519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103120" y="333756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라이프치히 논쟁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03120" y="3767328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신학자 요한 에크와의 18일 논쟁. 루터가 선언: “공의회도 오류를 범할 수 있다. 교회도 교황도 신조를 세울 수 없으며, 그것은 성경에서 와야 한다.”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960120" y="4663440"/>
            <a:ext cx="548640" cy="548640"/>
          </a:xfrm>
          <a:prstGeom prst="ellipse">
            <a:avLst/>
          </a:prstGeom>
          <a:solidFill>
            <a:srgbClr val="7A1420"/>
          </a:solidFill>
          <a:ln w="25400">
            <a:solidFill>
              <a:srgbClr val="B084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5266944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전환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103120" y="461772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두 번째 확신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103120" y="5047488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'오직 믿음'에 이어 이제 '오직 성경(Sola Scriptura)' — 성경이 신앙과 삶의 유일한 표준이라는 확신에 도달.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운동의 발발 ③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1520년: 세 편의 종교개혁 소책자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034540" y="246888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034540" y="24688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868680" y="342900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독일 귀족에게 고함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41148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군주들에게 교회 개혁을 호소. 주교·수도원장의 부와 권력을 제한하고, 사실상 독일 민족교회를 세울 것을 촉구.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279392" y="219456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673852" y="246888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73852" y="24688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4507992" y="342900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교회의 바벨론 포로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53712" y="41148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로마의 성례전 체계가 그리스도인을 '포로'로 잡고 있다고 비판. 그리스도가 제정하신 성례는 세례와 성찬뿐 — 일곱에서 둘로.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918704" y="219456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313164" y="246888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313164" y="24688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8147304" y="342900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그리스도인의 자유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193024" y="41148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믿음에서 오는 내적 자유가 선행으로 열매 맺음을 논함. “선행이 사람을 선하게 만들지 못하나, 선한 사람이 선을 행한다.”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41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35440" y="1280160"/>
            <a:ext cx="2377440" cy="2377440"/>
          </a:xfrm>
          <a:prstGeom prst="ellipse">
            <a:avLst/>
          </a:prstGeom>
          <a:solidFill>
            <a:srgbClr val="3A2418"/>
          </a:solidFill>
          <a:ln w="19050">
            <a:solidFill>
              <a:srgbClr val="9E2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81514" y="1815084"/>
            <a:ext cx="285293" cy="1307592"/>
          </a:xfrm>
          <a:prstGeom prst="rect">
            <a:avLst/>
          </a:prstGeom>
          <a:solidFill>
            <a:srgbClr val="9E2A2B"/>
          </a:solidFill>
          <a:ln/>
        </p:spPr>
      </p:sp>
      <p:sp>
        <p:nvSpPr>
          <p:cNvPr id="4" name="Shape 2"/>
          <p:cNvSpPr/>
          <p:nvPr/>
        </p:nvSpPr>
        <p:spPr>
          <a:xfrm>
            <a:off x="9972446" y="2136038"/>
            <a:ext cx="903427" cy="285293"/>
          </a:xfrm>
          <a:prstGeom prst="rect">
            <a:avLst/>
          </a:prstGeom>
          <a:solidFill>
            <a:srgbClr val="9E2A2B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운동의 발발 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이단, 무법자, 그리고 영웅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640080" y="17373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1520. 6  </a:t>
            </a:r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교황 레오 10세, 교서 “주여 일어나소서”로 루터를 정죄 — “들짐승이 주의 포도원에 침입했나이다.” 60일의 회개 기한 부여.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51460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1520. 12  </a:t>
            </a:r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루터, 학생들 앞에서 교회법과 교황 교서를 불태움. “그들이 내 책을 태웠으니, 나도 그들의 것을 태운다.”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32918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1521  </a:t>
            </a:r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황제 카를 5세가 보름스 국회로 소환. 철회를 요구받음.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388620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05840" y="4069080"/>
            <a:ext cx="10149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i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“내 양심은 하나님의 말씀에 사로잡혀 있습니다. 나는 아무것도 철회할 수 없고 철회하지 않겠습니다. 양심을 거스르는 것은 옳지도 안전하지도 않기 때문입니다. 여기 내가 서 있나이다. 나는 달리 어찌할 수 없습니다. 하나님이여 나를 도우소서. 아멘.”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40080" y="557784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마르틴 루터, 보름스 국회, 1521년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신학적 함의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하나의 발견이 무너뜨린 것들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429000" cy="2606040"/>
          </a:xfrm>
          <a:prstGeom prst="roundRect">
            <a:avLst>
              <a:gd name="adj" fmla="val 2807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970532" y="2258568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08494" y="2431390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7" name="Shape 5"/>
          <p:cNvSpPr/>
          <p:nvPr/>
        </p:nvSpPr>
        <p:spPr>
          <a:xfrm>
            <a:off x="2208642" y="2535083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3136392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사제 중재의 상대화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932688" y="379476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믿음으로 직접 하나님께 나아가므로, 사제의 중보가 구원의 필수 조건이 아니다.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70832" y="1965960"/>
            <a:ext cx="3429000" cy="2606040"/>
          </a:xfrm>
          <a:prstGeom prst="roundRect">
            <a:avLst>
              <a:gd name="adj" fmla="val 2807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701284" y="2258568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39246" y="2431390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3" name="Shape 11"/>
          <p:cNvSpPr/>
          <p:nvPr/>
        </p:nvSpPr>
        <p:spPr>
          <a:xfrm>
            <a:off x="5939394" y="2535083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4" name="Text 12"/>
          <p:cNvSpPr/>
          <p:nvPr/>
        </p:nvSpPr>
        <p:spPr>
          <a:xfrm>
            <a:off x="4645152" y="3136392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성경의 최고 권위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663440" y="379476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교회도 교황도 아닌 성경이 신앙의 표준 (Sola Scriptura).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01584" y="1965960"/>
            <a:ext cx="3429000" cy="2606040"/>
          </a:xfrm>
          <a:prstGeom prst="roundRect">
            <a:avLst>
              <a:gd name="adj" fmla="val 2807"/>
            </a:avLst>
          </a:prstGeom>
          <a:solidFill>
            <a:srgbClr val="F3EAD8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432036" y="2258568"/>
            <a:ext cx="768096" cy="768096"/>
          </a:xfrm>
          <a:prstGeom prst="ellipse">
            <a:avLst/>
          </a:prstGeom>
          <a:solidFill>
            <a:srgbClr val="7A1420"/>
          </a:solidFill>
          <a:ln w="19050">
            <a:solidFill>
              <a:srgbClr val="B0841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69998" y="2431390"/>
            <a:ext cx="92172" cy="422453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19" name="Shape 17"/>
          <p:cNvSpPr/>
          <p:nvPr/>
        </p:nvSpPr>
        <p:spPr>
          <a:xfrm>
            <a:off x="9670146" y="2535083"/>
            <a:ext cx="291876" cy="92172"/>
          </a:xfrm>
          <a:prstGeom prst="rect">
            <a:avLst/>
          </a:prstGeom>
          <a:solidFill>
            <a:srgbClr val="B08417"/>
          </a:solidFill>
          <a:ln/>
        </p:spPr>
      </p:sp>
      <p:sp>
        <p:nvSpPr>
          <p:cNvPr id="20" name="Text 18"/>
          <p:cNvSpPr/>
          <p:nvPr/>
        </p:nvSpPr>
        <p:spPr>
          <a:xfrm>
            <a:off x="8375904" y="3136392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5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만인제사장설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394192" y="379476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교회는 성직 위계가 아니라 모든 신자가 제사장인 '믿는 자들의 공동체'.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40080" y="47548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종교개혁의 다섯 솔라(Five Solas)로 요약됨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40080" y="5212080"/>
            <a:ext cx="2148840" cy="868680"/>
          </a:xfrm>
          <a:prstGeom prst="roundRect">
            <a:avLst>
              <a:gd name="adj" fmla="val 6316"/>
            </a:avLst>
          </a:prstGeom>
          <a:solidFill>
            <a:srgbClr val="7A1420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534009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오직 성경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40080" y="568756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 Scriptura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907792" y="5212080"/>
            <a:ext cx="2148840" cy="868680"/>
          </a:xfrm>
          <a:prstGeom prst="roundRect">
            <a:avLst>
              <a:gd name="adj" fmla="val 6316"/>
            </a:avLst>
          </a:prstGeom>
          <a:solidFill>
            <a:srgbClr val="7A1420"/>
          </a:solidFill>
          <a:ln/>
        </p:spPr>
      </p:sp>
      <p:sp>
        <p:nvSpPr>
          <p:cNvPr id="27" name="Text 25"/>
          <p:cNvSpPr/>
          <p:nvPr/>
        </p:nvSpPr>
        <p:spPr>
          <a:xfrm>
            <a:off x="2907792" y="534009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오직 믿음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2907792" y="568756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 Fide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175504" y="5212080"/>
            <a:ext cx="2148840" cy="868680"/>
          </a:xfrm>
          <a:prstGeom prst="roundRect">
            <a:avLst>
              <a:gd name="adj" fmla="val 6316"/>
            </a:avLst>
          </a:prstGeom>
          <a:solidFill>
            <a:srgbClr val="7A1420"/>
          </a:solidFill>
          <a:ln/>
        </p:spPr>
      </p:sp>
      <p:sp>
        <p:nvSpPr>
          <p:cNvPr id="30" name="Text 28"/>
          <p:cNvSpPr/>
          <p:nvPr/>
        </p:nvSpPr>
        <p:spPr>
          <a:xfrm>
            <a:off x="5175504" y="534009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오직 은혜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175504" y="568756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 Gratia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443216" y="5212080"/>
            <a:ext cx="2148840" cy="868680"/>
          </a:xfrm>
          <a:prstGeom prst="roundRect">
            <a:avLst>
              <a:gd name="adj" fmla="val 6316"/>
            </a:avLst>
          </a:prstGeom>
          <a:solidFill>
            <a:srgbClr val="7A1420"/>
          </a:solidFill>
          <a:ln/>
        </p:spPr>
      </p:sp>
      <p:sp>
        <p:nvSpPr>
          <p:cNvPr id="33" name="Text 31"/>
          <p:cNvSpPr/>
          <p:nvPr/>
        </p:nvSpPr>
        <p:spPr>
          <a:xfrm>
            <a:off x="7443216" y="534009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오직 그리스도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7443216" y="568756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Solus Christus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9710928" y="5212080"/>
            <a:ext cx="2148840" cy="868680"/>
          </a:xfrm>
          <a:prstGeom prst="roundRect">
            <a:avLst>
              <a:gd name="adj" fmla="val 6316"/>
            </a:avLst>
          </a:prstGeom>
          <a:solidFill>
            <a:srgbClr val="7A1420"/>
          </a:solidFill>
          <a:ln/>
        </p:spPr>
      </p:sp>
      <p:sp>
        <p:nvSpPr>
          <p:cNvPr id="36" name="Text 34"/>
          <p:cNvSpPr/>
          <p:nvPr/>
        </p:nvSpPr>
        <p:spPr>
          <a:xfrm>
            <a:off x="9710928" y="534009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오직 하나님께 영광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9710928" y="568756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 Deo Gloria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A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오늘의 적용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B21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'오직 믿음'을 오해하지 않으려면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1031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값싼 은혜의 위험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651760"/>
            <a:ext cx="47548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'믿기만 하면 어떻게 살든 상관없다'는 오해는 사도 바울 시대부터 있었던 반론이다.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루터의 답: 참된 믿음은 반드시 삶의 변화로 열매 맺는다.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i="1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“선행이 사람을 선하게 만들지 못하나, 선한 사람이 선을 행한다.”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900"/>
              </a:spcAft>
              <a:buNone/>
            </a:pPr>
            <a:r>
              <a:rPr lang="en-US" sz="1350" dirty="0">
                <a:solidFill>
                  <a:srgbClr val="4A4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칭의(선언)와 성화(변화)를 구분하되 결코 분리하지 않는 균형이 필요하다.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26480" y="187452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7A1420"/>
          </a:solidFill>
          <a:ln w="12700">
            <a:solidFill>
              <a:srgbClr val="B08417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46520" y="21031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목회적 함의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6520" y="2651760"/>
            <a:ext cx="47548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확신의 근거: 신자의 구원 확신은 자신의 성취가 아니라 그리스도의 완성된 사역에 있다.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소명의 존엄: 모든 정직한 직업이 하나님 앞에서 동등하게 거룩하다 — 평신도 정체성의 신학적 토대.
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350" dirty="0">
                <a:solidFill>
                  <a:srgbClr val="FBF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자유와 섬김: 믿음이 주는 내적 자유가 이웃을 향한 자발적 섬김으로 흘러간다.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7A14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2468880" cy="2468880"/>
          </a:xfrm>
          <a:prstGeom prst="ellipse">
            <a:avLst/>
          </a:prstGeom>
          <a:solidFill>
            <a:srgbClr val="9E2A2B"/>
          </a:solidFill>
          <a:ln w="19050">
            <a:solidFill>
              <a:srgbClr val="E7D9B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413187" y="4395978"/>
            <a:ext cx="296266" cy="1357884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4" name="Shape 2"/>
          <p:cNvSpPr/>
          <p:nvPr/>
        </p:nvSpPr>
        <p:spPr>
          <a:xfrm>
            <a:off x="10092233" y="4729277"/>
            <a:ext cx="938174" cy="296266"/>
          </a:xfrm>
          <a:prstGeom prst="rect">
            <a:avLst/>
          </a:prstGeom>
          <a:solidFill>
            <a:srgbClr val="E7D9B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정리 · 학습 활동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896112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BF6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정리와 이번 주 과제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640080" y="1691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정리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2103120"/>
            <a:ext cx="8138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이신칭의는 루터의 실존적 고뇌에서 태어난, '심판의 의→선물의 의'라는 전환이다.
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교리는 면죄부 논쟁(95개조)을 통해 역사 속으로 터져 나와 성경 권위·교회론까지 재편했다.
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다섯 솔라와 만인제사장설은 개신교 정체성의 신학적 기초가 되었다.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40080" y="36118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독서 과제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40080" y="3977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3E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셀리 제5부(루터·종교개혁의 발발) 관련 장  ·  (참고) 곤잘레스 『종교개혁사』 루터 편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40080" y="44348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84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토론 주제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40080" y="4800600"/>
            <a:ext cx="8321040" cy="1005840"/>
          </a:xfrm>
          <a:prstGeom prst="roundRect">
            <a:avLst>
              <a:gd name="adj" fmla="val 7273"/>
            </a:avLst>
          </a:prstGeom>
          <a:solidFill>
            <a:srgbClr val="FBF6EC"/>
          </a:solidFill>
          <a:ln w="12700">
            <a:solidFill>
              <a:srgbClr val="E7D9BE"/>
            </a:solidFill>
            <a:prstDash val="solid"/>
          </a:ln>
          <a:effectLst>
            <a:outerShdw sx="100000" sy="100000" kx="0" ky="0" algn="bl" rotWithShape="0" blurRad="76200" dist="25400" dir="5400000">
              <a:srgbClr val="999999">
                <a:alpha val="2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914400" y="493776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2B2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오늘날 개신교회가 '오직 믿음(Sola Fide)'을 값싼 은혜로 오해할 위험은 없는가? 루터의 발견이 삶의 변화(선행)와 어떻게 연결되는지 본인의 견해를 토론방에 게시하시오.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59893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E7D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다음 주 예고 — 제3주차: 급진적 종교개혁(재세례파)과 장 칼뱅의 개혁주의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521440" y="640080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08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교회사 II - 제2주차 (확장판)</dc:title>
  <dc:subject>PptxGenJS Presentation</dc:subject>
  <dc:creator>Chang Lee, Ph.D.</dc:creator>
  <cp:lastModifiedBy>Chang Lee, Ph.D.</cp:lastModifiedBy>
  <cp:revision>1</cp:revision>
  <dcterms:created xsi:type="dcterms:W3CDTF">2026-07-10T02:28:49Z</dcterms:created>
  <dcterms:modified xsi:type="dcterms:W3CDTF">2026-07-10T02:28:49Z</dcterms:modified>
</cp:coreProperties>
</file>