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2" r:id="rId3"/>
    <p:sldId id="275" r:id="rId4"/>
    <p:sldId id="257" r:id="rId5"/>
    <p:sldId id="259" r:id="rId6"/>
    <p:sldId id="264" r:id="rId7"/>
    <p:sldId id="266" r:id="rId8"/>
    <p:sldId id="265" r:id="rId9"/>
    <p:sldId id="268" r:id="rId10"/>
    <p:sldId id="269" r:id="rId11"/>
    <p:sldId id="267" r:id="rId12"/>
    <p:sldId id="272" r:id="rId13"/>
    <p:sldId id="261" r:id="rId14"/>
    <p:sldId id="263" r:id="rId15"/>
    <p:sldId id="271" r:id="rId16"/>
    <p:sldId id="273" r:id="rId17"/>
    <p:sldId id="270" r:id="rId18"/>
    <p:sldId id="274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703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제1주차 오리엔테이션 통합본. 강의 소개(2~5) → 권위의 재편(6) → 돌아보기 코너(7~15) → 본론 마무리(16~19)의 흐름입니다.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[3분] 네 이단이 각각 그리스도의 한 측면을 부정했고, 공의회는 그때마다 울타리를 쳤습니다. 하단은 학생들이 반드시 묻는 질문('그럼 콥트 교회는 이단인가')에 대한 답입니다.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[3분] 니케아에 모인 감독들 중 상당수는 박해의 상흔을 지니고 있었으나, 이제 황제가 비용을 대는 마차를 타고 갔습니다. 하단의 '선례'가 이후 1,200년 교회-국가 관계의 뿌리입니다 — 3주차 재세례파, 4주차 영국 종교개혁과 연결됩니다.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각 부를 하나의 '핵심 질문'으로 압축한 학기 지도. 학생들에게 캡처해 두라고 권하세요.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★ 이번 주 가장 중요한 슬라이드. 학생들이 매주 배울 내용을 걸어 둘 못이 됩니다. 여기서 바로 '돌아보기' 코너로 넘어갑니다.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[3분] 그림을 먼저 보여 주고 웃음이 나올 때 본론으로. 연대표가 핵심 이미지입니다 — 사도들과 오늘 사이 2,000년이 텅 빈 공백. 출애굽기 두 구절은 '역사적 기억상실이 단순한 무지가 아니라 하나님의 뜻에 어긋나는 상태'임을 보여 줍니다. 삽화는 원작 만화의 저작권 문제로 자체 제작한 것입니다.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루터 한 사람의 천재성이 아니라 '조건들이 수렴'한 결과였음을 강조하세요. 인쇄술을 '16세기의 SNS'에 비유하면 반응이 좋습니다.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★ 정서적 정점. 마무리 톤으로 천천히. 침례교 학생들에게는 '우리 전통이 언제 어떻게 생겼는지 3주차와 5주차에 만납니다'라고 덧붙이세요.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[2분] 세 숙제가 각각 학기 전체(권위)·2주차(구원)·3주차(교회)와 대응합니다. 마지막 문장을 읽고 바로 다음 슬라이드로 넘어가세요.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과제·토론·다음 주 예고로 마무리. 교회사가 '과거 회상'이 아니라 '오늘의 판단력을 벼리는 일'임을 다시 강조하며 닫으세요.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[3분] 53년간 한 학교에서 가르친 교사, 그리고 헌정사를 강조하세요 — 이 책은 교실에서 태어난 책입니다. '문제 중심'을 짚으면 학생들이 교재 읽는 법을 알게 됩니다: 각 장 첫머리의 질문을 먼저 찾아라.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[3분] 그림을 먼저 보여 주고 웃음이 나올 때 본론으로. 연대표가 핵심 이미지입니다 — 사도들과 오늘 사이 2,000년이 텅 빈 공백. 출애굽기 두 구절은 '역사적 기억상실이 단순한 무지가 아니라 하나님의 뜻에 어긋나는 상태'임을 보여 줍니다. 삽화는 원작 만화의 저작권 문제로 자체 제작한 것입니다.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85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과목의 세 흐름. 교회사 I이 초대~중세를 다뤘다면, 본 과목은 근세·현대를 다룹니다.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이해→평가→적용의 상승 구조. 지식 습득을 넘어 목회 현장 적용이 최종 지향점입니다.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[3분] 구분의 기준은 연대가 아니라 '관계의 변화'입니다. 셀리 자신이 구분의 잠정성을 인정한다는 점도 짚으세요.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[4분] 각 1분씩. 3번 장면(콘스탄티누스)은 다음 두 슬라이드에서 자세히 펼칩니다.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[2분] 연대는 확인만 하고 '핵심 질문'에 집중시키세요. 2부의 katholikos는 학생들이 반드시 혼동하는 지점이므로 하단 문장을 꼭 짚어 주세요.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[4분] 두 공의회는 신비를 '설명'한 것이 아니라 '울타리'를 쳤습니다. 니케아의 homoousios는 성경에 없는 용어였고 그래서 이후 반발의 빌미도 되었습니다. 니케아가 논쟁을 끝내지 못했고 381년 콘스탄티노플에서야 재확인되었다는 점도 덧붙이세요.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A1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30768" y="1371600"/>
            <a:ext cx="4005072" cy="3840480"/>
          </a:xfrm>
          <a:prstGeom prst="ellipse">
            <a:avLst/>
          </a:prstGeom>
          <a:solidFill>
            <a:srgbClr val="9E2A2B"/>
          </a:solidFill>
          <a:ln w="190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285171" y="2235708"/>
            <a:ext cx="460858" cy="2112264"/>
          </a:xfrm>
          <a:prstGeom prst="rect">
            <a:avLst/>
          </a:prstGeom>
          <a:solidFill>
            <a:srgbClr val="E7D9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785909" y="2754173"/>
            <a:ext cx="1459382" cy="460858"/>
          </a:xfrm>
          <a:prstGeom prst="rect">
            <a:avLst/>
          </a:prstGeom>
          <a:solidFill>
            <a:srgbClr val="E7D9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7772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E7D9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 · CHURCH HISTORY II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13716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 2 주차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205740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ko-KR" sz="46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</a:t>
            </a:r>
            <a:r>
              <a:rPr lang="ko-KR" altLang="en-US" sz="46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세기 종교개혁에서 현대까지 </a:t>
            </a:r>
            <a:r>
              <a:rPr lang="en-US" altLang="ko-KR" sz="46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— </a:t>
            </a:r>
            <a:r>
              <a:rPr lang="ko-KR" altLang="en-US" sz="46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기독교 신학 사상의 발전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58368" y="342900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chemeClr val="bg1"/>
                </a:solidFill>
                <a:latin typeface="Amasis MT Pro Medium" panose="02040604050005020304" pitchFamily="18" charset="0"/>
              </a:rPr>
              <a:t>From the sixteenth‑century Reformation to the modern era — the development of Christian theological thought.</a:t>
            </a:r>
          </a:p>
        </p:txBody>
      </p:sp>
      <p:sp>
        <p:nvSpPr>
          <p:cNvPr id="9" name="Shape 7"/>
          <p:cNvSpPr/>
          <p:nvPr/>
        </p:nvSpPr>
        <p:spPr>
          <a:xfrm>
            <a:off x="658368" y="4114800"/>
            <a:ext cx="2011680" cy="27432"/>
          </a:xfrm>
          <a:prstGeom prst="rect">
            <a:avLst/>
          </a:prstGeom>
          <a:solidFill>
            <a:srgbClr val="B0841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4343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주제  </a:t>
            </a:r>
            <a:r>
              <a:rPr lang="en-US" sz="1300" dirty="0">
                <a:solidFill>
                  <a:srgbClr val="F3EA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16세기 종교개혁에서 현대까지 — 기독교 신학 사상의 발전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61264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7D9BE"/>
                </a:solidFill>
                <a:latin typeface="Courier New" panose="02070309020205020404" pitchFamily="49" charset="0"/>
                <a:ea typeface="Calibri" pitchFamily="34" charset="-122"/>
                <a:cs typeface="Courier New" panose="02070309020205020404" pitchFamily="49" charset="0"/>
              </a:rPr>
              <a:t>Global Baptist Theological Institute and Seminary  |  Professor Chang Lee, Ph.D.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두 공의회의 역사적 성과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네 이단, 네 공의회의 답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10881360" cy="502920"/>
          </a:xfrm>
          <a:prstGeom prst="rect">
            <a:avLst/>
          </a:prstGeom>
          <a:solidFill>
            <a:srgbClr val="7A14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7373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 단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566160" y="1737360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주 장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0" y="173736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공의회의 답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240280"/>
            <a:ext cx="10881360" cy="548640"/>
          </a:xfrm>
          <a:prstGeom prst="rect">
            <a:avLst/>
          </a:prstGeom>
          <a:solidFill>
            <a:srgbClr val="F3EAD8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22402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아리우스 (Arius)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66160" y="224028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예수는 피조물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7315200" y="224028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참으로 하나님이시다 (니케아 325)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0080" y="2788920"/>
            <a:ext cx="10881360" cy="548640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22960" y="278892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아폴리나리우스 (Apollinarius)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566160" y="278892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예수는 온전한 인간이 아님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315200" y="278892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참으로 사람이시다 (콘스탄티노플 381)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3337560"/>
            <a:ext cx="10881360" cy="548640"/>
          </a:xfrm>
          <a:prstGeom prst="rect">
            <a:avLst/>
          </a:prstGeom>
          <a:solidFill>
            <a:srgbClr val="F3EAD8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2960" y="333756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네스토리우스 (Nestorius)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66160" y="333756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위격으로 나뉨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315200" y="333756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나뉘지 않는 한 분이시다 (에베소 431)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40080" y="3886200"/>
            <a:ext cx="10881360" cy="548640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22960" y="38862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유티케스 (Eutyches)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566160" y="388620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 본성으로 융합 (Monophysitism)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315200" y="388620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본성이 보존된다 (칼케돈 451)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40080" y="4553712"/>
            <a:ext cx="5349240" cy="1691640"/>
          </a:xfrm>
          <a:prstGeom prst="roundRect">
            <a:avLst>
              <a:gd name="adj" fmla="val 4324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914400" y="4681728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합성론 (miaphysitism)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14400" y="5029200"/>
            <a:ext cx="48463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칼케돈을 거부한 교회들(콥트·에티오피아·시리아)은 단성론이 아니라 합성론으로 구분된다 — 신성과 인성이 혼합·변화 없이 하나의 성육신하신 본성을 이룬다는 입장.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172200" y="4553712"/>
            <a:ext cx="5349240" cy="1691640"/>
          </a:xfrm>
          <a:prstGeom prst="roundRect">
            <a:avLst>
              <a:gd name="adj" fmla="val 4324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446520" y="4681728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20세기의 신학적 합의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446520" y="5029200"/>
            <a:ext cx="48463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1050" b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1,500년의 분열이 상당 부분 용어의 차이였으며, 신앙의 차이가 아님을 확인</a:t>
            </a:r>
            <a:endParaRPr lang="en-US" sz="1050" dirty="0"/>
          </a:p>
          <a:p>
            <a:pPr marL="0" indent="0">
              <a:lnSpc>
                <a:spcPct val="10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E7D9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1973년 교황 바오로 6세 – 콥트 교황 셰누다 3세 공동선언 · 1984년 로마 가톨릭 – 시리아 정교회 공동선언 · 1989–1990년 샹베지(Chambésy) 합의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312년의 전환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무엇이 달라졌나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박해받는 교회와 황제의 만찬에 초대받는 교회는 같은 신앙을 고백하지만 완전히 다른 문제 앞에 서 있다.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10881360" cy="548640"/>
          </a:xfrm>
          <a:prstGeom prst="rect">
            <a:avLst/>
          </a:prstGeom>
          <a:solidFill>
            <a:srgbClr val="7A14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14884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3749040" y="2148840"/>
            <a:ext cx="3703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 (312년 이전)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726680" y="2148840"/>
            <a:ext cx="3703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after  (312년 이후)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2697480"/>
            <a:ext cx="10881360" cy="960120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2697480"/>
            <a:ext cx="26517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신자가 되는 것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749040" y="2697480"/>
            <a:ext cx="3703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목숨을 거는 일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7726680" y="2697480"/>
            <a:ext cx="3703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사회적으로 유리한 일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40080" y="3657600"/>
            <a:ext cx="10881360" cy="960120"/>
          </a:xfrm>
          <a:prstGeom prst="rect">
            <a:avLst/>
          </a:prstGeom>
          <a:solidFill>
            <a:srgbClr val="F3EAD8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" y="3657600"/>
            <a:ext cx="26517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교회의 과제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749040" y="3657600"/>
            <a:ext cx="3703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어떻게 견딜 것인가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7726680" y="3657600"/>
            <a:ext cx="3703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어떻게 다스릴 것인가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40080" y="4617720"/>
            <a:ext cx="10881360" cy="960120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2960" y="4617720"/>
            <a:ext cx="26517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교리 논쟁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3749040" y="4617720"/>
            <a:ext cx="3703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 내부의 일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7726680" y="4617720"/>
            <a:ext cx="3703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제국의 정치 문제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640080" y="5349240"/>
            <a:ext cx="10881360" cy="914400"/>
          </a:xfrm>
          <a:prstGeom prst="roundRect">
            <a:avLst>
              <a:gd name="adj" fmla="val 8000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14400" y="5468112"/>
            <a:ext cx="10332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가장 중대한 결과 — 니케아 직후 콘스탄티누스는 감독들의 정죄에 자신의 판결을 더해 아리우스파를 추방했다. 교회의 판단에 세속 권력의 형벌이 더해진 선례가 여기서 생긴다.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요약 ③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115568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ko-KR" altLang="en-US" sz="3600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시대의 신학적 구분과 담론 </a:t>
            </a:r>
            <a:r>
              <a:rPr lang="en-US" altLang="ko-KR" sz="3600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(2)</a:t>
            </a:r>
            <a:endParaRPr lang="en-US" sz="3600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  <a:p>
            <a:pPr marL="0" indent="0">
              <a:buNone/>
            </a:pP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10881360" cy="502920"/>
          </a:xfrm>
          <a:prstGeom prst="rect">
            <a:avLst/>
          </a:prstGeom>
          <a:solidFill>
            <a:srgbClr val="7A14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0116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부(部)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49040" y="201168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질문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0" y="20116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인물 · 사건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514600"/>
            <a:ext cx="10881360" cy="932688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2514600"/>
            <a:ext cx="29260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제5부  종교개혁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749040" y="2514600"/>
            <a:ext cx="44805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교회의 권위는 어디에 있는가?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0" y="2514600"/>
            <a:ext cx="3291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루터 · 칼뱅 · 재세례파 · 트렌트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0080" y="3447288"/>
            <a:ext cx="10881360" cy="932688"/>
          </a:xfrm>
          <a:prstGeom prst="rect">
            <a:avLst/>
          </a:prstGeom>
          <a:solidFill>
            <a:srgbClr val="F3EAD8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22960" y="3447288"/>
            <a:ext cx="29260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제6부  이성과 부흥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749040" y="3447288"/>
            <a:ext cx="44805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신앙과 이성은 어떻게 관계하는가?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29600" y="3447288"/>
            <a:ext cx="3291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청교도 · 계몽주의 · 웨슬리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4379976"/>
            <a:ext cx="10881360" cy="932688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2960" y="4379976"/>
            <a:ext cx="29260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제7부  진보의 시대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749040" y="4379976"/>
            <a:ext cx="44805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복음은 어떻게 세계화되는가?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229600" y="4379976"/>
            <a:ext cx="3291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대각성 · 세계 선교 운동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40080" y="5312664"/>
            <a:ext cx="10881360" cy="932688"/>
          </a:xfrm>
          <a:prstGeom prst="rect">
            <a:avLst/>
          </a:prstGeom>
          <a:solidFill>
            <a:srgbClr val="F3EAD8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22960" y="5312664"/>
            <a:ext cx="292608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제8부  이데올로기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749040" y="5312664"/>
            <a:ext cx="44805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현대 세계에서 정통은 무엇인가?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29600" y="5312664"/>
            <a:ext cx="3291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자유주의 · 근본주의 · 바르트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요약 ①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교회사를 꿰는 하나의 축: '권위의 재편'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각 시대는 '권위가 어디에 있는가'라는 물음에 서로 다른 답을 내놓았다.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22960" y="2194560"/>
            <a:ext cx="2651760" cy="777240"/>
          </a:xfrm>
          <a:prstGeom prst="roundRect">
            <a:avLst>
              <a:gd name="adj" fmla="val 7059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19456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중세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3566160" y="2578608"/>
            <a:ext cx="320040" cy="0"/>
          </a:xfrm>
          <a:prstGeom prst="line">
            <a:avLst/>
          </a:prstGeom>
          <a:noFill/>
          <a:ln w="254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023360" y="2194560"/>
            <a:ext cx="7406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교회(교황)와 전통이 권위의 중심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22960" y="3154680"/>
            <a:ext cx="2651760" cy="777240"/>
          </a:xfrm>
          <a:prstGeom prst="roundRect">
            <a:avLst>
              <a:gd name="adj" fmla="val 7059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315468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종교개혁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3566160" y="3538728"/>
            <a:ext cx="320040" cy="0"/>
          </a:xfrm>
          <a:prstGeom prst="line">
            <a:avLst/>
          </a:prstGeom>
          <a:noFill/>
          <a:ln w="254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023360" y="3154680"/>
            <a:ext cx="7406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성경(Sola Scriptura)이 권위의 중심으로 재정립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822960" y="4114800"/>
            <a:ext cx="2651760" cy="777240"/>
          </a:xfrm>
          <a:prstGeom prst="roundRect">
            <a:avLst>
              <a:gd name="adj" fmla="val 7059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" y="411480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이성과 부흥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3566160" y="4498848"/>
            <a:ext cx="320040" cy="0"/>
          </a:xfrm>
          <a:prstGeom prst="line">
            <a:avLst/>
          </a:prstGeom>
          <a:noFill/>
          <a:ln w="254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023360" y="4114800"/>
            <a:ext cx="7406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이성(계몽주의)과 체험(부흥운동)이 성경과 경합·공존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822960" y="5074920"/>
            <a:ext cx="2651760" cy="777240"/>
          </a:xfrm>
          <a:prstGeom prst="roundRect">
            <a:avLst>
              <a:gd name="adj" fmla="val 7059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2960" y="507492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진보·이데올로기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3566160" y="5458968"/>
            <a:ext cx="320040" cy="0"/>
          </a:xfrm>
          <a:prstGeom prst="line">
            <a:avLst/>
          </a:prstGeom>
          <a:noFill/>
          <a:ln w="254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023360" y="5074920"/>
            <a:ext cx="7406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역사·과학·이념이 신학에 개입하며 신학 자체가 분열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kern="0" spc="200" dirty="0" err="1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저자의</a:t>
            </a: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kern="0" spc="200" dirty="0" err="1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문제의식</a:t>
            </a: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kern="0" spc="200" dirty="0">
                <a:solidFill>
                  <a:srgbClr val="7A1420"/>
                </a:solidFill>
                <a:latin typeface="Amasis MT Pro Medium" panose="02040604050005020304" pitchFamily="18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400" b="1" kern="0" spc="200" dirty="0" err="1">
                <a:solidFill>
                  <a:srgbClr val="7A1420"/>
                </a:solidFill>
                <a:latin typeface="Amasis MT Pro Medium" panose="02040604050005020304" pitchFamily="18" charset="0"/>
                <a:ea typeface="Calibri" pitchFamily="34" charset="-122"/>
                <a:cs typeface="Calibri" pitchFamily="34" charset="-120"/>
              </a:rPr>
              <a:t>ch1~2</a:t>
            </a:r>
            <a:r>
              <a:rPr lang="en-US" sz="1400" b="1" kern="0" spc="200" dirty="0">
                <a:solidFill>
                  <a:srgbClr val="7A1420"/>
                </a:solidFill>
                <a:latin typeface="Amasis MT Pro Medium" panose="02040604050005020304" pitchFamily="18" charset="0"/>
                <a:ea typeface="Calibri" pitchFamily="34" charset="-122"/>
                <a:cs typeface="Calibri" pitchFamily="34" charset="-120"/>
              </a:rPr>
              <a:t>)</a:t>
            </a:r>
            <a:endParaRPr lang="en-US" sz="1400" dirty="0">
              <a:latin typeface="Amasis MT Pro Medium" panose="020406040500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'</a:t>
            </a:r>
            <a:r>
              <a:rPr lang="ko-KR" alt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권위의 재편</a:t>
            </a: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’   </a:t>
            </a:r>
            <a:r>
              <a:rPr lang="en-US" sz="2000" b="1" i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authority lies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6400800" cy="4114800"/>
          </a:xfrm>
          <a:prstGeom prst="roundRect">
            <a:avLst>
              <a:gd name="adj" fmla="val 1778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r>
              <a:rPr lang="en-US" dirty="0">
                <a:latin typeface="Amasis MT Pro Medium" panose="02040604050005020304" pitchFamily="18" charset="0"/>
              </a:rPr>
              <a:t>The best description is still that of Ernst Troeltsch, who... called Protestantism a </a:t>
            </a:r>
            <a:r>
              <a:rPr lang="en-US" b="1" dirty="0">
                <a:latin typeface="Amasis MT Pro Medium" panose="02040604050005020304" pitchFamily="18" charset="0"/>
              </a:rPr>
              <a:t>'modification of Catholicism'</a:t>
            </a:r>
            <a:r>
              <a:rPr lang="en-US" dirty="0">
                <a:latin typeface="Amasis MT Pro Medium" panose="02040604050005020304" pitchFamily="18" charset="0"/>
              </a:rPr>
              <a:t> in which Catholic problems remain, but different solutions are given</a:t>
            </a:r>
          </a:p>
          <a:p>
            <a:endParaRPr lang="en-US" dirty="0">
              <a:latin typeface="Amasis MT Pro Medium" panose="02040604050005020304" pitchFamily="18" charset="0"/>
            </a:endParaRPr>
          </a:p>
          <a:p>
            <a:endParaRPr lang="en-US" dirty="0">
              <a:latin typeface="Amasis MT Pro Medium" panose="020406040500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 Medium" panose="02040604050005020304" pitchFamily="18" charset="0"/>
              </a:rPr>
              <a:t>How is a person saved? (</a:t>
            </a:r>
            <a:r>
              <a:rPr lang="en-US" dirty="0" err="1">
                <a:latin typeface="Amasis MT Pro Medium" panose="02040604050005020304" pitchFamily="18" charset="0"/>
              </a:rPr>
              <a:t>사람은</a:t>
            </a:r>
            <a:r>
              <a:rPr lang="en-US" dirty="0">
                <a:latin typeface="Amasis MT Pro Medium" panose="02040604050005020304" pitchFamily="18" charset="0"/>
              </a:rPr>
              <a:t> </a:t>
            </a:r>
            <a:r>
              <a:rPr lang="en-US" dirty="0" err="1">
                <a:latin typeface="Amasis MT Pro Medium" panose="02040604050005020304" pitchFamily="18" charset="0"/>
              </a:rPr>
              <a:t>어떻게</a:t>
            </a:r>
            <a:r>
              <a:rPr lang="en-US" dirty="0">
                <a:latin typeface="Amasis MT Pro Medium" panose="02040604050005020304" pitchFamily="18" charset="0"/>
              </a:rPr>
              <a:t> </a:t>
            </a:r>
            <a:r>
              <a:rPr lang="en-US" dirty="0" err="1">
                <a:latin typeface="Amasis MT Pro Medium" panose="02040604050005020304" pitchFamily="18" charset="0"/>
              </a:rPr>
              <a:t>구원받는가</a:t>
            </a:r>
            <a:r>
              <a:rPr lang="en-US" dirty="0">
                <a:latin typeface="Amasis MT Pro Medium" panose="02040604050005020304" pitchFamily="18" charset="0"/>
              </a:rPr>
              <a:t>?)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Amasis MT Pro Medium" panose="02040604050005020304" pitchFamily="18" charset="0"/>
              </a:rPr>
              <a:t>Where does religious authority lie?</a:t>
            </a:r>
            <a:r>
              <a:rPr lang="en-US" dirty="0">
                <a:latin typeface="Amasis MT Pro Medium" panose="02040604050005020304" pitchFamily="18" charset="0"/>
              </a:rPr>
              <a:t> (</a:t>
            </a:r>
            <a:r>
              <a:rPr lang="en-US" dirty="0" err="1">
                <a:latin typeface="Amasis MT Pro Medium" panose="02040604050005020304" pitchFamily="18" charset="0"/>
              </a:rPr>
              <a:t>종교적</a:t>
            </a:r>
            <a:r>
              <a:rPr lang="en-US" dirty="0">
                <a:latin typeface="Amasis MT Pro Medium" panose="02040604050005020304" pitchFamily="18" charset="0"/>
              </a:rPr>
              <a:t> </a:t>
            </a:r>
            <a:r>
              <a:rPr lang="en-US" dirty="0" err="1">
                <a:latin typeface="Amasis MT Pro Medium" panose="02040604050005020304" pitchFamily="18" charset="0"/>
              </a:rPr>
              <a:t>권위는</a:t>
            </a:r>
            <a:r>
              <a:rPr lang="en-US" dirty="0">
                <a:latin typeface="Amasis MT Pro Medium" panose="02040604050005020304" pitchFamily="18" charset="0"/>
              </a:rPr>
              <a:t> </a:t>
            </a:r>
            <a:r>
              <a:rPr lang="en-US" dirty="0" err="1">
                <a:latin typeface="Amasis MT Pro Medium" panose="02040604050005020304" pitchFamily="18" charset="0"/>
              </a:rPr>
              <a:t>어디에</a:t>
            </a:r>
            <a:r>
              <a:rPr lang="en-US" dirty="0">
                <a:latin typeface="Amasis MT Pro Medium" panose="02040604050005020304" pitchFamily="18" charset="0"/>
              </a:rPr>
              <a:t> </a:t>
            </a:r>
            <a:r>
              <a:rPr lang="en-US" dirty="0" err="1">
                <a:latin typeface="Amasis MT Pro Medium" panose="02040604050005020304" pitchFamily="18" charset="0"/>
              </a:rPr>
              <a:t>있는가</a:t>
            </a:r>
            <a:r>
              <a:rPr lang="en-US" dirty="0">
                <a:latin typeface="Amasis MT Pro Medium" panose="02040604050005020304" pitchFamily="18" charset="0"/>
              </a:rPr>
              <a:t>?)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 Medium" panose="02040604050005020304" pitchFamily="18" charset="0"/>
              </a:rPr>
              <a:t>What is the church? (</a:t>
            </a:r>
            <a:r>
              <a:rPr lang="en-US" dirty="0" err="1">
                <a:latin typeface="Amasis MT Pro Medium" panose="02040604050005020304" pitchFamily="18" charset="0"/>
              </a:rPr>
              <a:t>교회란</a:t>
            </a:r>
            <a:r>
              <a:rPr lang="en-US" dirty="0">
                <a:latin typeface="Amasis MT Pro Medium" panose="02040604050005020304" pitchFamily="18" charset="0"/>
              </a:rPr>
              <a:t> </a:t>
            </a:r>
            <a:r>
              <a:rPr lang="en-US" dirty="0" err="1">
                <a:latin typeface="Amasis MT Pro Medium" panose="02040604050005020304" pitchFamily="18" charset="0"/>
              </a:rPr>
              <a:t>무엇인가</a:t>
            </a:r>
            <a:r>
              <a:rPr lang="en-US" dirty="0">
                <a:latin typeface="Amasis MT Pro Medium" panose="02040604050005020304" pitchFamily="18" charset="0"/>
              </a:rPr>
              <a:t>?)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masis MT Pro Medium" panose="02040604050005020304" pitchFamily="18" charset="0"/>
              </a:rPr>
              <a:t>What is the essence of Christian living? (</a:t>
            </a:r>
            <a:r>
              <a:rPr lang="en-US" dirty="0" err="1">
                <a:latin typeface="Amasis MT Pro Medium" panose="02040604050005020304" pitchFamily="18" charset="0"/>
              </a:rPr>
              <a:t>그리스도인의</a:t>
            </a:r>
            <a:r>
              <a:rPr lang="en-US" dirty="0">
                <a:latin typeface="Amasis MT Pro Medium" panose="02040604050005020304" pitchFamily="18" charset="0"/>
              </a:rPr>
              <a:t> </a:t>
            </a:r>
            <a:r>
              <a:rPr lang="en-US" dirty="0" err="1">
                <a:latin typeface="Amasis MT Pro Medium" panose="02040604050005020304" pitchFamily="18" charset="0"/>
              </a:rPr>
              <a:t>삶의</a:t>
            </a:r>
            <a:r>
              <a:rPr lang="en-US" dirty="0">
                <a:latin typeface="Amasis MT Pro Medium" panose="02040604050005020304" pitchFamily="18" charset="0"/>
              </a:rPr>
              <a:t> </a:t>
            </a:r>
            <a:r>
              <a:rPr lang="en-US" dirty="0" err="1">
                <a:latin typeface="Amasis MT Pro Medium" panose="02040604050005020304" pitchFamily="18" charset="0"/>
              </a:rPr>
              <a:t>본질은</a:t>
            </a:r>
            <a:r>
              <a:rPr lang="en-US" dirty="0">
                <a:latin typeface="Amasis MT Pro Medium" panose="02040604050005020304" pitchFamily="18" charset="0"/>
              </a:rPr>
              <a:t> </a:t>
            </a:r>
            <a:r>
              <a:rPr lang="en-US" dirty="0" err="1">
                <a:latin typeface="Amasis MT Pro Medium" panose="02040604050005020304" pitchFamily="18" charset="0"/>
              </a:rPr>
              <a:t>무엇인가</a:t>
            </a:r>
            <a:r>
              <a:rPr lang="en-US" dirty="0">
                <a:latin typeface="Amasis MT Pro Medium" panose="02040604050005020304" pitchFamily="18" charset="0"/>
              </a:rPr>
              <a:t>?)</a:t>
            </a:r>
          </a:p>
          <a:p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7223760" y="2194560"/>
            <a:ext cx="4499538" cy="1842602"/>
          </a:xfrm>
          <a:prstGeom prst="roundRect">
            <a:avLst>
              <a:gd name="adj" fmla="val 800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r>
              <a:rPr lang="ko-KR" altLang="en-US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그는</a:t>
            </a:r>
            <a:r>
              <a:rPr lang="en-US" altLang="ko-KR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… </a:t>
            </a:r>
            <a:r>
              <a:rPr lang="ko-KR" altLang="en-US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프로테스탄티즘을 ‘가톨릭의 수정된 </a:t>
            </a:r>
            <a:r>
              <a:rPr lang="ko-KR" altLang="en-US" dirty="0" err="1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형태’라고</a:t>
            </a:r>
            <a:r>
              <a:rPr lang="ko-KR" altLang="en-US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 불렀는데</a:t>
            </a:r>
            <a:r>
              <a:rPr lang="en-US" altLang="ko-KR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, </a:t>
            </a:r>
            <a:r>
              <a:rPr lang="ko-KR" altLang="en-US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그 안에서는 가톨릭의 문제들이 여전히 남아 있으나 다른 해결책들이 제시된다</a:t>
            </a:r>
            <a:endParaRPr lang="en-US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요약 ②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왜 1517년인가 — 중세말의 위기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루터의</a:t>
            </a:r>
            <a:r>
              <a:rPr lang="en-US" sz="14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95개조는 개인의 항의를 </a:t>
            </a:r>
            <a:r>
              <a:rPr lang="en-US" sz="1450" i="1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넘어</a:t>
            </a:r>
            <a:r>
              <a:rPr lang="en-US" sz="14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i="1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유럽</a:t>
            </a:r>
            <a:r>
              <a:rPr lang="ko-KR" altLang="en-US" sz="14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 교회 인식에 대한 문제 제기의 도화선이 됨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5257800" cy="1737360"/>
          </a:xfrm>
          <a:prstGeom prst="roundRect">
            <a:avLst>
              <a:gd name="adj" fmla="val 4211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37744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교회의 세속화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617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아비뇽 유수와 서방교회 대분열(Great Schism)로 교황권 실추, 면죄부(indulgence) 판매 만연.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63640" y="2148840"/>
            <a:ext cx="5257800" cy="1737360"/>
          </a:xfrm>
          <a:prstGeom prst="roundRect">
            <a:avLst>
              <a:gd name="adj" fmla="val 4211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0" y="237744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신학적 불안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583680" y="2880360"/>
            <a:ext cx="4617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오컴 유명론(nominalism)이 구원의 확신 근거를 흔듦 — 루터의 고뇌의 배경.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3977640"/>
            <a:ext cx="5257800" cy="1737360"/>
          </a:xfrm>
          <a:prstGeom prst="roundRect">
            <a:avLst>
              <a:gd name="adj" fmla="val 4211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60120" y="420624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인문주의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60120" y="4709160"/>
            <a:ext cx="4617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에라스무스의 '원천으로(ad fontes)'가 성경 원어 연구를 촉진.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63640" y="3977640"/>
            <a:ext cx="5257800" cy="1737360"/>
          </a:xfrm>
          <a:prstGeom prst="roundRect">
            <a:avLst>
              <a:gd name="adj" fmla="val 4211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583680" y="420624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인쇄술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583680" y="4709160"/>
            <a:ext cx="4617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구텐베르크 인쇄술이 개혁 사상의 급속한 확산을 가능케 함.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3657600"/>
            <a:ext cx="2743200" cy="2743200"/>
          </a:xfrm>
          <a:prstGeom prst="ellipse">
            <a:avLst/>
          </a:prstGeom>
          <a:solidFill>
            <a:srgbClr val="9E2A2B"/>
          </a:solidFill>
          <a:ln w="190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259568" y="4274820"/>
            <a:ext cx="329184" cy="1508760"/>
          </a:xfrm>
          <a:prstGeom prst="rect">
            <a:avLst/>
          </a:prstGeom>
          <a:solidFill>
            <a:srgbClr val="E7D9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902952" y="4645152"/>
            <a:ext cx="1042416" cy="329184"/>
          </a:xfrm>
          <a:prstGeom prst="rect">
            <a:avLst/>
          </a:prstGeom>
          <a:solidFill>
            <a:srgbClr val="E7D9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요약 ④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ko-KR" altLang="en-US" sz="33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중세 이후 교회 변화의 원동력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640080" y="16459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B08417"/>
                </a:solidFill>
                <a:highlight>
                  <a:srgbClr val="FFFF00"/>
                </a:highlight>
                <a:latin typeface="Cambria" pitchFamily="34" charset="0"/>
                <a:ea typeface="Cambria" pitchFamily="34" charset="-122"/>
                <a:cs typeface="Cambria" pitchFamily="34" charset="-120"/>
              </a:rPr>
              <a:t>오늘 우리 신앙의 틀은 모두 이 </a:t>
            </a:r>
            <a:r>
              <a:rPr lang="en-US" sz="1800" i="1" dirty="0" err="1">
                <a:solidFill>
                  <a:srgbClr val="B08417"/>
                </a:solidFill>
                <a:highlight>
                  <a:srgbClr val="FFFF00"/>
                </a:highlight>
                <a:latin typeface="Cambria" pitchFamily="34" charset="0"/>
                <a:ea typeface="Cambria" pitchFamily="34" charset="-122"/>
                <a:cs typeface="Cambria" pitchFamily="34" charset="-120"/>
              </a:rPr>
              <a:t>시대에</a:t>
            </a:r>
            <a:r>
              <a:rPr lang="en-US" sz="1800" i="1" dirty="0">
                <a:solidFill>
                  <a:srgbClr val="B08417"/>
                </a:solidFill>
                <a:highlight>
                  <a:srgbClr val="FFFF00"/>
                </a:highlight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800" i="1" dirty="0" err="1">
                <a:solidFill>
                  <a:srgbClr val="B08417"/>
                </a:solidFill>
                <a:highlight>
                  <a:srgbClr val="FFFF00"/>
                </a:highlight>
                <a:latin typeface="Cambria" pitchFamily="34" charset="0"/>
                <a:ea typeface="Cambria" pitchFamily="34" charset="-122"/>
                <a:cs typeface="Cambria" pitchFamily="34" charset="-120"/>
              </a:rPr>
              <a:t>형성</a:t>
            </a:r>
            <a:endParaRPr lang="en-US" sz="1800" dirty="0">
              <a:highlight>
                <a:srgbClr val="FFFF00"/>
              </a:highlight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" y="2286000"/>
            <a:ext cx="77724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성경의 </a:t>
            </a:r>
            <a:r>
              <a:rPr lang="en-US" sz="1500" dirty="0" err="1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권위</a:t>
            </a:r>
            <a:r>
              <a:rPr 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 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· 이신칭의(justification by faith) 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· </a:t>
            </a:r>
            <a:r>
              <a:rPr lang="en-US" sz="1500" dirty="0" err="1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만인제사장</a:t>
            </a:r>
            <a:r>
              <a:rPr 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(priesthood of all believers)</a:t>
            </a:r>
            <a:endParaRPr lang="en-US" sz="1500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부흥운동적 신앙 체험과 </a:t>
            </a:r>
            <a:r>
              <a:rPr lang="en-US" sz="1500" dirty="0" err="1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선교적</a:t>
            </a:r>
            <a:r>
              <a:rPr 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사명</a:t>
            </a:r>
            <a:r>
              <a:rPr 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 (</a:t>
            </a:r>
            <a:r>
              <a:rPr lang="ko-KR" alt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확장</a:t>
            </a:r>
            <a:r>
              <a:rPr lang="en-US" altLang="ko-KR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)</a:t>
            </a:r>
            <a:endParaRPr lang="en-US" sz="1500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F3EAD8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자유주의와 근본주의 사이의 긴장</a:t>
            </a:r>
            <a:endParaRPr lang="en-US" sz="1500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40080" y="4114800"/>
            <a:ext cx="7863840" cy="1554480"/>
          </a:xfrm>
          <a:prstGeom prst="roundRect">
            <a:avLst>
              <a:gd name="adj" fmla="val 4706"/>
            </a:avLst>
          </a:prstGeom>
          <a:solidFill>
            <a:srgbClr val="FBF6EC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14400" y="425196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 err="1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교회사는</a:t>
            </a:r>
            <a:r>
              <a:rPr lang="en-US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 과거 지식의 습득이 아니라, 오늘 우리 신앙과 교회 구조의 '계보학(genealogy)'을 </a:t>
            </a:r>
            <a:r>
              <a:rPr lang="ko-KR" altLang="en-US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연구하는 작업이며</a:t>
            </a:r>
            <a:r>
              <a:rPr lang="en-US" altLang="ko-KR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, </a:t>
            </a:r>
            <a:r>
              <a:rPr lang="en-US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왜 우리는 이렇게 믿고, 예배하며, 조직된 교회를 </a:t>
            </a:r>
            <a:r>
              <a:rPr lang="en-US" sz="1400" dirty="0" err="1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갖게</a:t>
            </a:r>
            <a:r>
              <a:rPr lang="en-US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되었는가</a:t>
            </a:r>
            <a:r>
              <a:rPr lang="en-US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; </a:t>
            </a:r>
            <a:r>
              <a:rPr lang="ko-KR" altLang="en-US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그리고 그 목적은 무엇인가</a:t>
            </a:r>
            <a:r>
              <a:rPr lang="en-US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 — 그 답이 이 </a:t>
            </a:r>
            <a:r>
              <a:rPr lang="en-US" sz="1400" dirty="0" err="1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시대사</a:t>
            </a:r>
            <a:r>
              <a:rPr lang="ko-KR" altLang="en-US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에 융합되어 있다</a:t>
            </a:r>
            <a:r>
              <a:rPr lang="en-US" altLang="ko-KR" sz="1400" dirty="0">
                <a:solidFill>
                  <a:srgbClr val="2B2119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: </a:t>
            </a:r>
            <a:endParaRPr lang="en-US" sz="1400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3931920"/>
            <a:ext cx="2286000" cy="2286000"/>
          </a:xfrm>
          <a:prstGeom prst="ellipse">
            <a:avLst/>
          </a:prstGeom>
          <a:solidFill>
            <a:srgbClr val="9E2A2B"/>
          </a:solidFill>
          <a:ln w="190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424160" y="4446270"/>
            <a:ext cx="274320" cy="1257300"/>
          </a:xfrm>
          <a:prstGeom prst="rect">
            <a:avLst/>
          </a:prstGeom>
          <a:solidFill>
            <a:srgbClr val="E7D9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126980" y="4754880"/>
            <a:ext cx="868680" cy="274320"/>
          </a:xfrm>
          <a:prstGeom prst="rect">
            <a:avLst/>
          </a:prstGeom>
          <a:solidFill>
            <a:srgbClr val="E7D9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다리 놓기 (Bridge)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중세가 물려준 것, 그리고 </a:t>
            </a:r>
            <a:r>
              <a:rPr lang="en-US" sz="3300" b="1" dirty="0" err="1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남긴</a:t>
            </a:r>
            <a:r>
              <a:rPr lang="en-US" sz="33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ko-KR" altLang="en-US" sz="33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과</a:t>
            </a:r>
            <a:r>
              <a:rPr lang="en-US" sz="33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3EA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II는 중세의 유산 위에서, 중세가 풀지 못한 숙제로부터 시작한다.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2194560"/>
            <a:ext cx="5349240" cy="3566160"/>
          </a:xfrm>
          <a:prstGeom prst="roundRect">
            <a:avLst>
              <a:gd name="adj" fmla="val 2051"/>
            </a:avLst>
          </a:prstGeom>
          <a:solidFill>
            <a:schemeClr val="accent4">
              <a:lumMod val="75000"/>
            </a:schemeClr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2395728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ko-KR" altLang="en-US" sz="1800" b="1" dirty="0">
                <a:solidFill>
                  <a:srgbClr val="7A1420"/>
                </a:solidFill>
                <a:highlight>
                  <a:srgbClr val="FFFF00"/>
                </a:highlight>
                <a:latin typeface="Cambria" pitchFamily="34" charset="0"/>
                <a:ea typeface="Cambria" pitchFamily="34" charset="-122"/>
                <a:cs typeface="Cambria" pitchFamily="34" charset="-120"/>
              </a:rPr>
              <a:t>유 산</a:t>
            </a:r>
            <a:endParaRPr lang="en-US" sz="1800" dirty="0">
              <a:highlight>
                <a:srgbClr val="FFFF00"/>
              </a:highlight>
            </a:endParaRPr>
          </a:p>
        </p:txBody>
      </p:sp>
      <p:sp>
        <p:nvSpPr>
          <p:cNvPr id="10" name="Text 8"/>
          <p:cNvSpPr/>
          <p:nvPr/>
        </p:nvSpPr>
        <p:spPr>
          <a:xfrm>
            <a:off x="914400" y="2880360"/>
            <a:ext cx="48463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삼위일체와 그리스도론 — 니케아·칼케돈의 신조는 개신교도 함께 고백한다.</a:t>
            </a:r>
            <a:endParaRPr lang="en-US" sz="1300" dirty="0">
              <a:solidFill>
                <a:schemeClr val="bg1"/>
              </a:solidFill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성경 정경과 아우구스티누스의 은혜 신학 — 루터와 칼뱅이 그대로 물려받는다.</a:t>
            </a:r>
            <a:endParaRPr lang="en-US" sz="1300" dirty="0">
              <a:solidFill>
                <a:schemeClr val="bg1"/>
              </a:solidFill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유럽이 하나의 '기독교 세계(Christendom)'라는 자의식.</a:t>
            </a:r>
            <a:endParaRPr lang="en-US" sz="1300" dirty="0">
              <a:solidFill>
                <a:schemeClr val="bg1"/>
              </a:solidFill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172200" y="2194560"/>
            <a:ext cx="5349240" cy="3566160"/>
          </a:xfrm>
          <a:prstGeom prst="roundRect">
            <a:avLst>
              <a:gd name="adj" fmla="val 2051"/>
            </a:avLst>
          </a:prstGeom>
          <a:solidFill>
            <a:schemeClr val="accent4">
              <a:lumMod val="75000"/>
            </a:schemeClr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46520" y="2395728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ko-KR" altLang="en-US" b="1" dirty="0">
                <a:solidFill>
                  <a:srgbClr val="B08417"/>
                </a:solidFill>
                <a:highlight>
                  <a:srgbClr val="FFFF00"/>
                </a:highlight>
                <a:latin typeface="Cambria" pitchFamily="34" charset="0"/>
                <a:ea typeface="Cambria" pitchFamily="34" charset="-122"/>
                <a:cs typeface="Cambria" pitchFamily="34" charset="-120"/>
              </a:rPr>
              <a:t>과 </a:t>
            </a:r>
            <a:r>
              <a:rPr lang="en-US" sz="1800" b="1" dirty="0">
                <a:solidFill>
                  <a:srgbClr val="B08417"/>
                </a:solidFill>
                <a:highlight>
                  <a:srgbClr val="FFFF00"/>
                </a:highlight>
                <a:latin typeface="Cambria" pitchFamily="34" charset="0"/>
                <a:ea typeface="Cambria" pitchFamily="34" charset="-122"/>
                <a:cs typeface="Cambria" pitchFamily="34" charset="-120"/>
              </a:rPr>
              <a:t>제</a:t>
            </a:r>
            <a:endParaRPr lang="en-US" sz="1800" dirty="0">
              <a:highlight>
                <a:srgbClr val="FFFF00"/>
              </a:highlight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46520" y="2880360"/>
            <a:ext cx="48463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FBF6EC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권위는 어디에 있는가 — 교황인가, 공의회인가, 성경인가?</a:t>
            </a:r>
            <a:endParaRPr lang="en-US" sz="1300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FBF6EC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구원은 어떻게 얻는가 — 공로와 성례인가, 믿음인가?</a:t>
            </a:r>
            <a:endParaRPr lang="en-US" sz="1300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FBF6EC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교회는 무엇인가 — 성직 위계인가, 믿는 자들의 공동체인가?</a:t>
            </a:r>
            <a:endParaRPr lang="en-US" sz="1300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0080" y="59436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i="1" dirty="0">
                <a:solidFill>
                  <a:srgbClr val="E7D9BE"/>
                </a:solidFill>
                <a:latin typeface="Yu Mincho Light" panose="020B0400000000000000" pitchFamily="18" charset="-128"/>
                <a:ea typeface="Yu Mincho Light" panose="020B0400000000000000" pitchFamily="18" charset="-128"/>
                <a:cs typeface="Calibri" pitchFamily="34" charset="-120"/>
              </a:rPr>
              <a:t>위클리프와 후스는 이미 이 질문들을 던졌다. </a:t>
            </a:r>
          </a:p>
          <a:p>
            <a:r>
              <a:rPr lang="en-US" sz="1300" i="1" dirty="0" err="1">
                <a:solidFill>
                  <a:srgbClr val="E7D9BE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100년</a:t>
            </a:r>
            <a:r>
              <a:rPr lang="en-US" sz="1300" i="1" dirty="0">
                <a:solidFill>
                  <a:srgbClr val="E7D9BE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 뒤, 한 수도사가 같은 질문을 </a:t>
            </a:r>
            <a:r>
              <a:rPr lang="en-US" sz="1300" i="1" dirty="0" err="1">
                <a:solidFill>
                  <a:srgbClr val="E7D9BE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다시</a:t>
            </a:r>
            <a:r>
              <a:rPr lang="en-US" sz="1300" i="1" dirty="0">
                <a:solidFill>
                  <a:srgbClr val="E7D9BE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E7D9BE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던진다</a:t>
            </a:r>
            <a:r>
              <a:rPr lang="en-US" sz="1300" i="1" dirty="0">
                <a:solidFill>
                  <a:srgbClr val="E7D9BE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  <a:cs typeface="Calibri" pitchFamily="34" charset="-120"/>
              </a:rPr>
              <a:t>; </a:t>
            </a:r>
            <a:r>
              <a:rPr lang="en-US" sz="1400" dirty="0" err="1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후스가</a:t>
            </a:r>
            <a:r>
              <a:rPr lang="en-US" sz="1400" dirty="0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처형된</a:t>
            </a:r>
            <a:r>
              <a:rPr lang="en-US" sz="1400" dirty="0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1415년에서</a:t>
            </a:r>
            <a:r>
              <a:rPr lang="en-US" sz="1400" dirty="0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루터가</a:t>
            </a:r>
            <a:r>
              <a:rPr lang="en-US" sz="1400" dirty="0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95개조를</a:t>
            </a:r>
            <a:r>
              <a:rPr lang="en-US" sz="1400" dirty="0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게시한</a:t>
            </a:r>
            <a:r>
              <a:rPr lang="en-US" sz="1400" dirty="0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조선굵은명조" panose="02030504000101010101" pitchFamily="18" charset="-127"/>
                <a:ea typeface="조선굵은명조" panose="02030504000101010101" pitchFamily="18" charset="-127"/>
              </a:rPr>
              <a:t>1517년</a:t>
            </a:r>
            <a:endParaRPr lang="en-US" sz="1300" dirty="0">
              <a:solidFill>
                <a:schemeClr val="bg1"/>
              </a:solidFill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이번 주 학습 활동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읽기 · 준비 · 성찰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독서 과제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21488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4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『현대인을 위한 교회사』 제5부 서론 및 관련 장 예습</a:t>
            </a:r>
            <a:endParaRPr lang="en-US" sz="145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4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(선택) 곤잘레스 『종교개혁사』 서론 부분 참고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2004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토론 주제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40080" y="3611880"/>
            <a:ext cx="10881360" cy="1143000"/>
          </a:xfrm>
          <a:prstGeom prst="roundRect">
            <a:avLst>
              <a:gd name="adj" fmla="val 64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60120" y="3749040"/>
            <a:ext cx="102412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B211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중세 교회의 위기 요인 중 오늘날 교회에도 여전히 유효한 요소는 무엇인가? 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40080" y="5074920"/>
            <a:ext cx="10881360" cy="822960"/>
          </a:xfrm>
          <a:prstGeom prst="roundRect">
            <a:avLst>
              <a:gd name="adj" fmla="val 8889"/>
            </a:avLst>
          </a:prstGeom>
          <a:solidFill>
            <a:srgbClr val="7A14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0120" y="507492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 err="1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제3주차</a:t>
            </a:r>
            <a:r>
              <a:rPr lang="en-US" sz="14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이신칭의와 종교개혁의 발발: 한 수도사의 고뇌가 전 유럽을 바꾸다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우리의 교재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브루스 셀리는 누구인가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 학기 동안 우리와 동행할 저자를 먼저 만나 봅니다.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5349240" cy="3749040"/>
          </a:xfrm>
          <a:prstGeom prst="roundRect">
            <a:avLst>
              <a:gd name="adj" fmla="val 1951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267712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브루스 L. 셀리 (Bruce L. Shelley)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914400" y="2788920"/>
            <a:ext cx="48463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아이오와 대학교에서 박사 학위를 받고 1957년 덴버신학교(Denver Seminary) 교수로 부임, 2010년 별세할 때까지 반세기 넘게 교회사를 가르쳤다.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1982년 초판 이후 개정을 거듭해 현재 제5판. 한 권짜리 교회사 개론서가 5판까지 간 것은 매우 드문 일이다.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헌정사 — “의미를 묻고 또 물었던 나의 교회사 수업 학생들에게”. 이 책이 어떤 질문에서 태어났는지 보여 준다.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172200" y="2057400"/>
            <a:ext cx="5349240" cy="3749040"/>
          </a:xfrm>
          <a:prstGeom prst="roundRect">
            <a:avLst>
              <a:gd name="adj" fmla="val 1951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46520" y="2267712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 책의 네 가지 특징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46520" y="2788920"/>
            <a:ext cx="48463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평신도를 위한 책 — 저자의 원칙은 “명료함이 배움의 제1법칙”이다.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 중심(issues approach) — 각 장이 하나의 쟁점만 다루고, 그것을 질문 형태로 제시한다. 그래서 각 장이 거의 독립적으로 읽힌다.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인물 중심 — 사상을 인격 안에 싸서 전한다. 이야기가 멈추지 않게 하는 것이 목표다.</a:t>
            </a:r>
            <a:endParaRPr lang="en-US" sz="1150" dirty="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교회를 '운동(movement)'이자 '제도(institution)'로 본다 — 선교의 확장과 교황청의 정치를 함께 다룬다.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저자의 문제의식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'역사적 기억상실'  </a:t>
            </a:r>
            <a:r>
              <a:rPr lang="en-US" sz="2000" b="1" i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historical amnesia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6400800" cy="4114800"/>
          </a:xfrm>
          <a:prstGeom prst="roundRect">
            <a:avLst>
              <a:gd name="adj" fmla="val 1778"/>
            </a:avLst>
          </a:prstGeom>
          <a:solidFill>
            <a:srgbClr val="FBF6EC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/home/claude/img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874520"/>
            <a:ext cx="6126480" cy="37947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223760" y="1764792"/>
            <a:ext cx="4343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셀리가 꼽은 세 가지 위험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223760" y="2194560"/>
            <a:ext cx="4343400" cy="914400"/>
          </a:xfrm>
          <a:prstGeom prst="roundRect">
            <a:avLst>
              <a:gd name="adj" fmla="val 8000"/>
            </a:avLst>
          </a:prstGeom>
          <a:solidFill>
            <a:srgbClr val="FBF6EC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360920" y="228600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863840" y="2267712"/>
            <a:ext cx="3566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이단에 취약해진다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863840" y="2596896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0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비교할 기준이 없으면 왜곡된 기독교를 진짜로 착각하기 쉽다.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7223760" y="3218688"/>
            <a:ext cx="4343400" cy="914400"/>
          </a:xfrm>
          <a:prstGeom prst="roundRect">
            <a:avLst>
              <a:gd name="adj" fmla="val 8000"/>
            </a:avLst>
          </a:prstGeom>
          <a:solidFill>
            <a:srgbClr val="FBF6EC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360920" y="3310128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863840" y="3291840"/>
            <a:ext cx="3566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영적 교만에 빠진다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7863840" y="3621024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0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넓은 비교의 토대가 없으면 자기 방식과 자기 진영만이 최선이라 여기게 된다.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7223760" y="4242816"/>
            <a:ext cx="4343400" cy="914400"/>
          </a:xfrm>
          <a:prstGeom prst="roundRect">
            <a:avLst>
              <a:gd name="adj" fmla="val 8000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7360920" y="4334256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863840" y="4315968"/>
            <a:ext cx="3566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사역의 판단력을 잃는다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7863840" y="4645152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더 넓은 맥락 없이 사역하면, 시간과 힘을 어디에 쓸지 건전하게 판단할 근거가 없다.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7223760" y="5303520"/>
            <a:ext cx="4343400" cy="1188720"/>
          </a:xfrm>
          <a:prstGeom prst="roundRect">
            <a:avLst>
              <a:gd name="adj" fmla="val 6154"/>
            </a:avLst>
          </a:prstGeom>
          <a:solidFill>
            <a:srgbClr val="F3EAD8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7406640" y="5394960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기억하라는 명령은 성경적이다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7406640" y="5687568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spcAft>
                <a:spcPts val="300"/>
              </a:spcAft>
              <a:buNone/>
            </a:pPr>
            <a:r>
              <a:rPr lang="en-US" sz="9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유월절: “네 아들에게 말하라… 이것이 표징이 되어 여호와께서 우리를 애굽에서 인도하여 내셨음이라” (출 13:8, 16)
</a:t>
            </a:r>
            <a:endParaRPr lang="en-US" sz="950" dirty="0"/>
          </a:p>
          <a:p>
            <a:pPr marL="0" indent="0">
              <a:lnSpc>
                <a:spcPct val="105000"/>
              </a:lnSpc>
              <a:spcAft>
                <a:spcPts val="300"/>
              </a:spcAft>
              <a:buNone/>
            </a:pPr>
            <a:r>
              <a:rPr lang="en-US" sz="9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만나: “대대로 간수하라” 하시며 항아리에 담아 두게 하심 (출 16:33)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109574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소개 ①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 과목은 무엇을 다루는가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본 과목은 16세기 종교개혁부터 현대에 이르는 기독교 신학 사상의 발전 과정을, 역사적 맥락 속에서 </a:t>
            </a:r>
            <a:r>
              <a:rPr lang="en-US" sz="1550" i="1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체계적으로</a:t>
            </a:r>
            <a:r>
              <a:rPr lang="en-US" sz="15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ko-KR" altLang="en-US" sz="15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연구 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468880"/>
            <a:ext cx="3566160" cy="2651760"/>
          </a:xfrm>
          <a:prstGeom prst="roundRect">
            <a:avLst>
              <a:gd name="adj" fmla="val 2759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039112" y="2788920"/>
            <a:ext cx="768096" cy="768096"/>
          </a:xfrm>
          <a:prstGeom prst="ellipse">
            <a:avLst/>
          </a:prstGeom>
          <a:solidFill>
            <a:srgbClr val="7A1420"/>
          </a:solidFill>
          <a:ln w="1905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377074" y="2961742"/>
            <a:ext cx="92172" cy="422453"/>
          </a:xfrm>
          <a:prstGeom prst="rect">
            <a:avLst/>
          </a:prstGeom>
          <a:solidFill>
            <a:srgbClr val="B0841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277222" y="3065435"/>
            <a:ext cx="291876" cy="92172"/>
          </a:xfrm>
          <a:prstGeom prst="rect">
            <a:avLst/>
          </a:prstGeom>
          <a:solidFill>
            <a:srgbClr val="B0841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370332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종교개혁 시대의 신학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32688" y="4343400"/>
            <a:ext cx="29809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루터, 츠빙글리, 칼뱅, 재세례파(Anabaptists), </a:t>
            </a:r>
            <a:r>
              <a:rPr lang="en-US" sz="1150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가톨릭</a:t>
            </a: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ko-KR" alt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저항</a:t>
            </a: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(Counter-Reformation)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370832" y="2468880"/>
            <a:ext cx="3566160" cy="2651760"/>
          </a:xfrm>
          <a:prstGeom prst="roundRect">
            <a:avLst>
              <a:gd name="adj" fmla="val 2759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769864" y="2788920"/>
            <a:ext cx="768096" cy="768096"/>
          </a:xfrm>
          <a:prstGeom prst="ellipse">
            <a:avLst/>
          </a:prstGeom>
          <a:solidFill>
            <a:srgbClr val="7A1420"/>
          </a:solidFill>
          <a:ln w="1905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107826" y="2961742"/>
            <a:ext cx="92172" cy="422453"/>
          </a:xfrm>
          <a:prstGeom prst="rect">
            <a:avLst/>
          </a:prstGeom>
          <a:solidFill>
            <a:srgbClr val="B0841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007974" y="3065435"/>
            <a:ext cx="291876" cy="92172"/>
          </a:xfrm>
          <a:prstGeom prst="rect">
            <a:avLst/>
          </a:prstGeom>
          <a:solidFill>
            <a:srgbClr val="B0841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645152" y="370332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이성과 도전의 시대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663440" y="4343400"/>
            <a:ext cx="298094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청교도(Puritans), 경건주의(Pietism), 계몽주의(Enlightenment), 자유주의 신학의 태동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101584" y="2468880"/>
            <a:ext cx="3566160" cy="2651760"/>
          </a:xfrm>
          <a:prstGeom prst="roundRect">
            <a:avLst>
              <a:gd name="adj" fmla="val 2759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9500616" y="2788920"/>
            <a:ext cx="768096" cy="768096"/>
          </a:xfrm>
          <a:prstGeom prst="ellipse">
            <a:avLst/>
          </a:prstGeom>
          <a:solidFill>
            <a:srgbClr val="7A1420"/>
          </a:solidFill>
          <a:ln w="1905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9838578" y="2961742"/>
            <a:ext cx="92172" cy="422453"/>
          </a:xfrm>
          <a:prstGeom prst="rect">
            <a:avLst/>
          </a:prstGeom>
          <a:solidFill>
            <a:srgbClr val="B0841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9738726" y="3065435"/>
            <a:ext cx="291876" cy="92172"/>
          </a:xfrm>
          <a:prstGeom prst="rect">
            <a:avLst/>
          </a:prstGeom>
          <a:solidFill>
            <a:srgbClr val="B0841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375904" y="370332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현대 신학의 흐름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8394192" y="4343400"/>
            <a:ext cx="321868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신정통주의(Neo-orthodoxy), 근본주의(Fundamentalism), 에큐메니컬 운동, </a:t>
            </a:r>
            <a:r>
              <a:rPr lang="en-US" sz="1150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현대</a:t>
            </a: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ko-KR" alt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신학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cs typeface="Calibri" pitchFamily="34" charset="-120"/>
              </a:rPr>
              <a:t>Course</a:t>
            </a:r>
            <a:r>
              <a:rPr lang="ko-KR" altLang="en-US" sz="1400" b="1" kern="0" spc="200" dirty="0">
                <a:solidFill>
                  <a:srgbClr val="7A142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altLang="ko-KR" sz="1400" b="1" kern="0" spc="200" dirty="0">
                <a:solidFill>
                  <a:srgbClr val="7A1420"/>
                </a:solidFill>
                <a:latin typeface="Calibri" pitchFamily="34" charset="0"/>
                <a:cs typeface="Calibri" pitchFamily="34" charset="-120"/>
              </a:rPr>
              <a:t>objectiveness</a:t>
            </a:r>
            <a:r>
              <a:rPr lang="ko-KR" altLang="en-US" sz="1400" b="1" kern="0" spc="200" dirty="0">
                <a:solidFill>
                  <a:srgbClr val="7A1420"/>
                </a:solidFill>
                <a:latin typeface="Calibri" pitchFamily="34" charset="0"/>
                <a:cs typeface="Calibri" pitchFamily="34" charset="-120"/>
              </a:rPr>
              <a:t> 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 학기가 끝날 때 갖추게 될 역량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881360" cy="1188720"/>
          </a:xfrm>
          <a:prstGeom prst="roundRect">
            <a:avLst>
              <a:gd name="adj" fmla="val 6154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2249424"/>
            <a:ext cx="621792" cy="621792"/>
          </a:xfrm>
          <a:prstGeom prst="ellipse">
            <a:avLst/>
          </a:prstGeom>
          <a:solidFill>
            <a:srgbClr val="7A1420"/>
          </a:solidFill>
          <a:ln w="1905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249424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828800" y="2221992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이해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383280" y="2185416"/>
            <a:ext cx="7863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종교개혁부터 현대까지 주요 신학자와 신학 운동의 핵심 사상을 이해하고 그 역사적 </a:t>
            </a:r>
            <a:r>
              <a:rPr lang="en-US" sz="1400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배경을</a:t>
            </a:r>
            <a:r>
              <a:rPr lang="en-US" sz="14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파악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3337560"/>
            <a:ext cx="10881360" cy="1188720"/>
          </a:xfrm>
          <a:prstGeom prst="roundRect">
            <a:avLst>
              <a:gd name="adj" fmla="val 6154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60120" y="3621024"/>
            <a:ext cx="621792" cy="621792"/>
          </a:xfrm>
          <a:prstGeom prst="ellipse">
            <a:avLst/>
          </a:prstGeom>
          <a:solidFill>
            <a:srgbClr val="FBF6EC"/>
          </a:solidFill>
          <a:ln w="1905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3621024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828800" y="3593592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평가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383280" y="3557016"/>
            <a:ext cx="7863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ko-KR" altLang="en-US" sz="14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자유주의</a:t>
            </a:r>
            <a:r>
              <a:rPr lang="en-US" altLang="ko-KR" sz="14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r>
              <a:rPr lang="ko-KR" altLang="en-US" sz="1400" dirty="0" err="1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신정통주의</a:t>
            </a:r>
            <a:r>
              <a:rPr lang="ko-KR" altLang="en-US" sz="14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등 현대 신학의 **여러 흐름</a:t>
            </a:r>
            <a:r>
              <a:rPr lang="en-US" altLang="ko-KR" sz="14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(theological movements)**</a:t>
            </a:r>
            <a:r>
              <a:rPr lang="ko-KR" altLang="en-US" sz="14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전통적 복음주의 신학에 미친 영향을 비판적으로 평가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4709160"/>
            <a:ext cx="10881360" cy="1188720"/>
          </a:xfrm>
          <a:prstGeom prst="roundRect">
            <a:avLst>
              <a:gd name="adj" fmla="val 6154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960120" y="4992624"/>
            <a:ext cx="621792" cy="621792"/>
          </a:xfrm>
          <a:prstGeom prst="ellipse">
            <a:avLst/>
          </a:prstGeom>
          <a:solidFill>
            <a:srgbClr val="7A1420"/>
          </a:solidFill>
          <a:ln w="1905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60120" y="4992624"/>
            <a:ext cx="6217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1828800" y="4965192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적용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3383280" y="4928616"/>
            <a:ext cx="7863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역사적 유산을 통해 </a:t>
            </a:r>
            <a:r>
              <a:rPr lang="en-US" sz="1400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</a:t>
            </a:r>
            <a:r>
              <a:rPr lang="en-US" sz="14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</a:t>
            </a:r>
            <a:r>
              <a:rPr lang="ko-KR" altLang="en-US" sz="14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와 성도</a:t>
            </a:r>
            <a:r>
              <a:rPr lang="en-US" sz="14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 직면한 신학적·목회적 과제를 분별하고 </a:t>
            </a:r>
            <a:r>
              <a:rPr lang="en-US" sz="1400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성경적</a:t>
            </a:r>
            <a:r>
              <a:rPr lang="en-US" sz="14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대안</a:t>
            </a:r>
            <a:r>
              <a:rPr lang="en-US" sz="14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적용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시대 구분의 원리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왜 '시대(Age)'로 나누는가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755648"/>
            <a:ext cx="10881360" cy="1481328"/>
          </a:xfrm>
          <a:prstGeom prst="roundRect">
            <a:avLst>
              <a:gd name="adj" fmla="val 4938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1883664"/>
            <a:ext cx="10241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교회가 처한 삶의 조건이 달라질 때 시대가 바뀐다.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267712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call them ages because the conditions of the church's life change.”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615184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다만 그는 이렇게 덧붙인다. 큰 시대는 혜성처럼 갑자기 나타나지 않으며, 어느 시대에나 과거의 잔재와 미래의 씨앗이 함께 있다. 구분은 이야기의 줄거리를 잡기 위한 장치일 뿐이다.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40080" y="3401568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네 개의 전환점 — 교회와 세상의 관계가 바뀐 순간들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40080" y="3822192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4050792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 70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22960" y="4535424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4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예루살렘 함락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280160" y="4974336"/>
            <a:ext cx="1325880" cy="0"/>
          </a:xfrm>
          <a:prstGeom prst="line">
            <a:avLst/>
          </a:prstGeom>
          <a:noFill/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41248" y="5102352"/>
            <a:ext cx="22037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유대교 안의 한 분파 → 이방인의 운동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410712" y="3822192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593592" y="4050792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312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593592" y="4535424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4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콘스탄티누스의 회심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050792" y="4974336"/>
            <a:ext cx="1325880" cy="0"/>
          </a:xfrm>
          <a:prstGeom prst="line">
            <a:avLst/>
          </a:prstGeom>
          <a:noFill/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611880" y="5102352"/>
            <a:ext cx="22037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박해받는 소수 → 제국이 품는 종교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181344" y="3822192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364224" y="4050792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590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364224" y="4535424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4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대(大)그레고리우스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821424" y="4974336"/>
            <a:ext cx="1325880" cy="0"/>
          </a:xfrm>
          <a:prstGeom prst="line">
            <a:avLst/>
          </a:prstGeom>
          <a:noFill/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382512" y="5102352"/>
            <a:ext cx="22037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제국의 종교 → 사회 그 자체 (기독교 세계)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951976" y="3822192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9134856" y="4050792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1517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9134856" y="4535424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루터의 95개조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9592056" y="4974336"/>
            <a:ext cx="1325880" cy="0"/>
          </a:xfrm>
          <a:prstGeom prst="line">
            <a:avLst/>
          </a:prstGeom>
          <a:noFill/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9153144" y="5102352"/>
            <a:ext cx="22037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하나의 서방 교회 → 갈라진 교회들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결정적 장면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반드시 기억할 네 장면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257800" cy="1828800"/>
          </a:xfrm>
          <a:prstGeom prst="roundRect">
            <a:avLst>
              <a:gd name="adj" fmla="val 40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574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00200" y="208483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복음이 담을 넘다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33472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70 예루살렘 함락으로 사도 시대가 닫힌다. 바울을 통해 복음은 민족·인종·문화의 경계를 모른다는 것이 드러났다.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263640" y="1828800"/>
            <a:ext cx="5257800" cy="1828800"/>
          </a:xfrm>
          <a:prstGeom prst="roundRect">
            <a:avLst>
              <a:gd name="adj" fmla="val 40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37960" y="20574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7223760" y="208483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순교자의 피, 정경의 형성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583680" y="2633472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박해는 신앙을 정화했고, 이단(영지주의·마르키온)의 도전은 오히려 정경(canon)과 신조(creed)와 감독제(episcopacy)를 벼려 냈다.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3840480"/>
            <a:ext cx="5257800" cy="1828800"/>
          </a:xfrm>
          <a:prstGeom prst="roundRect">
            <a:avLst>
              <a:gd name="adj" fmla="val 4000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4069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600200" y="409651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콘스탄티누스와 공의회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960120" y="4645152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312년 회심 이후 기독교는 합법적 공인, 테오도시우스 때 국교(380). 니케아·칼케돈에서 삼위일체와 그리스도론이 확정되고, 수도원 운동이 일어난다.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263640" y="3840480"/>
            <a:ext cx="5257800" cy="1828800"/>
          </a:xfrm>
          <a:prstGeom prst="roundRect">
            <a:avLst>
              <a:gd name="adj" fmla="val 4000"/>
            </a:avLst>
          </a:prstGeom>
          <a:solidFill>
            <a:srgbClr val="F3EAD8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537960" y="4069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7223760" y="409651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교황권과 스콜라주의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583680" y="4645152"/>
            <a:ext cx="4617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교회가 유럽의 중심이 된 시대. 아퀴나스의 종합, 십자군, 그리고 후기의 교황권 쇠퇴와 위클리프·후스의 항의.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5852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위기가 곧 성장의 계기였다 — 이것이 교회사 I의 큰 교훈이다.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EA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교회사 I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ko-KR" altLang="en-US" sz="3600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시대의 신학적 구분과 담론 </a:t>
            </a:r>
            <a:r>
              <a:rPr lang="en-US" altLang="ko-KR" sz="3600" dirty="0">
                <a:latin typeface="조선굵은명조" panose="02030504000101010101" pitchFamily="18" charset="-127"/>
                <a:ea typeface="조선굵은명조" panose="02030504000101010101" pitchFamily="18" charset="-127"/>
              </a:rPr>
              <a:t>(1)</a:t>
            </a:r>
            <a:endParaRPr lang="en-US" sz="3600" dirty="0">
              <a:latin typeface="조선굵은명조" panose="02030504000101010101" pitchFamily="18" charset="-127"/>
              <a:ea typeface="조선굵은명조" panose="02030504000101010101" pitchFamily="18" charset="-127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881360" cy="502920"/>
          </a:xfrm>
          <a:prstGeom prst="rect">
            <a:avLst/>
          </a:prstGeom>
          <a:solidFill>
            <a:srgbClr val="7A142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04672" y="1965960"/>
            <a:ext cx="6583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부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719072" y="1965960"/>
            <a:ext cx="28529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시대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828032" y="1965960"/>
            <a:ext cx="14813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연대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65392" y="1965960"/>
            <a:ext cx="486460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질문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2468880"/>
            <a:ext cx="10881360" cy="914400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4672" y="2468880"/>
            <a:ext cx="6583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1부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719072" y="2468880"/>
            <a:ext cx="285292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예수와 사도들의 시대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828032" y="2468880"/>
            <a:ext cx="148132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 6–AD 70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565392" y="2468880"/>
            <a:ext cx="48646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복음은 유대교를 넘어 어디까지 가는가?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3383280"/>
            <a:ext cx="10881360" cy="914400"/>
          </a:xfrm>
          <a:prstGeom prst="rect">
            <a:avLst/>
          </a:prstGeom>
          <a:solidFill>
            <a:srgbClr val="F3EAD8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04672" y="3383280"/>
            <a:ext cx="6583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2부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719072" y="3493008"/>
            <a:ext cx="285292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보편적 기독교의 시대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719072" y="3858768"/>
            <a:ext cx="28529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καθολικός (katholikos) — '전체를 따라'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828032" y="3383280"/>
            <a:ext cx="148132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70–312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565392" y="3383280"/>
            <a:ext cx="48646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박해 속에서 무엇이 참된 신앙인가?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40080" y="4297680"/>
            <a:ext cx="10881360" cy="914400"/>
          </a:xfrm>
          <a:prstGeom prst="rect">
            <a:avLst/>
          </a:prstGeom>
          <a:solidFill>
            <a:srgbClr val="FBF6EC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04672" y="4297680"/>
            <a:ext cx="6583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3부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719072" y="4297680"/>
            <a:ext cx="285292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기독교 로마제국의 시대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828032" y="4297680"/>
            <a:ext cx="148132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312–590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565392" y="4297680"/>
            <a:ext cx="48646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교회가 권력을 얻으면 무엇이 달라지는가?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40080" y="5212080"/>
            <a:ext cx="10881360" cy="914400"/>
          </a:xfrm>
          <a:prstGeom prst="rect">
            <a:avLst/>
          </a:prstGeom>
          <a:solidFill>
            <a:srgbClr val="F3EAD8"/>
          </a:solidFill>
          <a:ln w="635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4672" y="5212080"/>
            <a:ext cx="6583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4부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719072" y="5212080"/>
            <a:ext cx="285292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B211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기독교 중세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828032" y="5212080"/>
            <a:ext cx="148132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590–1517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6565392" y="5212080"/>
            <a:ext cx="48646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그리스도인의 사회는 가능한가?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640080" y="58064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7A1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'보편적(catholic)'은 로마 가톨릭이 아니라 '전체를 따른다'는 뜻 — 비밀 지식이 아니라 공개된 전승, 한 사도가 아니라 모든 사도의 증언.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41B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돌아보기 — 두 공의회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니케아와 칼케돈: 무엇을 확정했나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4023360"/>
          </a:xfrm>
          <a:prstGeom prst="roundRect">
            <a:avLst>
              <a:gd name="adj" fmla="val 1818"/>
            </a:avLst>
          </a:prstGeom>
          <a:solidFill>
            <a:srgbClr val="FBF6EC"/>
          </a:solidFill>
          <a:ln w="12700">
            <a:solidFill>
              <a:srgbClr val="E7D9BE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29968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A14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니케아 공의회 (Council of Nicaea, 325)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2432304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소아시아 니케아 · 콘스탄티누스 황제 소집 · 약 300명 참석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914400" y="2816352"/>
            <a:ext cx="4846320" cy="0"/>
          </a:xfrm>
          <a:prstGeom prst="line">
            <a:avLst/>
          </a:prstGeom>
          <a:noFill/>
          <a:ln w="12700">
            <a:solidFill>
              <a:srgbClr val="E7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971800"/>
            <a:ext cx="484632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쟁점 — 아리우스(Arius)는 성자가 피조물이며 “그가 존재하지 않았던 때가 있었다”고 가르쳤다.</a:t>
            </a:r>
            <a:endParaRPr lang="en-US" sz="1200" dirty="0"/>
          </a:p>
          <a:p>
            <a:pPr marL="0" indent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결정 — 아리우스주의 정죄, 니케아 신조 채택.</a:t>
            </a:r>
            <a:endParaRPr lang="en-US" sz="1200" dirty="0"/>
          </a:p>
          <a:p>
            <a:pPr marL="0" indent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4A4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용어 Homoousios (동일본질) — “참 하나님에게서 나신 참 하나님, 나셨으나 창조되지 않으셨고, 아버지와 본질이 하나”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72200" y="1828800"/>
            <a:ext cx="5394960" cy="4023360"/>
          </a:xfrm>
          <a:prstGeom prst="roundRect">
            <a:avLst>
              <a:gd name="adj" fmla="val 1818"/>
            </a:avLst>
          </a:prstGeom>
          <a:solidFill>
            <a:srgbClr val="7A1420"/>
          </a:solidFill>
          <a:ln w="12700">
            <a:solidFill>
              <a:srgbClr val="B08417"/>
            </a:solidFill>
            <a:prstDash val="solid"/>
          </a:ln>
          <a:effectLst>
            <a:outerShdw blurRad="76200" dist="25400" dir="5400000" algn="bl" rotWithShape="0">
              <a:srgbClr val="999999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46520" y="2029968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084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칼케돈 공의회 (Council of Chalcedon, 451)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46520" y="2432304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E7D9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보스포루스 건너편 칼케돈 · 마르키아누스 황제 소집 · 350~400명 참석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46520" y="2816352"/>
            <a:ext cx="4846320" cy="0"/>
          </a:xfrm>
          <a:prstGeom prst="line">
            <a:avLst/>
          </a:prstGeom>
          <a:noFill/>
          <a:ln w="12700">
            <a:solidFill>
              <a:srgbClr val="B084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446520" y="2971800"/>
            <a:ext cx="484632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쟁점 — 유티케스(Eutyches)의 단성론(Monophysitism): 인성이 신성에 흡수되어 한 본성만 남는다.</a:t>
            </a:r>
            <a:endParaRPr lang="en-US" sz="1200" dirty="0"/>
          </a:p>
          <a:p>
            <a:pPr marL="0" indent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결정 — 칼케돈 신조 채택.</a:t>
            </a:r>
            <a:endParaRPr lang="en-US" sz="1200" dirty="0"/>
          </a:p>
          <a:p>
            <a:pPr marL="0" indent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“그리스도는 한 위격(person) 안에 두 본성(natures)을 가지시며, 그 두 본성은 혼합되지 않고, 변화되지 않고, 분리되지 않고, 나뉘지 않는다”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521440" y="640080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084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2445</Words>
  <Application>Microsoft Office PowerPoint</Application>
  <PresentationFormat>Widescreen</PresentationFormat>
  <Paragraphs>291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Yu Mincho Light</vt:lpstr>
      <vt:lpstr>조선굵은명조</vt:lpstr>
      <vt:lpstr>Amasis MT Pro Medium</vt:lpstr>
      <vt:lpstr>Arial</vt:lpstr>
      <vt:lpstr>Calibri</vt:lpstr>
      <vt:lpstr>Cambria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교회사 II - 제1주차 (통합본)</dc:title>
  <dc:subject>PptxGenJS Presentation</dc:subject>
  <dc:creator>Chang Lee, Ph.D.</dc:creator>
  <cp:lastModifiedBy>Chang Lee</cp:lastModifiedBy>
  <cp:revision>3</cp:revision>
  <dcterms:created xsi:type="dcterms:W3CDTF">2026-08-27T04:01:53Z</dcterms:created>
  <dcterms:modified xsi:type="dcterms:W3CDTF">2026-08-27T15:21:18Z</dcterms:modified>
</cp:coreProperties>
</file>