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제1주차 오리엔테이션. 한 학기 전체의 지도를 그리는 시간입니다. 과목의 목적·구조·평가를 안내하고, 다음 주부터 다룰 종교개혁을 예비하는 '왜 이 시대를 공부하는가'로 마무리합니다.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과목의 큰 세 흐름을 소개. 교회사 I이 초대~중세를 다뤘다면, 본 과목은 그 이후 근세·현대를 다룹니다. 다음 슬라이드에서 주교재 셀리의 4부 구성으로 구체화합니다.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주교재의 4부 구성이 곧 학기 로드맵입니다. 부교재(곤잘레스 『종교개혁사』·『현대교회사』, 마크 놀 『터닝 포인트』)로 심화·보완합니다.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세 목표는 이해→평가→적용의 상승 구조입니다. 단순 지식 습득을 넘어, 오늘의 목회 현장에 적용하는 것이 최종 지향점임을 강조하세요.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평가 비중을 한눈에. 출석·참여가 40%로 가장 큼 — 온라인 과목이지만 토론 참여가 핵심임을 강조하세요. 학기말 과제 주제는 이후 주차 내용과 연계됩니다.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이 슬라이드가 한 학기를 관통하는 해석의 열쇠입니다. 종교개혁을 고립된 사건이 아니라 '권위의 소재를 놓고 벌어진 긴 재편의 한 국면'으로 볼 수 있게 틀을 제공하세요.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2주차 종교개혁을 예비하는 다리 슬라이드입니다. 정치(세속화)·신학(불안)·학문(인문주의)·기술(인쇄술)의 네 조건이 어떻게 종교개혁의 토양이 되었는지 연결하세요.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각 부를 하나의 '핵심 질문'으로 압축한 학기 지도. 학생들이 매 주차 내용을 이 큰 질문의 틀 속에 배치할 수 있도록 안내하세요.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오리엔테이션의 정서적 정점. 교회사를 '나의 신앙의 뿌리를 찾는 계보학'으로 규정하며 학생들의 학습 동기를 부여하세요.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과제·토론·다음 주 예고로 마무리. 토론 주제는 중세말 위기를 현재화하여 2주차 종교개혁으로 자연스럽게 이어집니다. 교회사가 '과거 회상'이 아니라 '오늘의 판단력을 벼리는 일'임을 다시 강조하며 오리엔테이션을 닫으세요.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7A14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95360" y="1371600"/>
            <a:ext cx="3840480" cy="3840480"/>
          </a:xfrm>
          <a:prstGeom prst="ellipse">
            <a:avLst/>
          </a:prstGeom>
          <a:solidFill>
            <a:srgbClr val="9E2A2B"/>
          </a:solidFill>
          <a:ln w="19050">
            <a:solidFill>
              <a:srgbClr val="E7D9B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285171" y="2235708"/>
            <a:ext cx="460858" cy="2112264"/>
          </a:xfrm>
          <a:prstGeom prst="rect">
            <a:avLst/>
          </a:prstGeom>
          <a:solidFill>
            <a:srgbClr val="E7D9BE"/>
          </a:solidFill>
          <a:ln/>
        </p:spPr>
      </p:sp>
      <p:sp>
        <p:nvSpPr>
          <p:cNvPr id="4" name="Shape 2"/>
          <p:cNvSpPr/>
          <p:nvPr/>
        </p:nvSpPr>
        <p:spPr>
          <a:xfrm>
            <a:off x="9785909" y="2754173"/>
            <a:ext cx="1459382" cy="460858"/>
          </a:xfrm>
          <a:prstGeom prst="rect">
            <a:avLst/>
          </a:prstGeom>
          <a:solidFill>
            <a:srgbClr val="E7D9BE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777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E7D9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교회사 II · CHURCH HISTORY II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640080" y="1371600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B0841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제 1 주차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640080" y="2057400"/>
            <a:ext cx="82296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FBF6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강의 소개 및 오리엔테이션</a:t>
            </a:r>
            <a:endParaRPr lang="en-US" sz="4600" dirty="0"/>
          </a:p>
        </p:txBody>
      </p:sp>
      <p:sp>
        <p:nvSpPr>
          <p:cNvPr id="8" name="Text 6"/>
          <p:cNvSpPr/>
          <p:nvPr/>
        </p:nvSpPr>
        <p:spPr>
          <a:xfrm>
            <a:off x="658368" y="3429000"/>
            <a:ext cx="7772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E7D9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Course Introduction &amp; Orientation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58368" y="4114800"/>
            <a:ext cx="2011680" cy="27432"/>
          </a:xfrm>
          <a:prstGeom prst="rect">
            <a:avLst/>
          </a:prstGeom>
          <a:solidFill>
            <a:srgbClr val="B08417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43434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084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주제  </a:t>
            </a:r>
            <a:pPr indent="0" marL="0">
              <a:buNone/>
            </a:pPr>
            <a:r>
              <a:rPr lang="en-US" sz="1300" dirty="0">
                <a:solidFill>
                  <a:srgbClr val="F3EA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16세기 종교개혁에서 현대까지 — 기독교 신학 사상의 발전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640080" y="612648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E7D9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Baptist Theological Institute and Seminary  |  Instructor: Chang Lee, Ph.D.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F6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7A14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강의 소개 ①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640080" y="896112"/>
            <a:ext cx="10972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2B211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이 과목은 무엇을 다루는가</a:t>
            </a:r>
            <a:endParaRPr lang="en-US" sz="3300" dirty="0"/>
          </a:p>
        </p:txBody>
      </p:sp>
      <p:sp>
        <p:nvSpPr>
          <p:cNvPr id="4" name="Text 2"/>
          <p:cNvSpPr/>
          <p:nvPr/>
        </p:nvSpPr>
        <p:spPr>
          <a:xfrm>
            <a:off x="640080" y="160020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550" i="1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본 과목은 16세기 종교개혁부터 현대에 이르는 기독교 신학 사상의 발전 과정을, 역사적 맥락 속에서 체계적으로 탐구한다.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640080" y="2468880"/>
            <a:ext cx="3566160" cy="2651760"/>
          </a:xfrm>
          <a:prstGeom prst="roundRect">
            <a:avLst>
              <a:gd name="adj" fmla="val 2759"/>
            </a:avLst>
          </a:prstGeom>
          <a:solidFill>
            <a:srgbClr val="F3EAD8"/>
          </a:solidFill>
          <a:ln w="12700">
            <a:solidFill>
              <a:srgbClr val="E7D9BE"/>
            </a:solidFill>
            <a:prstDash val="solid"/>
          </a:ln>
          <a:effectLst>
            <a:outerShdw sx="100000" sy="100000" kx="0" ky="0" algn="bl" rotWithShape="0" blurRad="76200" dist="25400" dir="5400000">
              <a:srgbClr val="999999">
                <a:alpha val="2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2039112" y="2788920"/>
            <a:ext cx="768096" cy="768096"/>
          </a:xfrm>
          <a:prstGeom prst="ellipse">
            <a:avLst/>
          </a:prstGeom>
          <a:solidFill>
            <a:srgbClr val="7A1420"/>
          </a:solidFill>
          <a:ln w="19050">
            <a:solidFill>
              <a:srgbClr val="B08417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377074" y="2961742"/>
            <a:ext cx="92172" cy="422453"/>
          </a:xfrm>
          <a:prstGeom prst="rect">
            <a:avLst/>
          </a:prstGeom>
          <a:solidFill>
            <a:srgbClr val="B08417"/>
          </a:solidFill>
          <a:ln/>
        </p:spPr>
      </p:sp>
      <p:sp>
        <p:nvSpPr>
          <p:cNvPr id="8" name="Shape 6"/>
          <p:cNvSpPr/>
          <p:nvPr/>
        </p:nvSpPr>
        <p:spPr>
          <a:xfrm>
            <a:off x="2277222" y="3065435"/>
            <a:ext cx="291876" cy="92172"/>
          </a:xfrm>
          <a:prstGeom prst="rect">
            <a:avLst/>
          </a:prstGeom>
          <a:solidFill>
            <a:srgbClr val="B08417"/>
          </a:solidFill>
          <a:ln/>
        </p:spPr>
      </p:sp>
      <p:sp>
        <p:nvSpPr>
          <p:cNvPr id="9" name="Text 7"/>
          <p:cNvSpPr/>
          <p:nvPr/>
        </p:nvSpPr>
        <p:spPr>
          <a:xfrm>
            <a:off x="914400" y="3703320"/>
            <a:ext cx="3017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1700" b="1" dirty="0">
                <a:solidFill>
                  <a:srgbClr val="7A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종교개혁 시대의 신학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932688" y="4343400"/>
            <a:ext cx="298094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루터, 츠빙글리, 칼뱅, 재세례파, 가톨릭 반동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370832" y="2468880"/>
            <a:ext cx="3566160" cy="2651760"/>
          </a:xfrm>
          <a:prstGeom prst="roundRect">
            <a:avLst>
              <a:gd name="adj" fmla="val 2759"/>
            </a:avLst>
          </a:prstGeom>
          <a:solidFill>
            <a:srgbClr val="F3EAD8"/>
          </a:solidFill>
          <a:ln w="12700">
            <a:solidFill>
              <a:srgbClr val="E7D9BE"/>
            </a:solidFill>
            <a:prstDash val="solid"/>
          </a:ln>
          <a:effectLst>
            <a:outerShdw sx="100000" sy="100000" kx="0" ky="0" algn="bl" rotWithShape="0" blurRad="76200" dist="25400" dir="5400000">
              <a:srgbClr val="999999">
                <a:alpha val="28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5769864" y="2788920"/>
            <a:ext cx="768096" cy="768096"/>
          </a:xfrm>
          <a:prstGeom prst="ellipse">
            <a:avLst/>
          </a:prstGeom>
          <a:solidFill>
            <a:srgbClr val="7A1420"/>
          </a:solidFill>
          <a:ln w="19050">
            <a:solidFill>
              <a:srgbClr val="B084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107826" y="2961742"/>
            <a:ext cx="92172" cy="422453"/>
          </a:xfrm>
          <a:prstGeom prst="rect">
            <a:avLst/>
          </a:prstGeom>
          <a:solidFill>
            <a:srgbClr val="B08417"/>
          </a:solidFill>
          <a:ln/>
        </p:spPr>
      </p:sp>
      <p:sp>
        <p:nvSpPr>
          <p:cNvPr id="14" name="Shape 12"/>
          <p:cNvSpPr/>
          <p:nvPr/>
        </p:nvSpPr>
        <p:spPr>
          <a:xfrm>
            <a:off x="6007974" y="3065435"/>
            <a:ext cx="291876" cy="92172"/>
          </a:xfrm>
          <a:prstGeom prst="rect">
            <a:avLst/>
          </a:prstGeom>
          <a:solidFill>
            <a:srgbClr val="B08417"/>
          </a:solidFill>
          <a:ln/>
        </p:spPr>
      </p:sp>
      <p:sp>
        <p:nvSpPr>
          <p:cNvPr id="15" name="Text 13"/>
          <p:cNvSpPr/>
          <p:nvPr/>
        </p:nvSpPr>
        <p:spPr>
          <a:xfrm>
            <a:off x="4645152" y="3703320"/>
            <a:ext cx="3017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1700" b="1" dirty="0">
                <a:solidFill>
                  <a:srgbClr val="7A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이성과 도전의 시대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4663440" y="4343400"/>
            <a:ext cx="298094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청교도, 경건주의, 계몽주의, 자유주의 신학의 태동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8101584" y="2468880"/>
            <a:ext cx="3566160" cy="2651760"/>
          </a:xfrm>
          <a:prstGeom prst="roundRect">
            <a:avLst>
              <a:gd name="adj" fmla="val 2759"/>
            </a:avLst>
          </a:prstGeom>
          <a:solidFill>
            <a:srgbClr val="F3EAD8"/>
          </a:solidFill>
          <a:ln w="12700">
            <a:solidFill>
              <a:srgbClr val="E7D9BE"/>
            </a:solidFill>
            <a:prstDash val="solid"/>
          </a:ln>
          <a:effectLst>
            <a:outerShdw sx="100000" sy="100000" kx="0" ky="0" algn="bl" rotWithShape="0" blurRad="76200" dist="25400" dir="5400000">
              <a:srgbClr val="999999">
                <a:alpha val="28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9500616" y="2788920"/>
            <a:ext cx="768096" cy="768096"/>
          </a:xfrm>
          <a:prstGeom prst="ellipse">
            <a:avLst/>
          </a:prstGeom>
          <a:solidFill>
            <a:srgbClr val="7A1420"/>
          </a:solidFill>
          <a:ln w="19050">
            <a:solidFill>
              <a:srgbClr val="B08417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838578" y="2961742"/>
            <a:ext cx="92172" cy="422453"/>
          </a:xfrm>
          <a:prstGeom prst="rect">
            <a:avLst/>
          </a:prstGeom>
          <a:solidFill>
            <a:srgbClr val="B08417"/>
          </a:solidFill>
          <a:ln/>
        </p:spPr>
      </p:sp>
      <p:sp>
        <p:nvSpPr>
          <p:cNvPr id="20" name="Shape 18"/>
          <p:cNvSpPr/>
          <p:nvPr/>
        </p:nvSpPr>
        <p:spPr>
          <a:xfrm>
            <a:off x="9738726" y="3065435"/>
            <a:ext cx="291876" cy="92172"/>
          </a:xfrm>
          <a:prstGeom prst="rect">
            <a:avLst/>
          </a:prstGeom>
          <a:solidFill>
            <a:srgbClr val="B08417"/>
          </a:solidFill>
          <a:ln/>
        </p:spPr>
      </p:sp>
      <p:sp>
        <p:nvSpPr>
          <p:cNvPr id="21" name="Text 19"/>
          <p:cNvSpPr/>
          <p:nvPr/>
        </p:nvSpPr>
        <p:spPr>
          <a:xfrm>
            <a:off x="8375904" y="3703320"/>
            <a:ext cx="3017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1700" b="1" dirty="0">
                <a:solidFill>
                  <a:srgbClr val="7A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현대 신학의 흐름</a:t>
            </a:r>
            <a:endParaRPr lang="en-US" sz="1700" dirty="0"/>
          </a:p>
        </p:txBody>
      </p:sp>
      <p:sp>
        <p:nvSpPr>
          <p:cNvPr id="22" name="Text 20"/>
          <p:cNvSpPr/>
          <p:nvPr/>
        </p:nvSpPr>
        <p:spPr>
          <a:xfrm>
            <a:off x="8394192" y="4343400"/>
            <a:ext cx="298094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신정통주의, 근본주의, 에큐메니컬 운동, 현대주의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11521440" y="6400800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B084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EA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7A14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강의 소개 ②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640080" y="896112"/>
            <a:ext cx="10972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2B211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주교재를 따라가는 네 개의 부(部)</a:t>
            </a:r>
            <a:endParaRPr lang="en-US" sz="3300" dirty="0"/>
          </a:p>
        </p:txBody>
      </p:sp>
      <p:sp>
        <p:nvSpPr>
          <p:cNvPr id="4" name="Text 2"/>
          <p:cNvSpPr/>
          <p:nvPr/>
        </p:nvSpPr>
        <p:spPr>
          <a:xfrm>
            <a:off x="640080" y="1572768"/>
            <a:ext cx="10972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브루스 셀리 『현대인을 위한 교회사』 제5~8부를 순차적으로 학습한다.</a:t>
            </a:r>
            <a:endParaRPr lang="en-US" sz="1450" dirty="0"/>
          </a:p>
        </p:txBody>
      </p:sp>
      <p:sp>
        <p:nvSpPr>
          <p:cNvPr id="5" name="Shape 3"/>
          <p:cNvSpPr/>
          <p:nvPr/>
        </p:nvSpPr>
        <p:spPr>
          <a:xfrm>
            <a:off x="640080" y="2148840"/>
            <a:ext cx="5257800" cy="1737360"/>
          </a:xfrm>
          <a:prstGeom prst="roundRect">
            <a:avLst>
              <a:gd name="adj" fmla="val 4211"/>
            </a:avLst>
          </a:prstGeom>
          <a:solidFill>
            <a:srgbClr val="FBF6EC"/>
          </a:solidFill>
          <a:ln w="12700">
            <a:solidFill>
              <a:srgbClr val="E7D9BE"/>
            </a:solidFill>
            <a:prstDash val="solid"/>
          </a:ln>
          <a:effectLst>
            <a:outerShdw sx="100000" sy="100000" kx="0" ky="0" algn="bl" rotWithShape="0" blurRad="76200" dist="25400" dir="5400000">
              <a:srgbClr val="999999">
                <a:alpha val="2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914400" y="2514600"/>
            <a:ext cx="1234440" cy="1005840"/>
          </a:xfrm>
          <a:prstGeom prst="roundRect">
            <a:avLst>
              <a:gd name="adj" fmla="val 5455"/>
            </a:avLst>
          </a:prstGeom>
          <a:solidFill>
            <a:srgbClr val="7A1420"/>
          </a:solidFill>
          <a:ln w="12700">
            <a:solidFill>
              <a:srgbClr val="B0841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2514600"/>
            <a:ext cx="12344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BF6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제5부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2331720" y="2532888"/>
            <a:ext cx="3337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7A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종교개혁의 시대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2331720" y="3044952"/>
            <a:ext cx="3337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루터 · 칼뱅 · 재세례파 · 트렌트 공의회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263640" y="2148840"/>
            <a:ext cx="5257800" cy="1737360"/>
          </a:xfrm>
          <a:prstGeom prst="roundRect">
            <a:avLst>
              <a:gd name="adj" fmla="val 4211"/>
            </a:avLst>
          </a:prstGeom>
          <a:solidFill>
            <a:srgbClr val="FBF6EC"/>
          </a:solidFill>
          <a:ln w="12700">
            <a:solidFill>
              <a:srgbClr val="E7D9BE"/>
            </a:solidFill>
            <a:prstDash val="solid"/>
          </a:ln>
          <a:effectLst>
            <a:outerShdw sx="100000" sy="100000" kx="0" ky="0" algn="bl" rotWithShape="0" blurRad="76200" dist="25400" dir="5400000">
              <a:srgbClr val="999999">
                <a:alpha val="28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6537960" y="2514600"/>
            <a:ext cx="1234440" cy="1005840"/>
          </a:xfrm>
          <a:prstGeom prst="roundRect">
            <a:avLst>
              <a:gd name="adj" fmla="val 5455"/>
            </a:avLst>
          </a:prstGeom>
          <a:solidFill>
            <a:srgbClr val="7A1420"/>
          </a:solidFill>
          <a:ln w="12700">
            <a:solidFill>
              <a:srgbClr val="B08417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537960" y="2514600"/>
            <a:ext cx="12344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BF6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제6부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7955280" y="2532888"/>
            <a:ext cx="3337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7A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이성과 부흥의 시대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7955280" y="3044952"/>
            <a:ext cx="3337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개신교 정통주의 · 청교도 · 계몽주의 · 웨슬리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40080" y="3977640"/>
            <a:ext cx="5257800" cy="1737360"/>
          </a:xfrm>
          <a:prstGeom prst="roundRect">
            <a:avLst>
              <a:gd name="adj" fmla="val 4211"/>
            </a:avLst>
          </a:prstGeom>
          <a:solidFill>
            <a:srgbClr val="FBF6EC"/>
          </a:solidFill>
          <a:ln w="12700">
            <a:solidFill>
              <a:srgbClr val="E7D9BE"/>
            </a:solidFill>
            <a:prstDash val="solid"/>
          </a:ln>
          <a:effectLst>
            <a:outerShdw sx="100000" sy="100000" kx="0" ky="0" algn="bl" rotWithShape="0" blurRad="76200" dist="25400" dir="5400000">
              <a:srgbClr val="999999">
                <a:alpha val="28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914400" y="4343400"/>
            <a:ext cx="1234440" cy="1005840"/>
          </a:xfrm>
          <a:prstGeom prst="roundRect">
            <a:avLst>
              <a:gd name="adj" fmla="val 5455"/>
            </a:avLst>
          </a:prstGeom>
          <a:solidFill>
            <a:srgbClr val="7A1420"/>
          </a:solidFill>
          <a:ln w="12700">
            <a:solidFill>
              <a:srgbClr val="B08417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14400" y="4343400"/>
            <a:ext cx="12344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BF6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제7부</a:t>
            </a:r>
            <a:endParaRPr lang="en-US" sz="1900" dirty="0"/>
          </a:p>
        </p:txBody>
      </p:sp>
      <p:sp>
        <p:nvSpPr>
          <p:cNvPr id="18" name="Text 16"/>
          <p:cNvSpPr/>
          <p:nvPr/>
        </p:nvSpPr>
        <p:spPr>
          <a:xfrm>
            <a:off x="2331720" y="4361688"/>
            <a:ext cx="3337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7A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진보의 시대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2331720" y="4873752"/>
            <a:ext cx="3337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프랑스 혁명 이후 · 위대한 세기 · 세계 선교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6263640" y="3977640"/>
            <a:ext cx="5257800" cy="1737360"/>
          </a:xfrm>
          <a:prstGeom prst="roundRect">
            <a:avLst>
              <a:gd name="adj" fmla="val 4211"/>
            </a:avLst>
          </a:prstGeom>
          <a:solidFill>
            <a:srgbClr val="FBF6EC"/>
          </a:solidFill>
          <a:ln w="12700">
            <a:solidFill>
              <a:srgbClr val="E7D9BE"/>
            </a:solidFill>
            <a:prstDash val="solid"/>
          </a:ln>
          <a:effectLst>
            <a:outerShdw sx="100000" sy="100000" kx="0" ky="0" algn="bl" rotWithShape="0" blurRad="76200" dist="25400" dir="5400000">
              <a:srgbClr val="999999">
                <a:alpha val="28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6537960" y="4343400"/>
            <a:ext cx="1234440" cy="1005840"/>
          </a:xfrm>
          <a:prstGeom prst="roundRect">
            <a:avLst>
              <a:gd name="adj" fmla="val 5455"/>
            </a:avLst>
          </a:prstGeom>
          <a:solidFill>
            <a:srgbClr val="7A1420"/>
          </a:solidFill>
          <a:ln w="12700">
            <a:solidFill>
              <a:srgbClr val="B08417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537960" y="4343400"/>
            <a:ext cx="12344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BF6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제8부</a:t>
            </a:r>
            <a:endParaRPr lang="en-US" sz="1900" dirty="0"/>
          </a:p>
        </p:txBody>
      </p:sp>
      <p:sp>
        <p:nvSpPr>
          <p:cNvPr id="23" name="Text 21"/>
          <p:cNvSpPr/>
          <p:nvPr/>
        </p:nvSpPr>
        <p:spPr>
          <a:xfrm>
            <a:off x="7955280" y="4361688"/>
            <a:ext cx="3337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7A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이데올로기 시대</a:t>
            </a:r>
            <a:endParaRPr lang="en-US" sz="1900" dirty="0"/>
          </a:p>
        </p:txBody>
      </p:sp>
      <p:sp>
        <p:nvSpPr>
          <p:cNvPr id="24" name="Text 22"/>
          <p:cNvSpPr/>
          <p:nvPr/>
        </p:nvSpPr>
        <p:spPr>
          <a:xfrm>
            <a:off x="7955280" y="4873752"/>
            <a:ext cx="3337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자유주의 · 근본주의 · 바르트 · 에큐메니컬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11521440" y="6400800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B084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F6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7A14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강의 소개 ③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640080" y="896112"/>
            <a:ext cx="10972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2B211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이 학기가 끝날 때 갖추게 될 역량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3EAD8"/>
          </a:solidFill>
          <a:ln w="12700">
            <a:solidFill>
              <a:srgbClr val="E7D9BE"/>
            </a:solidFill>
            <a:prstDash val="solid"/>
          </a:ln>
          <a:effectLst>
            <a:outerShdw sx="100000" sy="100000" kx="0" ky="0" algn="bl" rotWithShape="0" blurRad="76200" dist="25400" dir="5400000">
              <a:srgbClr val="999999">
                <a:alpha val="2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960120" y="2249424"/>
            <a:ext cx="621792" cy="621792"/>
          </a:xfrm>
          <a:prstGeom prst="ellipse">
            <a:avLst/>
          </a:prstGeom>
          <a:solidFill>
            <a:srgbClr val="7A1420"/>
          </a:solidFill>
          <a:ln w="19050">
            <a:solidFill>
              <a:srgbClr val="B0841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0120" y="2249424"/>
            <a:ext cx="62179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BF6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828800" y="2221992"/>
            <a:ext cx="1463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7A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이해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3383280" y="2185416"/>
            <a:ext cx="7863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140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종교개혁부터 현대까지 주요 신학자와 신학 운동의 핵심 사상을 이해하고 그 역사적 배경을 파악한다.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40080" y="3337560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7A1420"/>
          </a:solidFill>
          <a:ln w="12700">
            <a:solidFill>
              <a:srgbClr val="B08417"/>
            </a:solidFill>
            <a:prstDash val="solid"/>
          </a:ln>
          <a:effectLst>
            <a:outerShdw sx="100000" sy="100000" kx="0" ky="0" algn="bl" rotWithShape="0" blurRad="76200" dist="25400" dir="5400000">
              <a:srgbClr val="999999">
                <a:alpha val="28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960120" y="3621024"/>
            <a:ext cx="621792" cy="621792"/>
          </a:xfrm>
          <a:prstGeom prst="ellipse">
            <a:avLst/>
          </a:prstGeom>
          <a:solidFill>
            <a:srgbClr val="FBF6EC"/>
          </a:solidFill>
          <a:ln w="19050">
            <a:solidFill>
              <a:srgbClr val="B0841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60120" y="3621024"/>
            <a:ext cx="62179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7A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1828800" y="3593592"/>
            <a:ext cx="1463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B0841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평가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3383280" y="3557016"/>
            <a:ext cx="7863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1400" dirty="0">
                <a:solidFill>
                  <a:srgbClr val="FBF6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자유주의·신정통주의 등 현대 신학 사조가 전통적 복음주의 신학에 미친 영향을 비판적으로 평가한다.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640080" y="4709160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3EAD8"/>
          </a:solidFill>
          <a:ln w="12700">
            <a:solidFill>
              <a:srgbClr val="E7D9BE"/>
            </a:solidFill>
            <a:prstDash val="solid"/>
          </a:ln>
          <a:effectLst>
            <a:outerShdw sx="100000" sy="100000" kx="0" ky="0" algn="bl" rotWithShape="0" blurRad="76200" dist="25400" dir="5400000">
              <a:srgbClr val="999999">
                <a:alpha val="28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960120" y="4992624"/>
            <a:ext cx="621792" cy="621792"/>
          </a:xfrm>
          <a:prstGeom prst="ellipse">
            <a:avLst/>
          </a:prstGeom>
          <a:solidFill>
            <a:srgbClr val="7A1420"/>
          </a:solidFill>
          <a:ln w="19050">
            <a:solidFill>
              <a:srgbClr val="B0841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60120" y="4992624"/>
            <a:ext cx="62179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BF6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1828800" y="4965192"/>
            <a:ext cx="1463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7A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적용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3383280" y="4928616"/>
            <a:ext cx="7863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140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역사적 유산을 통해 오늘 교회가 직면한 신학적·목회적 과제를 분별하고 성경적 대안을 적용한다.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1521440" y="6400800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B084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3EA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7A14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수강 안내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640080" y="896112"/>
            <a:ext cx="10972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2B211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평가 및 과제 구성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640080" y="2148840"/>
            <a:ext cx="2606040" cy="2743200"/>
          </a:xfrm>
          <a:prstGeom prst="roundRect">
            <a:avLst>
              <a:gd name="adj" fmla="val 2807"/>
            </a:avLst>
          </a:prstGeom>
          <a:solidFill>
            <a:srgbClr val="7A1420"/>
          </a:solidFill>
          <a:ln w="12700">
            <a:solidFill>
              <a:srgbClr val="B08417"/>
            </a:solidFill>
            <a:prstDash val="solid"/>
          </a:ln>
          <a:effectLst>
            <a:outerShdw sx="100000" sy="100000" kx="0" ky="0" algn="bl" rotWithShape="0" blurRad="76200" dist="25400" dir="5400000">
              <a:srgbClr val="999999">
                <a:alpha val="28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640080" y="2560320"/>
            <a:ext cx="2606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B0841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40%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822960" y="3611880"/>
            <a:ext cx="2240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1550" b="1" dirty="0">
                <a:solidFill>
                  <a:srgbClr val="FBF6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출석과 수업참여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822960" y="4251960"/>
            <a:ext cx="2240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E7D9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질문·토론에 적극 참여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3410712" y="2148840"/>
            <a:ext cx="2606040" cy="2743200"/>
          </a:xfrm>
          <a:prstGeom prst="roundRect">
            <a:avLst>
              <a:gd name="adj" fmla="val 2807"/>
            </a:avLst>
          </a:prstGeom>
          <a:solidFill>
            <a:srgbClr val="7A1420"/>
          </a:solidFill>
          <a:ln w="12700">
            <a:solidFill>
              <a:srgbClr val="B08417"/>
            </a:solidFill>
            <a:prstDash val="solid"/>
          </a:ln>
          <a:effectLst>
            <a:outerShdw sx="100000" sy="100000" kx="0" ky="0" algn="bl" rotWithShape="0" blurRad="76200" dist="25400" dir="5400000">
              <a:srgbClr val="999999">
                <a:alpha val="28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3410712" y="2560320"/>
            <a:ext cx="2606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B0841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30%</a:t>
            </a:r>
            <a:endParaRPr lang="en-US" sz="4400" dirty="0"/>
          </a:p>
        </p:txBody>
      </p:sp>
      <p:sp>
        <p:nvSpPr>
          <p:cNvPr id="10" name="Text 8"/>
          <p:cNvSpPr/>
          <p:nvPr/>
        </p:nvSpPr>
        <p:spPr>
          <a:xfrm>
            <a:off x="3593592" y="3611880"/>
            <a:ext cx="2240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1550" b="1" dirty="0">
                <a:solidFill>
                  <a:srgbClr val="FBF6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학기말 과제 발표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3593592" y="4251960"/>
            <a:ext cx="2240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E7D9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주제 선정·연구·발표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6181344" y="2148840"/>
            <a:ext cx="2606040" cy="2743200"/>
          </a:xfrm>
          <a:prstGeom prst="roundRect">
            <a:avLst>
              <a:gd name="adj" fmla="val 2807"/>
            </a:avLst>
          </a:prstGeom>
          <a:solidFill>
            <a:srgbClr val="7A1420"/>
          </a:solidFill>
          <a:ln w="12700">
            <a:solidFill>
              <a:srgbClr val="B08417"/>
            </a:solidFill>
            <a:prstDash val="solid"/>
          </a:ln>
          <a:effectLst>
            <a:outerShdw sx="100000" sy="100000" kx="0" ky="0" algn="bl" rotWithShape="0" blurRad="76200" dist="25400" dir="5400000">
              <a:srgbClr val="999999">
                <a:alpha val="28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6181344" y="2560320"/>
            <a:ext cx="2606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B0841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30%</a:t>
            </a:r>
            <a:endParaRPr lang="en-US" sz="4400" dirty="0"/>
          </a:p>
        </p:txBody>
      </p:sp>
      <p:sp>
        <p:nvSpPr>
          <p:cNvPr id="14" name="Text 12"/>
          <p:cNvSpPr/>
          <p:nvPr/>
        </p:nvSpPr>
        <p:spPr>
          <a:xfrm>
            <a:off x="6364224" y="3611880"/>
            <a:ext cx="2240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1550" b="1" dirty="0">
                <a:solidFill>
                  <a:srgbClr val="FBF6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학기말 과제(Paper)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6364224" y="4251960"/>
            <a:ext cx="2240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E7D9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4~8페이지 소논문 제출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8951976" y="2148840"/>
            <a:ext cx="2606040" cy="2743200"/>
          </a:xfrm>
          <a:prstGeom prst="roundRect">
            <a:avLst>
              <a:gd name="adj" fmla="val 2807"/>
            </a:avLst>
          </a:prstGeom>
          <a:solidFill>
            <a:srgbClr val="FBF6EC"/>
          </a:solidFill>
          <a:ln w="12700">
            <a:solidFill>
              <a:srgbClr val="B08417"/>
            </a:solidFill>
            <a:prstDash val="solid"/>
          </a:ln>
          <a:effectLst>
            <a:outerShdw sx="100000" sy="100000" kx="0" ky="0" algn="bl" rotWithShape="0" blurRad="76200" dist="25400" dir="5400000">
              <a:srgbClr val="999999">
                <a:alpha val="28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8951976" y="2560320"/>
            <a:ext cx="2606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7A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+10%</a:t>
            </a:r>
            <a:endParaRPr lang="en-US" sz="4400" dirty="0"/>
          </a:p>
        </p:txBody>
      </p:sp>
      <p:sp>
        <p:nvSpPr>
          <p:cNvPr id="18" name="Text 16"/>
          <p:cNvSpPr/>
          <p:nvPr/>
        </p:nvSpPr>
        <p:spPr>
          <a:xfrm>
            <a:off x="9134856" y="3611880"/>
            <a:ext cx="2240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1550" b="1" dirty="0">
                <a:solidFill>
                  <a:srgbClr val="7A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Book Review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9134856" y="4251960"/>
            <a:ext cx="2240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교재 서평 (가산점)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640080" y="521208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50" i="1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과제는 Word 또는 PDF로 캔버스에 제출 · 지각 제출은 하루당 5% 감점 (미 중부 시간 기준)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11521440" y="6400800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B084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241B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B084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강의 요약 ①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640080" y="896112"/>
            <a:ext cx="10972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FBF6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교회사를 꿰는 하나의 축: '권위의 재편'</a:t>
            </a:r>
            <a:endParaRPr lang="en-US" sz="3300" dirty="0"/>
          </a:p>
        </p:txBody>
      </p:sp>
      <p:sp>
        <p:nvSpPr>
          <p:cNvPr id="4" name="Text 2"/>
          <p:cNvSpPr/>
          <p:nvPr/>
        </p:nvSpPr>
        <p:spPr>
          <a:xfrm>
            <a:off x="640080" y="1600200"/>
            <a:ext cx="10515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F3EA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각 시대는 '권위가 어디에 있는가'라는 물음에 서로 다른 답을 내놓았다.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822960" y="2194560"/>
            <a:ext cx="2651760" cy="777240"/>
          </a:xfrm>
          <a:prstGeom prst="roundRect">
            <a:avLst>
              <a:gd name="adj" fmla="val 7059"/>
            </a:avLst>
          </a:prstGeom>
          <a:solidFill>
            <a:srgbClr val="7A1420"/>
          </a:solidFill>
          <a:ln w="12700">
            <a:solidFill>
              <a:srgbClr val="B0841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2194560"/>
            <a:ext cx="2651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BF6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중세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3566160" y="2578608"/>
            <a:ext cx="320040" cy="0"/>
          </a:xfrm>
          <a:prstGeom prst="line">
            <a:avLst/>
          </a:prstGeom>
          <a:noFill/>
          <a:ln w="25400">
            <a:solidFill>
              <a:srgbClr val="B0841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023360" y="21945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450" dirty="0">
                <a:solidFill>
                  <a:srgbClr val="F3EA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교회(교황)와 전통이 권위의 중심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822960" y="3154680"/>
            <a:ext cx="2651760" cy="777240"/>
          </a:xfrm>
          <a:prstGeom prst="roundRect">
            <a:avLst>
              <a:gd name="adj" fmla="val 7059"/>
            </a:avLst>
          </a:prstGeom>
          <a:solidFill>
            <a:srgbClr val="7A1420"/>
          </a:solidFill>
          <a:ln w="12700">
            <a:solidFill>
              <a:srgbClr val="B0841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22960" y="3154680"/>
            <a:ext cx="2651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BF6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종교개혁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3566160" y="3538728"/>
            <a:ext cx="320040" cy="0"/>
          </a:xfrm>
          <a:prstGeom prst="line">
            <a:avLst/>
          </a:prstGeom>
          <a:noFill/>
          <a:ln w="25400">
            <a:solidFill>
              <a:srgbClr val="B08417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023360" y="31546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450" dirty="0">
                <a:solidFill>
                  <a:srgbClr val="F3EA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성경(Sola Scriptura)이 권위의 중심으로 재정립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822960" y="4114800"/>
            <a:ext cx="2651760" cy="777240"/>
          </a:xfrm>
          <a:prstGeom prst="roundRect">
            <a:avLst>
              <a:gd name="adj" fmla="val 7059"/>
            </a:avLst>
          </a:prstGeom>
          <a:solidFill>
            <a:srgbClr val="7A1420"/>
          </a:solidFill>
          <a:ln w="12700">
            <a:solidFill>
              <a:srgbClr val="B084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2960" y="4114800"/>
            <a:ext cx="2651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BF6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이성과 부흥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3566160" y="4498848"/>
            <a:ext cx="320040" cy="0"/>
          </a:xfrm>
          <a:prstGeom prst="line">
            <a:avLst/>
          </a:prstGeom>
          <a:noFill/>
          <a:ln w="25400">
            <a:solidFill>
              <a:srgbClr val="B0841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023360" y="411480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450" dirty="0">
                <a:solidFill>
                  <a:srgbClr val="F3EA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이성(계몽주의)과 체험(부흥운동)이 성경과 경합·공존</a:t>
            </a:r>
            <a:endParaRPr lang="en-US" sz="1450" dirty="0"/>
          </a:p>
        </p:txBody>
      </p:sp>
      <p:sp>
        <p:nvSpPr>
          <p:cNvPr id="17" name="Shape 15"/>
          <p:cNvSpPr/>
          <p:nvPr/>
        </p:nvSpPr>
        <p:spPr>
          <a:xfrm>
            <a:off x="822960" y="5074920"/>
            <a:ext cx="2651760" cy="777240"/>
          </a:xfrm>
          <a:prstGeom prst="roundRect">
            <a:avLst>
              <a:gd name="adj" fmla="val 7059"/>
            </a:avLst>
          </a:prstGeom>
          <a:solidFill>
            <a:srgbClr val="7A1420"/>
          </a:solidFill>
          <a:ln w="12700">
            <a:solidFill>
              <a:srgbClr val="B08417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22960" y="5074920"/>
            <a:ext cx="2651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BF6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진보·이데올로기</a:t>
            </a:r>
            <a:endParaRPr lang="en-US" sz="1700" dirty="0"/>
          </a:p>
        </p:txBody>
      </p:sp>
      <p:sp>
        <p:nvSpPr>
          <p:cNvPr id="19" name="Shape 17"/>
          <p:cNvSpPr/>
          <p:nvPr/>
        </p:nvSpPr>
        <p:spPr>
          <a:xfrm>
            <a:off x="3566160" y="5458968"/>
            <a:ext cx="320040" cy="0"/>
          </a:xfrm>
          <a:prstGeom prst="line">
            <a:avLst/>
          </a:prstGeom>
          <a:noFill/>
          <a:ln w="25400">
            <a:solidFill>
              <a:srgbClr val="B08417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023360" y="50749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450" dirty="0">
                <a:solidFill>
                  <a:srgbClr val="F3EA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역사·과학·이념이 신학에 개입하며 신학 자체가 분열</a:t>
            </a:r>
            <a:endParaRPr lang="en-US" sz="1450" dirty="0"/>
          </a:p>
        </p:txBody>
      </p:sp>
      <p:sp>
        <p:nvSpPr>
          <p:cNvPr id="21" name="Text 19"/>
          <p:cNvSpPr/>
          <p:nvPr/>
        </p:nvSpPr>
        <p:spPr>
          <a:xfrm>
            <a:off x="11521440" y="6400800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B084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BF6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7A14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강의 요약 ②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640080" y="896112"/>
            <a:ext cx="10972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2B211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왜 1517년인가 — 중세말의 위기</a:t>
            </a:r>
            <a:endParaRPr lang="en-US" sz="3300" dirty="0"/>
          </a:p>
        </p:txBody>
      </p:sp>
      <p:sp>
        <p:nvSpPr>
          <p:cNvPr id="4" name="Text 2"/>
          <p:cNvSpPr/>
          <p:nvPr/>
        </p:nvSpPr>
        <p:spPr>
          <a:xfrm>
            <a:off x="640080" y="1572768"/>
            <a:ext cx="10972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네 가지 조건이 수렴하면서, 루터의 95개조는 개인의 항의를 넘어 유럽을 뒤흔든 운동이 되었다.</a:t>
            </a:r>
            <a:endParaRPr lang="en-US" sz="1450" dirty="0"/>
          </a:p>
        </p:txBody>
      </p:sp>
      <p:sp>
        <p:nvSpPr>
          <p:cNvPr id="5" name="Shape 3"/>
          <p:cNvSpPr/>
          <p:nvPr/>
        </p:nvSpPr>
        <p:spPr>
          <a:xfrm>
            <a:off x="640080" y="2148840"/>
            <a:ext cx="5257800" cy="1737360"/>
          </a:xfrm>
          <a:prstGeom prst="roundRect">
            <a:avLst>
              <a:gd name="adj" fmla="val 4211"/>
            </a:avLst>
          </a:prstGeom>
          <a:solidFill>
            <a:srgbClr val="F3EAD8"/>
          </a:solidFill>
          <a:ln w="12700">
            <a:solidFill>
              <a:srgbClr val="E7D9BE"/>
            </a:solidFill>
            <a:prstDash val="solid"/>
          </a:ln>
          <a:effectLst>
            <a:outerShdw sx="100000" sy="100000" kx="0" ky="0" algn="bl" rotWithShape="0" blurRad="76200" dist="25400" dir="5400000">
              <a:srgbClr val="999999">
                <a:alpha val="2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960120" y="2377440"/>
            <a:ext cx="4617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7A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교회의 세속화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960120" y="2880360"/>
            <a:ext cx="4617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135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아비뇽 유수와 서방교회 대분열로 교황권 실추, 면죄부 판매 만연.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6263640" y="2148840"/>
            <a:ext cx="5257800" cy="1737360"/>
          </a:xfrm>
          <a:prstGeom prst="roundRect">
            <a:avLst>
              <a:gd name="adj" fmla="val 4211"/>
            </a:avLst>
          </a:prstGeom>
          <a:solidFill>
            <a:srgbClr val="F3EAD8"/>
          </a:solidFill>
          <a:ln w="12700">
            <a:solidFill>
              <a:srgbClr val="E7D9BE"/>
            </a:solidFill>
            <a:prstDash val="solid"/>
          </a:ln>
          <a:effectLst>
            <a:outerShdw sx="100000" sy="100000" kx="0" ky="0" algn="bl" rotWithShape="0" blurRad="76200" dist="25400" dir="5400000">
              <a:srgbClr val="999999">
                <a:alpha val="28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6583680" y="2377440"/>
            <a:ext cx="4617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7A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신학적 불안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583680" y="2880360"/>
            <a:ext cx="4617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135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오컴 유명론이 구원의 확신 근거를 흔듦 — 루터의 고뇌의 배경.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640080" y="3977640"/>
            <a:ext cx="5257800" cy="1737360"/>
          </a:xfrm>
          <a:prstGeom prst="roundRect">
            <a:avLst>
              <a:gd name="adj" fmla="val 4211"/>
            </a:avLst>
          </a:prstGeom>
          <a:solidFill>
            <a:srgbClr val="F3EAD8"/>
          </a:solidFill>
          <a:ln w="12700">
            <a:solidFill>
              <a:srgbClr val="E7D9BE"/>
            </a:solidFill>
            <a:prstDash val="solid"/>
          </a:ln>
          <a:effectLst>
            <a:outerShdw sx="100000" sy="100000" kx="0" ky="0" algn="bl" rotWithShape="0" blurRad="76200" dist="25400" dir="5400000">
              <a:srgbClr val="999999">
                <a:alpha val="28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960120" y="4206240"/>
            <a:ext cx="4617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7A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인문주의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960120" y="4709160"/>
            <a:ext cx="4617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135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에라스무스의 '원천으로(ad fontes)'가 성경 원어 연구를 촉진.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6263640" y="3977640"/>
            <a:ext cx="5257800" cy="1737360"/>
          </a:xfrm>
          <a:prstGeom prst="roundRect">
            <a:avLst>
              <a:gd name="adj" fmla="val 4211"/>
            </a:avLst>
          </a:prstGeom>
          <a:solidFill>
            <a:srgbClr val="F3EAD8"/>
          </a:solidFill>
          <a:ln w="12700">
            <a:solidFill>
              <a:srgbClr val="E7D9BE"/>
            </a:solidFill>
            <a:prstDash val="solid"/>
          </a:ln>
          <a:effectLst>
            <a:outerShdw sx="100000" sy="100000" kx="0" ky="0" algn="bl" rotWithShape="0" blurRad="76200" dist="25400" dir="5400000">
              <a:srgbClr val="999999">
                <a:alpha val="28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6583680" y="4206240"/>
            <a:ext cx="4617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7A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인쇄술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6583680" y="4709160"/>
            <a:ext cx="4617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135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구텐베르크 인쇄술이 개혁 사상의 급속한 확산을 가능케 함.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11521440" y="6400800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B084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3EA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7A14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강의 요약 ③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640080" y="896112"/>
            <a:ext cx="10972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2B211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학기 전체 로드맵: 네 개의 질문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640080" y="2011680"/>
            <a:ext cx="10881360" cy="502920"/>
          </a:xfrm>
          <a:prstGeom prst="rect">
            <a:avLst/>
          </a:prstGeom>
          <a:solidFill>
            <a:srgbClr val="7A1420"/>
          </a:solidFill>
          <a:ln/>
        </p:spPr>
      </p:sp>
      <p:sp>
        <p:nvSpPr>
          <p:cNvPr id="5" name="Text 3"/>
          <p:cNvSpPr/>
          <p:nvPr/>
        </p:nvSpPr>
        <p:spPr>
          <a:xfrm>
            <a:off x="822960" y="2011680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B0841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부(部)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3749040" y="2011680"/>
            <a:ext cx="4480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B0841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핵심 질문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229600" y="2011680"/>
            <a:ext cx="3291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B0841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핵심 인물 · 사건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640080" y="2514600"/>
            <a:ext cx="10881360" cy="932688"/>
          </a:xfrm>
          <a:prstGeom prst="rect">
            <a:avLst/>
          </a:prstGeom>
          <a:solidFill>
            <a:srgbClr val="FBF6EC"/>
          </a:solidFill>
          <a:ln w="6350">
            <a:solidFill>
              <a:srgbClr val="E7D9BE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514600"/>
            <a:ext cx="292608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7A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제5부  종교개혁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3749040" y="2514600"/>
            <a:ext cx="448056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2B21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교회의 권위는 어디에 있는가?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229600" y="2514600"/>
            <a:ext cx="329184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루터 · 칼뱅 · 재세례파 · 트렌트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640080" y="3447288"/>
            <a:ext cx="10881360" cy="932688"/>
          </a:xfrm>
          <a:prstGeom prst="rect">
            <a:avLst/>
          </a:prstGeom>
          <a:solidFill>
            <a:srgbClr val="F3EAD8"/>
          </a:solidFill>
          <a:ln w="6350">
            <a:solidFill>
              <a:srgbClr val="E7D9BE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2960" y="3447288"/>
            <a:ext cx="292608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7A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제6부  이성과 부흥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749040" y="3447288"/>
            <a:ext cx="448056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2B21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신앙과 이성은 어떻게 관계하는가?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229600" y="3447288"/>
            <a:ext cx="329184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청교도 · 계몽주의 · 웨슬리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640080" y="4379976"/>
            <a:ext cx="10881360" cy="932688"/>
          </a:xfrm>
          <a:prstGeom prst="rect">
            <a:avLst/>
          </a:prstGeom>
          <a:solidFill>
            <a:srgbClr val="FBF6EC"/>
          </a:solidFill>
          <a:ln w="6350">
            <a:solidFill>
              <a:srgbClr val="E7D9B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22960" y="4379976"/>
            <a:ext cx="292608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7A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제7부  진보의 시대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3749040" y="4379976"/>
            <a:ext cx="448056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2B21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복음은 어떻게 세계화되는가?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229600" y="4379976"/>
            <a:ext cx="329184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대각성 · 세계 선교 운동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640080" y="5312664"/>
            <a:ext cx="10881360" cy="932688"/>
          </a:xfrm>
          <a:prstGeom prst="rect">
            <a:avLst/>
          </a:prstGeom>
          <a:solidFill>
            <a:srgbClr val="F3EAD8"/>
          </a:solidFill>
          <a:ln w="6350">
            <a:solidFill>
              <a:srgbClr val="E7D9BE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22960" y="5312664"/>
            <a:ext cx="292608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7A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제8부  이데올로기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3749040" y="5312664"/>
            <a:ext cx="448056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2B21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현대 세계에서 정통은 무엇인가?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8229600" y="5312664"/>
            <a:ext cx="329184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자유주의 · 근본주의 · 바르트</a:t>
            </a:r>
            <a:endParaRPr lang="en-US" sz="1250" dirty="0"/>
          </a:p>
        </p:txBody>
      </p:sp>
      <p:sp>
        <p:nvSpPr>
          <p:cNvPr id="24" name="Text 22"/>
          <p:cNvSpPr/>
          <p:nvPr/>
        </p:nvSpPr>
        <p:spPr>
          <a:xfrm>
            <a:off x="11521440" y="6400800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B084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7A14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052560" y="3657600"/>
            <a:ext cx="2743200" cy="2743200"/>
          </a:xfrm>
          <a:prstGeom prst="ellipse">
            <a:avLst/>
          </a:prstGeom>
          <a:solidFill>
            <a:srgbClr val="9E2A2B"/>
          </a:solidFill>
          <a:ln w="19050">
            <a:solidFill>
              <a:srgbClr val="E7D9B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259568" y="4274820"/>
            <a:ext cx="329184" cy="1508760"/>
          </a:xfrm>
          <a:prstGeom prst="rect">
            <a:avLst/>
          </a:prstGeom>
          <a:solidFill>
            <a:srgbClr val="E7D9BE"/>
          </a:solidFill>
          <a:ln/>
        </p:spPr>
      </p:sp>
      <p:sp>
        <p:nvSpPr>
          <p:cNvPr id="4" name="Shape 2"/>
          <p:cNvSpPr/>
          <p:nvPr/>
        </p:nvSpPr>
        <p:spPr>
          <a:xfrm>
            <a:off x="9902952" y="4645152"/>
            <a:ext cx="1042416" cy="329184"/>
          </a:xfrm>
          <a:prstGeom prst="rect">
            <a:avLst/>
          </a:prstGeom>
          <a:solidFill>
            <a:srgbClr val="E7D9BE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50292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B084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강의 요약 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40080" y="896112"/>
            <a:ext cx="10972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FBF6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왜 이 500년을 공부하는가</a:t>
            </a:r>
            <a:endParaRPr lang="en-US" sz="3300" dirty="0"/>
          </a:p>
        </p:txBody>
      </p:sp>
      <p:sp>
        <p:nvSpPr>
          <p:cNvPr id="7" name="Text 5"/>
          <p:cNvSpPr/>
          <p:nvPr/>
        </p:nvSpPr>
        <p:spPr>
          <a:xfrm>
            <a:off x="640080" y="1645920"/>
            <a:ext cx="10058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B0841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오늘 우리 신앙의 틀은 모두 이 시대에 형성되었다.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2286000"/>
            <a:ext cx="777240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15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F3EA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성경의 권위 · 이신칭의 · 만인제사장설
</a:t>
            </a:r>
            <a:endParaRPr lang="en-US" sz="1600" dirty="0"/>
          </a:p>
          <a:p>
            <a:pPr marL="342900" indent="-342900">
              <a:lnSpc>
                <a:spcPct val="115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F3EA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부흥운동적 신앙 체험과 선교적 사명
</a:t>
            </a:r>
            <a:endParaRPr lang="en-US" sz="1600" dirty="0"/>
          </a:p>
          <a:p>
            <a:pPr marL="342900" indent="-342900">
              <a:lnSpc>
                <a:spcPct val="115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F3EA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자유주의와 근본주의 사이의 긴장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40080" y="4114800"/>
            <a:ext cx="7863840" cy="1554480"/>
          </a:xfrm>
          <a:prstGeom prst="roundRect">
            <a:avLst>
              <a:gd name="adj" fmla="val 4706"/>
            </a:avLst>
          </a:prstGeom>
          <a:solidFill>
            <a:srgbClr val="FBF6EC"/>
          </a:solidFill>
          <a:ln w="12700">
            <a:solidFill>
              <a:srgbClr val="E7D9BE"/>
            </a:solidFill>
            <a:prstDash val="solid"/>
          </a:ln>
          <a:effectLst>
            <a:outerShdw sx="100000" sy="100000" kx="0" ky="0" algn="bl" rotWithShape="0" blurRad="76200" dist="25400" dir="5400000">
              <a:srgbClr val="999999">
                <a:alpha val="28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914400" y="4251960"/>
            <a:ext cx="7315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2B21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교회사 II는 과거 지식의 습득이 아니라, 오늘 우리 신앙과 교회 구조의 '계보학(genealogy)'을 배우는 작업이다. 왜 우리는 이렇게 믿고, 예배하며, 조직된 교회를 갖게 되었는가 — 그 답이 이 시대사 속에 있다.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521440" y="6400800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B084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BF6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7A14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이번 주 학습 활동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640080" y="896112"/>
            <a:ext cx="10972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2B211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읽기 · 준비 · 성찰</a:t>
            </a:r>
            <a:endParaRPr lang="en-US" sz="3300" dirty="0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7A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독서 과제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22960" y="2148840"/>
            <a:ext cx="10515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45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셀리 『현대인을 위한 교회사』 제5부 서론 및 관련 장 예습
</a:t>
            </a:r>
            <a:endParaRPr lang="en-US" sz="1450" dirty="0"/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45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(선택) 곤잘레스 『종교개혁사』 서론 부분 참고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640080" y="320040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7A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토론 주제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640080" y="3611880"/>
            <a:ext cx="10881360" cy="1143000"/>
          </a:xfrm>
          <a:prstGeom prst="roundRect">
            <a:avLst>
              <a:gd name="adj" fmla="val 6400"/>
            </a:avLst>
          </a:prstGeom>
          <a:solidFill>
            <a:srgbClr val="F3EAD8"/>
          </a:solidFill>
          <a:ln w="12700">
            <a:solidFill>
              <a:srgbClr val="E7D9BE"/>
            </a:solidFill>
            <a:prstDash val="solid"/>
          </a:ln>
          <a:effectLst>
            <a:outerShdw sx="100000" sy="100000" kx="0" ky="0" algn="bl" rotWithShape="0" blurRad="76200" dist="25400" dir="5400000">
              <a:srgbClr val="999999">
                <a:alpha val="28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960120" y="374904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450" dirty="0">
                <a:solidFill>
                  <a:srgbClr val="2B21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중세 교회의 위기 요인 중 오늘날 교회에도 여전히 유효한 요소는 무엇인가? 본인의 소견을 토론방에 게시하시오.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640080" y="5074920"/>
            <a:ext cx="10881360" cy="822960"/>
          </a:xfrm>
          <a:prstGeom prst="roundRect">
            <a:avLst>
              <a:gd name="adj" fmla="val 8889"/>
            </a:avLst>
          </a:prstGeom>
          <a:solidFill>
            <a:srgbClr val="7A1420"/>
          </a:solidFill>
          <a:ln/>
        </p:spPr>
      </p:sp>
      <p:sp>
        <p:nvSpPr>
          <p:cNvPr id="10" name="Text 8"/>
          <p:cNvSpPr/>
          <p:nvPr/>
        </p:nvSpPr>
        <p:spPr>
          <a:xfrm>
            <a:off x="960120" y="5074920"/>
            <a:ext cx="10241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B084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다음 주 예고  </a:t>
            </a:r>
            <a:pPr indent="0" marL="0">
              <a:buNone/>
            </a:pPr>
            <a:r>
              <a:rPr lang="en-US" sz="1450" dirty="0">
                <a:solidFill>
                  <a:srgbClr val="FBF6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제2주차 — 이신칭의와 종교개혁의 발발: 한 수도사의 고뇌가 전 유럽을 바꾸다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11521440" y="6400800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B084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교회사 II - 제1주차 오리엔테이션</dc:title>
  <dc:subject>PptxGenJS Presentation</dc:subject>
  <dc:creator>Chang Lee, Ph.D.</dc:creator>
  <cp:lastModifiedBy>Chang Lee, Ph.D.</cp:lastModifiedBy>
  <cp:revision>1</cp:revision>
  <dcterms:created xsi:type="dcterms:W3CDTF">2026-07-10T02:42:01Z</dcterms:created>
  <dcterms:modified xsi:type="dcterms:W3CDTF">2026-07-10T02:42:01Z</dcterms:modified>
</cp:coreProperties>
</file>