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마지막 주차. 오늘의 세계 기독교 지형을 살피고, 한 학기 전체를 하나의 이야기로 묶습니다. 1주차에서 세운 '권위의 재편'과 '계보학'이라는 두 축이 여기서 회수됩니다.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1주차 6번 슬라이드(권위의 재편)를 회수합니다. 이 표가 한 학기를 하나의 실로 꿰는 자리입니다. 학생들에게 물으세요 — 오늘 우리 교회는 어디에 권위를 두고 있는가?</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침례교 신학교 학생들에게 이 학기의 개인적 결론입니다. 마지막 항목 — '이 강의실' — 을 읽을 때 잠시 멈추세요. 우리도 이 계보의 한 자리에 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네 개의 되풀이되는 물음. 교회사가 '지나간 일'이 아니라 '지금 우리의 문제'임을 보여 주는 슬라이드입니다.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[인물] Andrew Walls, [용어] the Ephesian Moment(에베소의 순간). 셀리가 책 전체를 마무리하는 대목입니다. 1주차 보충에서 다룬 katholikos('전체를 따라')가 여기서 지리적으로 실현됩니다 — 이 강의의 신학적 정점으로 삼으세요.</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1주차 보충 2번 슬라이드를 회수합니다. 학기의 처음과 끝이 같은 물음으로 이어진다는 점이 학생들에게 깊은 인상을 남깁니다.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종합 토론용 다섯 물음입니다. 시간에 따라 두세 개만 다뤄도 좋습니다. 학생들이 한 학기를 자기 언어로 정리하게 하는 것이 목적입니다.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학기 이후를 위한 안내. 셀리 제1~4부를 권하는 것은 교회사 I을 듣지 않은 학생들에게도 유익합니다.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학기의 정서적 마무리입니다. 천천히 읽으세요. 마지막 문장 뒤에 잠시 침묵을 두어도 좋습니다.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한 학기를 닫는 슬라이드. 1주차의 '계보학(genealogy)'이 마지막 문장에서 회수됩니다.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마지막 국면(IV)이 이번 학기 전체를 묶는 자리입니다. 앞의 세 국면은 오늘의 지형이고, 마지막은 우리가 배운 500년의 의미입니다.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[인물] Philip Jenkins, [용어] Global South(남반구). 이번 학기의 큰 반전입니다 — 11주차에서 서구가 보내던 선교지가 이제 기독교의 중심이 되었습니다.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[인물] Gina Zurlo, [용어] independents(독립교회)·African Independent Churches. 마지막 문장이 흥미롭습니다 — 4주차 트렌트 이후의 로마 가톨릭이 구성에서 비서구화되고 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[인물] Wang Yi, [용어] house churches(가정교회)·Three-Self Patriotic Movement. 오른쪽 카드가 이번 학기의 통찰을 회수합니다 — 같은 물음이 시대마다 되풀이됩니다.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한국 학생들에게 가장 중요한 슬라이드입니다. 셀리가 직접 한국 교회의 정체와 위험을 지적한다는 점을 정직하게 전하세요 — 성장의 자랑만이 아니라 오늘의 과제를 마주하는 것이 교회사 교육의 몫입니다. 12주차 '대반전'과도 겹쳐 볼 수 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[인물] Todd Johnson, [용어] Azusa Street revivals(아주사 거리 부흥)·Renewalist(갱신주의자). 여의도순복음교회가 미국 하나님의성회와 연결된다는 점도 언급할 수 있습니다. 오순절 운동이 빈곤·무력함·두려움이라는 인간 조건의 현실에 응답하기에 남반구에서 빠르게 자란다는 분석을 전하세요.</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[용어] prosperity gospel(번영복음)·beyond Christendom(기독교 세계 너머). 번영복음은 오순절주의와 같지 않다는 점을 분명히 하세요 — 많은 번영 교회가 오순절적이지만, 모든 오순절 교회가 번영복음을 설교하지는 않습니다.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1주차 8번 슬라이드(학기 로드맵)를 회수하는 표입니다. 마지막 행을 추가해 '오늘'까지 이어지게 했습니다. 학생들에게 각 부에서 가장 인상 깊었던 인물을 물어보면 좋은 마무리 토론이 됩니다.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Slide-10-image-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Slide-11-image-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Slide-12-image-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Slide-13-image-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Slide-14-image-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Slide-15-image-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Slide-16-image-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Slide-17-image-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Slide-18-image-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image" Target="../media/Slide-2-image-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Slide-3-image-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Slide-4-image-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Slide-5-image-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Slide-6-image-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Slide-7-image-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Slide-8-image-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Slide-9-image-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457200" y="640080"/>
            <a:ext cx="7680960" cy="5577840"/>
          </a:xfrm>
          <a:prstGeom prst="roundRect">
            <a:avLst>
              <a:gd name="adj" fmla="val 1639"/>
            </a:avLst>
          </a:prstGeom>
          <a:solidFill>
            <a:srgbClr val="FBF6EC">
              <a:alpha val="84000"/>
            </a:srgbClr>
          </a:solidFill>
          <a:ln w="15875">
            <a:solidFill>
              <a:srgbClr val="FFFFFF">
                <a:alpha val="70000"/>
              </a:srgbClr>
            </a:solidFill>
            <a:prstDash val="solid"/>
          </a:ln>
        </p:spPr>
      </p:sp>
      <p:sp>
        <p:nvSpPr>
          <p:cNvPr id="3" name="Text 1"/>
          <p:cNvSpPr/>
          <p:nvPr/>
        </p:nvSpPr>
        <p:spPr>
          <a:xfrm>
            <a:off x="822960" y="914400"/>
            <a:ext cx="7040880" cy="548640"/>
          </a:xfrm>
          <a:prstGeom prst="rect">
            <a:avLst/>
          </a:prstGeom>
          <a:noFill/>
          <a:ln/>
        </p:spPr>
        <p:txBody>
          <a:bodyPr wrap="square" rtlCol="0" anchor="ctr"/>
          <a:lstStyle/>
          <a:p>
            <a:pPr indent="0" marL="0">
              <a:buNone/>
            </a:pPr>
            <a:r>
              <a:rPr lang="en-US" sz="3000" b="1" spc="100" kern="0" dirty="0">
                <a:solidFill>
                  <a:srgbClr val="8C2F2A"/>
                </a:solidFill>
                <a:latin typeface="Calibri" pitchFamily="34" charset="0"/>
                <a:ea typeface="Calibri" pitchFamily="34" charset="-122"/>
                <a:cs typeface="Calibri" pitchFamily="34" charset="-120"/>
              </a:rPr>
              <a:t>교회사 II · CHURCH HISTORY II</a:t>
            </a:r>
            <a:endParaRPr lang="en-US" sz="3000" dirty="0"/>
          </a:p>
        </p:txBody>
      </p:sp>
      <p:sp>
        <p:nvSpPr>
          <p:cNvPr id="4" name="Text 2"/>
          <p:cNvSpPr/>
          <p:nvPr/>
        </p:nvSpPr>
        <p:spPr>
          <a:xfrm>
            <a:off x="822960" y="1783080"/>
            <a:ext cx="6400800" cy="502920"/>
          </a:xfrm>
          <a:prstGeom prst="rect">
            <a:avLst/>
          </a:prstGeom>
          <a:noFill/>
          <a:ln/>
        </p:spPr>
        <p:txBody>
          <a:bodyPr wrap="square" rtlCol="0" anchor="ctr"/>
          <a:lstStyle/>
          <a:p>
            <a:pPr indent="0" marL="0">
              <a:buNone/>
            </a:pPr>
            <a:r>
              <a:rPr lang="en-US" sz="2400" b="1" dirty="0">
                <a:solidFill>
                  <a:srgbClr val="A6791A"/>
                </a:solidFill>
                <a:latin typeface="Cambria" pitchFamily="34" charset="0"/>
                <a:ea typeface="Cambria" pitchFamily="34" charset="-122"/>
                <a:cs typeface="Cambria" pitchFamily="34" charset="-120"/>
              </a:rPr>
              <a:t>제 15 주차</a:t>
            </a:r>
            <a:endParaRPr lang="en-US" sz="2400" dirty="0"/>
          </a:p>
        </p:txBody>
      </p:sp>
      <p:sp>
        <p:nvSpPr>
          <p:cNvPr id="5" name="Text 3"/>
          <p:cNvSpPr/>
          <p:nvPr/>
        </p:nvSpPr>
        <p:spPr>
          <a:xfrm>
            <a:off x="822960" y="2286000"/>
            <a:ext cx="7040880" cy="1371600"/>
          </a:xfrm>
          <a:prstGeom prst="rect">
            <a:avLst/>
          </a:prstGeom>
          <a:noFill/>
          <a:ln/>
        </p:spPr>
        <p:txBody>
          <a:bodyPr wrap="square" rtlCol="0" anchor="ctr"/>
          <a:lstStyle/>
          <a:p>
            <a:pPr indent="0" marL="0">
              <a:lnSpc>
                <a:spcPct val="105000"/>
              </a:lnSpc>
              <a:buNone/>
            </a:pPr>
            <a:r>
              <a:rPr lang="en-US" sz="3600" b="1" dirty="0">
                <a:solidFill>
                  <a:srgbClr val="33291F"/>
                </a:solidFill>
                <a:latin typeface="Cambria" pitchFamily="34" charset="0"/>
                <a:ea typeface="Cambria" pitchFamily="34" charset="-122"/>
                <a:cs typeface="Cambria" pitchFamily="34" charset="-120"/>
              </a:rPr>
              <a:t>현대 세계의 기독교</a:t>
            </a:r>
            <a:endParaRPr lang="en-US" sz="3600" dirty="0"/>
          </a:p>
          <a:p>
            <a:pPr indent="0" marL="0">
              <a:lnSpc>
                <a:spcPct val="105000"/>
              </a:lnSpc>
              <a:buNone/>
            </a:pPr>
            <a:r>
              <a:rPr lang="en-US" sz="3600" b="1" dirty="0">
                <a:solidFill>
                  <a:srgbClr val="33291F"/>
                </a:solidFill>
                <a:latin typeface="Cambria" pitchFamily="34" charset="0"/>
                <a:ea typeface="Cambria" pitchFamily="34" charset="-122"/>
                <a:cs typeface="Cambria" pitchFamily="34" charset="-120"/>
              </a:rPr>
              <a:t>그리고 학기 종합</a:t>
            </a:r>
            <a:endParaRPr lang="en-US" sz="3600" dirty="0"/>
          </a:p>
        </p:txBody>
      </p:sp>
      <p:sp>
        <p:nvSpPr>
          <p:cNvPr id="6" name="Text 4"/>
          <p:cNvSpPr/>
          <p:nvPr/>
        </p:nvSpPr>
        <p:spPr>
          <a:xfrm>
            <a:off x="841248" y="3703320"/>
            <a:ext cx="6949440" cy="411480"/>
          </a:xfrm>
          <a:prstGeom prst="rect">
            <a:avLst/>
          </a:prstGeom>
          <a:noFill/>
          <a:ln/>
        </p:spPr>
        <p:txBody>
          <a:bodyPr wrap="square" rtlCol="0" anchor="ctr"/>
          <a:lstStyle/>
          <a:p>
            <a:pPr indent="0" marL="0">
              <a:buNone/>
            </a:pPr>
            <a:r>
              <a:rPr lang="en-US" sz="1350" i="1" dirty="0">
                <a:solidFill>
                  <a:srgbClr val="55483A"/>
                </a:solidFill>
                <a:latin typeface="Calibri" pitchFamily="34" charset="0"/>
                <a:ea typeface="Calibri" pitchFamily="34" charset="-122"/>
                <a:cs typeface="Calibri" pitchFamily="34" charset="-120"/>
              </a:rPr>
              <a:t>Christianity in the Contemporary World &amp; Course Synthesis</a:t>
            </a:r>
            <a:endParaRPr lang="en-US" sz="1350" dirty="0"/>
          </a:p>
        </p:txBody>
      </p:sp>
      <p:sp>
        <p:nvSpPr>
          <p:cNvPr id="7" name="Shape 5"/>
          <p:cNvSpPr/>
          <p:nvPr/>
        </p:nvSpPr>
        <p:spPr>
          <a:xfrm>
            <a:off x="841248" y="4297680"/>
            <a:ext cx="1920240" cy="27432"/>
          </a:xfrm>
          <a:prstGeom prst="rect">
            <a:avLst/>
          </a:prstGeom>
          <a:solidFill>
            <a:srgbClr val="A6791A"/>
          </a:solidFill>
          <a:ln/>
        </p:spPr>
      </p:sp>
      <p:sp>
        <p:nvSpPr>
          <p:cNvPr id="8" name="Text 6"/>
          <p:cNvSpPr/>
          <p:nvPr/>
        </p:nvSpPr>
        <p:spPr>
          <a:xfrm>
            <a:off x="822960" y="4480560"/>
            <a:ext cx="7040880" cy="365760"/>
          </a:xfrm>
          <a:prstGeom prst="rect">
            <a:avLst/>
          </a:prstGeom>
          <a:noFill/>
          <a:ln/>
        </p:spPr>
        <p:txBody>
          <a:bodyPr wrap="square" rtlCol="0" anchor="ctr"/>
          <a:lstStyle/>
          <a:p>
            <a:pPr indent="0" marL="0">
              <a:buNone/>
            </a:pPr>
            <a:r>
              <a:rPr lang="en-US" sz="1200" b="1" dirty="0">
                <a:solidFill>
                  <a:srgbClr val="A6791A"/>
                </a:solidFill>
                <a:latin typeface="Calibri" pitchFamily="34" charset="0"/>
                <a:ea typeface="Calibri" pitchFamily="34" charset="-122"/>
                <a:cs typeface="Calibri" pitchFamily="34" charset="-120"/>
              </a:rPr>
              <a:t>주교재  </a:t>
            </a:r>
            <a:pPr indent="0" marL="0">
              <a:buNone/>
            </a:pPr>
            <a:r>
              <a:rPr lang="en-US" sz="1200" dirty="0">
                <a:solidFill>
                  <a:srgbClr val="55483A"/>
                </a:solidFill>
                <a:latin typeface="Calibri" pitchFamily="34" charset="0"/>
                <a:ea typeface="Calibri" pitchFamily="34" charset="-122"/>
                <a:cs typeface="Calibri" pitchFamily="34" charset="-120"/>
              </a:rPr>
              <a:t>셀리 『현대인을 위한 교회사』 제8부 및 전체 종합</a:t>
            </a:r>
            <a:endParaRPr lang="en-US" sz="1200" dirty="0"/>
          </a:p>
        </p:txBody>
      </p:sp>
      <p:sp>
        <p:nvSpPr>
          <p:cNvPr id="9" name="Text 7"/>
          <p:cNvSpPr/>
          <p:nvPr/>
        </p:nvSpPr>
        <p:spPr>
          <a:xfrm>
            <a:off x="822960" y="5257800"/>
            <a:ext cx="7040880" cy="457200"/>
          </a:xfrm>
          <a:prstGeom prst="rect">
            <a:avLst/>
          </a:prstGeom>
          <a:noFill/>
          <a:ln/>
        </p:spPr>
        <p:txBody>
          <a:bodyPr wrap="square" rtlCol="0" anchor="ctr"/>
          <a:lstStyle/>
          <a:p>
            <a:pPr indent="0" marL="0">
              <a:buNone/>
            </a:pPr>
            <a:r>
              <a:rPr lang="en-US" sz="2200" b="1" dirty="0">
                <a:solidFill>
                  <a:srgbClr val="8C2F2A"/>
                </a:solidFill>
                <a:latin typeface="Calibri" pitchFamily="34" charset="0"/>
                <a:ea typeface="Calibri" pitchFamily="34" charset="-122"/>
                <a:cs typeface="Calibri" pitchFamily="34" charset="-120"/>
              </a:rPr>
              <a:t>담당교수: Chang Lee, Ph.D.</a:t>
            </a:r>
            <a:endParaRPr lang="en-US" sz="2200" dirty="0"/>
          </a:p>
        </p:txBody>
      </p:sp>
      <p:sp>
        <p:nvSpPr>
          <p:cNvPr id="10" name="Text 8"/>
          <p:cNvSpPr/>
          <p:nvPr/>
        </p:nvSpPr>
        <p:spPr>
          <a:xfrm>
            <a:off x="822960" y="5806440"/>
            <a:ext cx="7040880" cy="320040"/>
          </a:xfrm>
          <a:prstGeom prst="rect">
            <a:avLst/>
          </a:prstGeom>
          <a:noFill/>
          <a:ln/>
        </p:spPr>
        <p:txBody>
          <a:bodyPr wrap="square" rtlCol="0" anchor="ctr"/>
          <a:lstStyle/>
          <a:p>
            <a:pPr indent="0" marL="0">
              <a:buNone/>
            </a:pPr>
            <a:r>
              <a:rPr lang="en-US" sz="1200" dirty="0">
                <a:solidFill>
                  <a:srgbClr val="55483A"/>
                </a:solidFill>
                <a:latin typeface="Calibri" pitchFamily="34" charset="0"/>
                <a:ea typeface="Calibri" pitchFamily="34" charset="-122"/>
                <a:cs typeface="Calibri" pitchFamily="34" charset="-120"/>
              </a:rPr>
              <a:t>Global Baptist Theological Institute and Seminary</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IV — 학기 종합 ②</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하나의 축: 권위는 어디에 있는가</a:t>
            </a:r>
            <a:endParaRPr lang="en-US" sz="3100" dirty="0"/>
          </a:p>
        </p:txBody>
      </p:sp>
      <p:sp>
        <p:nvSpPr>
          <p:cNvPr id="5" name="Shape 3"/>
          <p:cNvSpPr/>
          <p:nvPr/>
        </p:nvSpPr>
        <p:spPr>
          <a:xfrm>
            <a:off x="640080" y="1874520"/>
            <a:ext cx="10881360" cy="1417320"/>
          </a:xfrm>
          <a:prstGeom prst="roundRect">
            <a:avLst>
              <a:gd name="adj" fmla="val 5806"/>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029968"/>
            <a:ext cx="10241280" cy="1051560"/>
          </a:xfrm>
          <a:prstGeom prst="rect">
            <a:avLst/>
          </a:prstGeom>
          <a:noFill/>
          <a:ln/>
        </p:spPr>
        <p:txBody>
          <a:bodyPr wrap="square" rtlCol="0" anchor="ctr"/>
          <a:lstStyle/>
          <a:p>
            <a:pPr indent="0" marL="0">
              <a:lnSpc>
                <a:spcPct val="110000"/>
              </a:lnSpc>
              <a:buNone/>
            </a:pPr>
            <a:r>
              <a:rPr lang="en-US" sz="1350" b="1" i="1" dirty="0">
                <a:solidFill>
                  <a:srgbClr val="8C2F2A"/>
                </a:solidFill>
                <a:latin typeface="Calibri" pitchFamily="34" charset="0"/>
                <a:ea typeface="Calibri" pitchFamily="34" charset="-122"/>
                <a:cs typeface="Calibri" pitchFamily="34" charset="-120"/>
              </a:rPr>
              <a:t>1주차에 우리는 셀리가 인용한 트뢸치의 네 질문 중 하나를 학기의 축으로 삼았다 — “종교적 권위는 어디에 있는가(Where does religious authority lie)?”</a:t>
            </a:r>
            <a:endParaRPr lang="en-US" sz="1350" dirty="0"/>
          </a:p>
        </p:txBody>
      </p:sp>
      <p:sp>
        <p:nvSpPr>
          <p:cNvPr id="7" name="Shape 5"/>
          <p:cNvSpPr/>
          <p:nvPr/>
        </p:nvSpPr>
        <p:spPr>
          <a:xfrm>
            <a:off x="822960" y="3474720"/>
            <a:ext cx="2468880" cy="457200"/>
          </a:xfrm>
          <a:prstGeom prst="roundRect">
            <a:avLst>
              <a:gd name="adj" fmla="val 10000"/>
            </a:avLst>
          </a:prstGeom>
          <a:solidFill>
            <a:srgbClr val="8C2F2A"/>
          </a:solidFill>
          <a:ln w="12700">
            <a:solidFill>
              <a:srgbClr val="A6791A"/>
            </a:solidFill>
            <a:prstDash val="solid"/>
          </a:ln>
        </p:spPr>
      </p:sp>
      <p:sp>
        <p:nvSpPr>
          <p:cNvPr id="8" name="Text 6"/>
          <p:cNvSpPr/>
          <p:nvPr/>
        </p:nvSpPr>
        <p:spPr>
          <a:xfrm>
            <a:off x="822960" y="3474720"/>
            <a:ext cx="2468880" cy="457200"/>
          </a:xfrm>
          <a:prstGeom prst="rect">
            <a:avLst/>
          </a:prstGeom>
          <a:noFill/>
          <a:ln/>
        </p:spPr>
        <p:txBody>
          <a:bodyPr wrap="square" rtlCol="0" anchor="ctr"/>
          <a:lstStyle/>
          <a:p>
            <a:pPr algn="ctr" indent="0" marL="0">
              <a:buNone/>
            </a:pPr>
            <a:r>
              <a:rPr lang="en-US" sz="1350" b="1" dirty="0">
                <a:solidFill>
                  <a:srgbClr val="FBF6EC"/>
                </a:solidFill>
                <a:latin typeface="Cambria" pitchFamily="34" charset="0"/>
                <a:ea typeface="Cambria" pitchFamily="34" charset="-122"/>
                <a:cs typeface="Cambria" pitchFamily="34" charset="-120"/>
              </a:rPr>
              <a:t>종교개혁</a:t>
            </a:r>
            <a:endParaRPr lang="en-US" sz="1350" dirty="0"/>
          </a:p>
        </p:txBody>
      </p:sp>
      <p:sp>
        <p:nvSpPr>
          <p:cNvPr id="9" name="Shape 7"/>
          <p:cNvSpPr/>
          <p:nvPr/>
        </p:nvSpPr>
        <p:spPr>
          <a:xfrm>
            <a:off x="3383280" y="3703320"/>
            <a:ext cx="274320" cy="0"/>
          </a:xfrm>
          <a:prstGeom prst="line">
            <a:avLst/>
          </a:prstGeom>
          <a:noFill/>
          <a:ln w="25400">
            <a:solidFill>
              <a:srgbClr val="A6791A"/>
            </a:solidFill>
            <a:prstDash val="solid"/>
          </a:ln>
        </p:spPr>
      </p:sp>
      <p:sp>
        <p:nvSpPr>
          <p:cNvPr id="10" name="Text 8"/>
          <p:cNvSpPr/>
          <p:nvPr/>
        </p:nvSpPr>
        <p:spPr>
          <a:xfrm>
            <a:off x="3794760" y="3474720"/>
            <a:ext cx="7589520" cy="457200"/>
          </a:xfrm>
          <a:prstGeom prst="rect">
            <a:avLst/>
          </a:prstGeom>
          <a:noFill/>
          <a:ln/>
        </p:spPr>
        <p:txBody>
          <a:bodyPr wrap="square" rtlCol="0" anchor="ctr"/>
          <a:lstStyle/>
          <a:p>
            <a:pPr indent="0" marL="0">
              <a:buNone/>
            </a:pPr>
            <a:r>
              <a:rPr lang="en-US" sz="1300" dirty="0">
                <a:solidFill>
                  <a:srgbClr val="33291F"/>
                </a:solidFill>
                <a:latin typeface="Calibri" pitchFamily="34" charset="0"/>
                <a:ea typeface="Calibri" pitchFamily="34" charset="-122"/>
                <a:cs typeface="Calibri" pitchFamily="34" charset="-120"/>
              </a:rPr>
              <a:t>교황과 전통에서 성경으로 (Sola Scriptura)</a:t>
            </a:r>
            <a:endParaRPr lang="en-US" sz="1300" dirty="0"/>
          </a:p>
        </p:txBody>
      </p:sp>
      <p:sp>
        <p:nvSpPr>
          <p:cNvPr id="11" name="Shape 9"/>
          <p:cNvSpPr/>
          <p:nvPr/>
        </p:nvSpPr>
        <p:spPr>
          <a:xfrm>
            <a:off x="822960" y="4041648"/>
            <a:ext cx="2468880" cy="457200"/>
          </a:xfrm>
          <a:prstGeom prst="roundRect">
            <a:avLst>
              <a:gd name="adj" fmla="val 10000"/>
            </a:avLst>
          </a:prstGeom>
          <a:solidFill>
            <a:srgbClr val="8C2F2A"/>
          </a:solidFill>
          <a:ln w="12700">
            <a:solidFill>
              <a:srgbClr val="A6791A"/>
            </a:solidFill>
            <a:prstDash val="solid"/>
          </a:ln>
        </p:spPr>
      </p:sp>
      <p:sp>
        <p:nvSpPr>
          <p:cNvPr id="12" name="Text 10"/>
          <p:cNvSpPr/>
          <p:nvPr/>
        </p:nvSpPr>
        <p:spPr>
          <a:xfrm>
            <a:off x="822960" y="4041648"/>
            <a:ext cx="2468880" cy="457200"/>
          </a:xfrm>
          <a:prstGeom prst="rect">
            <a:avLst/>
          </a:prstGeom>
          <a:noFill/>
          <a:ln/>
        </p:spPr>
        <p:txBody>
          <a:bodyPr wrap="square" rtlCol="0" anchor="ctr"/>
          <a:lstStyle/>
          <a:p>
            <a:pPr algn="ctr" indent="0" marL="0">
              <a:buNone/>
            </a:pPr>
            <a:r>
              <a:rPr lang="en-US" sz="1350" b="1" dirty="0">
                <a:solidFill>
                  <a:srgbClr val="FBF6EC"/>
                </a:solidFill>
                <a:latin typeface="Cambria" pitchFamily="34" charset="0"/>
                <a:ea typeface="Cambria" pitchFamily="34" charset="-122"/>
                <a:cs typeface="Cambria" pitchFamily="34" charset="-120"/>
              </a:rPr>
              <a:t>정통주의</a:t>
            </a:r>
            <a:endParaRPr lang="en-US" sz="1350" dirty="0"/>
          </a:p>
        </p:txBody>
      </p:sp>
      <p:sp>
        <p:nvSpPr>
          <p:cNvPr id="13" name="Shape 11"/>
          <p:cNvSpPr/>
          <p:nvPr/>
        </p:nvSpPr>
        <p:spPr>
          <a:xfrm>
            <a:off x="3383280" y="4270248"/>
            <a:ext cx="274320" cy="0"/>
          </a:xfrm>
          <a:prstGeom prst="line">
            <a:avLst/>
          </a:prstGeom>
          <a:noFill/>
          <a:ln w="25400">
            <a:solidFill>
              <a:srgbClr val="A6791A"/>
            </a:solidFill>
            <a:prstDash val="solid"/>
          </a:ln>
        </p:spPr>
      </p:sp>
      <p:sp>
        <p:nvSpPr>
          <p:cNvPr id="14" name="Text 12"/>
          <p:cNvSpPr/>
          <p:nvPr/>
        </p:nvSpPr>
        <p:spPr>
          <a:xfrm>
            <a:off x="3794760" y="4041648"/>
            <a:ext cx="7589520" cy="457200"/>
          </a:xfrm>
          <a:prstGeom prst="rect">
            <a:avLst/>
          </a:prstGeom>
          <a:noFill/>
          <a:ln/>
        </p:spPr>
        <p:txBody>
          <a:bodyPr wrap="square" rtlCol="0" anchor="ctr"/>
          <a:lstStyle/>
          <a:p>
            <a:pPr indent="0" marL="0">
              <a:buNone/>
            </a:pPr>
            <a:r>
              <a:rPr lang="en-US" sz="1300" dirty="0">
                <a:solidFill>
                  <a:srgbClr val="33291F"/>
                </a:solidFill>
                <a:latin typeface="Calibri" pitchFamily="34" charset="0"/>
                <a:ea typeface="Calibri" pitchFamily="34" charset="-122"/>
                <a:cs typeface="Calibri" pitchFamily="34" charset="-120"/>
              </a:rPr>
              <a:t>성경에서 신조와 교의(dogma)로</a:t>
            </a:r>
            <a:endParaRPr lang="en-US" sz="1300" dirty="0"/>
          </a:p>
        </p:txBody>
      </p:sp>
      <p:sp>
        <p:nvSpPr>
          <p:cNvPr id="15" name="Shape 13"/>
          <p:cNvSpPr/>
          <p:nvPr/>
        </p:nvSpPr>
        <p:spPr>
          <a:xfrm>
            <a:off x="822960" y="4608576"/>
            <a:ext cx="2468880" cy="457200"/>
          </a:xfrm>
          <a:prstGeom prst="roundRect">
            <a:avLst>
              <a:gd name="adj" fmla="val 10000"/>
            </a:avLst>
          </a:prstGeom>
          <a:solidFill>
            <a:srgbClr val="8C2F2A"/>
          </a:solidFill>
          <a:ln w="12700">
            <a:solidFill>
              <a:srgbClr val="A6791A"/>
            </a:solidFill>
            <a:prstDash val="solid"/>
          </a:ln>
        </p:spPr>
      </p:sp>
      <p:sp>
        <p:nvSpPr>
          <p:cNvPr id="16" name="Text 14"/>
          <p:cNvSpPr/>
          <p:nvPr/>
        </p:nvSpPr>
        <p:spPr>
          <a:xfrm>
            <a:off x="822960" y="4608576"/>
            <a:ext cx="2468880" cy="457200"/>
          </a:xfrm>
          <a:prstGeom prst="rect">
            <a:avLst/>
          </a:prstGeom>
          <a:noFill/>
          <a:ln/>
        </p:spPr>
        <p:txBody>
          <a:bodyPr wrap="square" rtlCol="0" anchor="ctr"/>
          <a:lstStyle/>
          <a:p>
            <a:pPr algn="ctr" indent="0" marL="0">
              <a:buNone/>
            </a:pPr>
            <a:r>
              <a:rPr lang="en-US" sz="1350" b="1" dirty="0">
                <a:solidFill>
                  <a:srgbClr val="FBF6EC"/>
                </a:solidFill>
                <a:latin typeface="Cambria" pitchFamily="34" charset="0"/>
                <a:ea typeface="Cambria" pitchFamily="34" charset="-122"/>
                <a:cs typeface="Cambria" pitchFamily="34" charset="-120"/>
              </a:rPr>
              <a:t>계몽주의</a:t>
            </a:r>
            <a:endParaRPr lang="en-US" sz="1350" dirty="0"/>
          </a:p>
        </p:txBody>
      </p:sp>
      <p:sp>
        <p:nvSpPr>
          <p:cNvPr id="17" name="Shape 15"/>
          <p:cNvSpPr/>
          <p:nvPr/>
        </p:nvSpPr>
        <p:spPr>
          <a:xfrm>
            <a:off x="3383280" y="4837176"/>
            <a:ext cx="274320" cy="0"/>
          </a:xfrm>
          <a:prstGeom prst="line">
            <a:avLst/>
          </a:prstGeom>
          <a:noFill/>
          <a:ln w="25400">
            <a:solidFill>
              <a:srgbClr val="A6791A"/>
            </a:solidFill>
            <a:prstDash val="solid"/>
          </a:ln>
        </p:spPr>
      </p:sp>
      <p:sp>
        <p:nvSpPr>
          <p:cNvPr id="18" name="Text 16"/>
          <p:cNvSpPr/>
          <p:nvPr/>
        </p:nvSpPr>
        <p:spPr>
          <a:xfrm>
            <a:off x="3794760" y="4608576"/>
            <a:ext cx="7589520" cy="457200"/>
          </a:xfrm>
          <a:prstGeom prst="rect">
            <a:avLst/>
          </a:prstGeom>
          <a:noFill/>
          <a:ln/>
        </p:spPr>
        <p:txBody>
          <a:bodyPr wrap="square" rtlCol="0" anchor="ctr"/>
          <a:lstStyle/>
          <a:p>
            <a:pPr indent="0" marL="0">
              <a:buNone/>
            </a:pPr>
            <a:r>
              <a:rPr lang="en-US" sz="1300" dirty="0">
                <a:solidFill>
                  <a:srgbClr val="33291F"/>
                </a:solidFill>
                <a:latin typeface="Calibri" pitchFamily="34" charset="0"/>
                <a:ea typeface="Calibri" pitchFamily="34" charset="-122"/>
                <a:cs typeface="Calibri" pitchFamily="34" charset="-120"/>
              </a:rPr>
              <a:t>성경에서 이성으로 — 그리고 경건주의는 마음으로</a:t>
            </a:r>
            <a:endParaRPr lang="en-US" sz="1300" dirty="0"/>
          </a:p>
        </p:txBody>
      </p:sp>
      <p:sp>
        <p:nvSpPr>
          <p:cNvPr id="19" name="Shape 17"/>
          <p:cNvSpPr/>
          <p:nvPr/>
        </p:nvSpPr>
        <p:spPr>
          <a:xfrm>
            <a:off x="822960" y="5175504"/>
            <a:ext cx="2468880" cy="457200"/>
          </a:xfrm>
          <a:prstGeom prst="roundRect">
            <a:avLst>
              <a:gd name="adj" fmla="val 10000"/>
            </a:avLst>
          </a:prstGeom>
          <a:solidFill>
            <a:srgbClr val="8C2F2A"/>
          </a:solidFill>
          <a:ln w="12700">
            <a:solidFill>
              <a:srgbClr val="A6791A"/>
            </a:solidFill>
            <a:prstDash val="solid"/>
          </a:ln>
        </p:spPr>
      </p:sp>
      <p:sp>
        <p:nvSpPr>
          <p:cNvPr id="20" name="Text 18"/>
          <p:cNvSpPr/>
          <p:nvPr/>
        </p:nvSpPr>
        <p:spPr>
          <a:xfrm>
            <a:off x="822960" y="5175504"/>
            <a:ext cx="2468880" cy="457200"/>
          </a:xfrm>
          <a:prstGeom prst="rect">
            <a:avLst/>
          </a:prstGeom>
          <a:noFill/>
          <a:ln/>
        </p:spPr>
        <p:txBody>
          <a:bodyPr wrap="square" rtlCol="0" anchor="ctr"/>
          <a:lstStyle/>
          <a:p>
            <a:pPr algn="ctr" indent="0" marL="0">
              <a:buNone/>
            </a:pPr>
            <a:r>
              <a:rPr lang="en-US" sz="1350" b="1" dirty="0">
                <a:solidFill>
                  <a:srgbClr val="FBF6EC"/>
                </a:solidFill>
                <a:latin typeface="Cambria" pitchFamily="34" charset="0"/>
                <a:ea typeface="Cambria" pitchFamily="34" charset="-122"/>
                <a:cs typeface="Cambria" pitchFamily="34" charset="-120"/>
              </a:rPr>
              <a:t>자유주의</a:t>
            </a:r>
            <a:endParaRPr lang="en-US" sz="1350" dirty="0"/>
          </a:p>
        </p:txBody>
      </p:sp>
      <p:sp>
        <p:nvSpPr>
          <p:cNvPr id="21" name="Shape 19"/>
          <p:cNvSpPr/>
          <p:nvPr/>
        </p:nvSpPr>
        <p:spPr>
          <a:xfrm>
            <a:off x="3383280" y="5404104"/>
            <a:ext cx="274320" cy="0"/>
          </a:xfrm>
          <a:prstGeom prst="line">
            <a:avLst/>
          </a:prstGeom>
          <a:noFill/>
          <a:ln w="25400">
            <a:solidFill>
              <a:srgbClr val="A6791A"/>
            </a:solidFill>
            <a:prstDash val="solid"/>
          </a:ln>
        </p:spPr>
      </p:sp>
      <p:sp>
        <p:nvSpPr>
          <p:cNvPr id="22" name="Text 20"/>
          <p:cNvSpPr/>
          <p:nvPr/>
        </p:nvSpPr>
        <p:spPr>
          <a:xfrm>
            <a:off x="3794760" y="5175504"/>
            <a:ext cx="7589520" cy="457200"/>
          </a:xfrm>
          <a:prstGeom prst="rect">
            <a:avLst/>
          </a:prstGeom>
          <a:noFill/>
          <a:ln/>
        </p:spPr>
        <p:txBody>
          <a:bodyPr wrap="square" rtlCol="0" anchor="ctr"/>
          <a:lstStyle/>
          <a:p>
            <a:pPr indent="0" marL="0">
              <a:buNone/>
            </a:pPr>
            <a:r>
              <a:rPr lang="en-US" sz="1300" dirty="0">
                <a:solidFill>
                  <a:srgbClr val="33291F"/>
                </a:solidFill>
                <a:latin typeface="Calibri" pitchFamily="34" charset="0"/>
                <a:ea typeface="Calibri" pitchFamily="34" charset="-122"/>
                <a:cs typeface="Calibri" pitchFamily="34" charset="-120"/>
              </a:rPr>
              <a:t>성경에서 종교적 체험과 역사 비평으로</a:t>
            </a:r>
            <a:endParaRPr lang="en-US" sz="1300" dirty="0"/>
          </a:p>
        </p:txBody>
      </p:sp>
      <p:sp>
        <p:nvSpPr>
          <p:cNvPr id="23" name="Shape 21"/>
          <p:cNvSpPr/>
          <p:nvPr/>
        </p:nvSpPr>
        <p:spPr>
          <a:xfrm>
            <a:off x="822960" y="5742432"/>
            <a:ext cx="2468880" cy="457200"/>
          </a:xfrm>
          <a:prstGeom prst="roundRect">
            <a:avLst>
              <a:gd name="adj" fmla="val 10000"/>
            </a:avLst>
          </a:prstGeom>
          <a:solidFill>
            <a:srgbClr val="8C2F2A"/>
          </a:solidFill>
          <a:ln w="12700">
            <a:solidFill>
              <a:srgbClr val="A6791A"/>
            </a:solidFill>
            <a:prstDash val="solid"/>
          </a:ln>
        </p:spPr>
      </p:sp>
      <p:sp>
        <p:nvSpPr>
          <p:cNvPr id="24" name="Text 22"/>
          <p:cNvSpPr/>
          <p:nvPr/>
        </p:nvSpPr>
        <p:spPr>
          <a:xfrm>
            <a:off x="822960" y="5742432"/>
            <a:ext cx="2468880" cy="457200"/>
          </a:xfrm>
          <a:prstGeom prst="rect">
            <a:avLst/>
          </a:prstGeom>
          <a:noFill/>
          <a:ln/>
        </p:spPr>
        <p:txBody>
          <a:bodyPr wrap="square" rtlCol="0" anchor="ctr"/>
          <a:lstStyle/>
          <a:p>
            <a:pPr algn="ctr" indent="0" marL="0">
              <a:buNone/>
            </a:pPr>
            <a:r>
              <a:rPr lang="en-US" sz="1350" b="1" dirty="0">
                <a:solidFill>
                  <a:srgbClr val="FBF6EC"/>
                </a:solidFill>
                <a:latin typeface="Cambria" pitchFamily="34" charset="0"/>
                <a:ea typeface="Cambria" pitchFamily="34" charset="-122"/>
                <a:cs typeface="Cambria" pitchFamily="34" charset="-120"/>
              </a:rPr>
              <a:t>신정통주의</a:t>
            </a:r>
            <a:endParaRPr lang="en-US" sz="1350" dirty="0"/>
          </a:p>
        </p:txBody>
      </p:sp>
      <p:sp>
        <p:nvSpPr>
          <p:cNvPr id="25" name="Shape 23"/>
          <p:cNvSpPr/>
          <p:nvPr/>
        </p:nvSpPr>
        <p:spPr>
          <a:xfrm>
            <a:off x="3383280" y="5971032"/>
            <a:ext cx="274320" cy="0"/>
          </a:xfrm>
          <a:prstGeom prst="line">
            <a:avLst/>
          </a:prstGeom>
          <a:noFill/>
          <a:ln w="25400">
            <a:solidFill>
              <a:srgbClr val="A6791A"/>
            </a:solidFill>
            <a:prstDash val="solid"/>
          </a:ln>
        </p:spPr>
      </p:sp>
      <p:sp>
        <p:nvSpPr>
          <p:cNvPr id="26" name="Text 24"/>
          <p:cNvSpPr/>
          <p:nvPr/>
        </p:nvSpPr>
        <p:spPr>
          <a:xfrm>
            <a:off x="3794760" y="5742432"/>
            <a:ext cx="7589520" cy="457200"/>
          </a:xfrm>
          <a:prstGeom prst="rect">
            <a:avLst/>
          </a:prstGeom>
          <a:noFill/>
          <a:ln/>
        </p:spPr>
        <p:txBody>
          <a:bodyPr wrap="square" rtlCol="0" anchor="ctr"/>
          <a:lstStyle/>
          <a:p>
            <a:pPr indent="0" marL="0">
              <a:buNone/>
            </a:pPr>
            <a:r>
              <a:rPr lang="en-US" sz="1300" dirty="0">
                <a:solidFill>
                  <a:srgbClr val="33291F"/>
                </a:solidFill>
                <a:latin typeface="Calibri" pitchFamily="34" charset="0"/>
                <a:ea typeface="Calibri" pitchFamily="34" charset="-122"/>
                <a:cs typeface="Calibri" pitchFamily="34" charset="-120"/>
              </a:rPr>
              <a:t>다시 '하나님의 말씀'으로 — 그러나 새롭게</a:t>
            </a:r>
            <a:endParaRPr lang="en-US" sz="1300" dirty="0"/>
          </a:p>
        </p:txBody>
      </p:sp>
      <p:sp>
        <p:nvSpPr>
          <p:cNvPr id="27" name="Text 25"/>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10</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IV — 학기 종합 ③ ★</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우리의 계보: 다시 한번</a:t>
            </a:r>
            <a:endParaRPr lang="en-US" sz="3100" dirty="0"/>
          </a:p>
        </p:txBody>
      </p:sp>
      <p:sp>
        <p:nvSpPr>
          <p:cNvPr id="5" name="Shape 3"/>
          <p:cNvSpPr/>
          <p:nvPr/>
        </p:nvSpPr>
        <p:spPr>
          <a:xfrm>
            <a:off x="640080" y="1874520"/>
            <a:ext cx="1088136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10241280" cy="411480"/>
          </a:xfrm>
          <a:prstGeom prst="rect">
            <a:avLst/>
          </a:prstGeom>
          <a:noFill/>
          <a:ln/>
        </p:spPr>
        <p:txBody>
          <a:bodyPr wrap="square" rtlCol="0" anchor="ctr"/>
          <a:lstStyle/>
          <a:p>
            <a:pPr indent="0" marL="0">
              <a:buNone/>
            </a:pPr>
            <a:r>
              <a:rPr lang="en-US" sz="1400" i="1" dirty="0">
                <a:solidFill>
                  <a:srgbClr val="8C2F2A"/>
                </a:solidFill>
                <a:latin typeface="Calibri" pitchFamily="34" charset="0"/>
                <a:ea typeface="Calibri" pitchFamily="34" charset="-122"/>
                <a:cs typeface="Calibri" pitchFamily="34" charset="-120"/>
              </a:rPr>
              <a:t>7주차 특강에서 그렸던 계보를, 이제 한 학기를 마치며 다시 본다.</a:t>
            </a:r>
            <a:endParaRPr lang="en-US" sz="1400" dirty="0"/>
          </a:p>
        </p:txBody>
      </p:sp>
      <p:sp>
        <p:nvSpPr>
          <p:cNvPr id="7" name="Shape 5"/>
          <p:cNvSpPr/>
          <p:nvPr/>
        </p:nvSpPr>
        <p:spPr>
          <a:xfrm>
            <a:off x="1188720" y="2660904"/>
            <a:ext cx="256032" cy="256032"/>
          </a:xfrm>
          <a:prstGeom prst="ellipse">
            <a:avLst/>
          </a:prstGeom>
          <a:solidFill>
            <a:srgbClr val="8C2F2A"/>
          </a:solidFill>
          <a:ln w="12700">
            <a:solidFill>
              <a:srgbClr val="A6791A"/>
            </a:solidFill>
            <a:prstDash val="solid"/>
          </a:ln>
        </p:spPr>
      </p:sp>
      <p:sp>
        <p:nvSpPr>
          <p:cNvPr id="8" name="Text 6"/>
          <p:cNvSpPr/>
          <p:nvPr/>
        </p:nvSpPr>
        <p:spPr>
          <a:xfrm>
            <a:off x="1600200" y="2606040"/>
            <a:ext cx="1371600" cy="365760"/>
          </a:xfrm>
          <a:prstGeom prst="rect">
            <a:avLst/>
          </a:prstGeom>
          <a:noFill/>
          <a:ln/>
        </p:spPr>
        <p:txBody>
          <a:bodyPr wrap="square" rtlCol="0" anchor="ctr"/>
          <a:lstStyle/>
          <a:p>
            <a:pPr indent="0" marL="0">
              <a:buNone/>
            </a:pPr>
            <a:r>
              <a:rPr lang="en-US" sz="1300" b="1" dirty="0">
                <a:solidFill>
                  <a:srgbClr val="8C2F2A"/>
                </a:solidFill>
                <a:latin typeface="Cambria" pitchFamily="34" charset="0"/>
                <a:ea typeface="Cambria" pitchFamily="34" charset="-122"/>
                <a:cs typeface="Cambria" pitchFamily="34" charset="-120"/>
              </a:rPr>
              <a:t>1525</a:t>
            </a:r>
            <a:endParaRPr lang="en-US" sz="1300" dirty="0"/>
          </a:p>
        </p:txBody>
      </p:sp>
      <p:sp>
        <p:nvSpPr>
          <p:cNvPr id="9" name="Text 7"/>
          <p:cNvSpPr/>
          <p:nvPr/>
        </p:nvSpPr>
        <p:spPr>
          <a:xfrm>
            <a:off x="3108960" y="2606040"/>
            <a:ext cx="8229600" cy="365760"/>
          </a:xfrm>
          <a:prstGeom prst="rect">
            <a:avLst/>
          </a:prstGeom>
          <a:noFill/>
          <a:ln/>
        </p:spPr>
        <p:txBody>
          <a:bodyPr wrap="square" rtlCol="0" anchor="ctr"/>
          <a:lstStyle/>
          <a:p>
            <a:pPr indent="0" marL="0">
              <a:buNone/>
            </a:pPr>
            <a:r>
              <a:rPr lang="en-US" sz="1250" dirty="0">
                <a:solidFill>
                  <a:srgbClr val="33291F"/>
                </a:solidFill>
                <a:latin typeface="Calibri" pitchFamily="34" charset="0"/>
                <a:ea typeface="Calibri" pitchFamily="34" charset="-122"/>
                <a:cs typeface="Calibri" pitchFamily="34" charset="-120"/>
              </a:rPr>
              <a:t>취리히 재세례파 — 신자의 세례와 자유교회의 첫 실천</a:t>
            </a:r>
            <a:endParaRPr lang="en-US" sz="1250" dirty="0"/>
          </a:p>
        </p:txBody>
      </p:sp>
      <p:sp>
        <p:nvSpPr>
          <p:cNvPr id="10" name="Shape 8"/>
          <p:cNvSpPr/>
          <p:nvPr/>
        </p:nvSpPr>
        <p:spPr>
          <a:xfrm>
            <a:off x="1188720" y="3099816"/>
            <a:ext cx="256032" cy="256032"/>
          </a:xfrm>
          <a:prstGeom prst="ellipse">
            <a:avLst/>
          </a:prstGeom>
          <a:solidFill>
            <a:srgbClr val="8C2F2A"/>
          </a:solidFill>
          <a:ln w="12700">
            <a:solidFill>
              <a:srgbClr val="A6791A"/>
            </a:solidFill>
            <a:prstDash val="solid"/>
          </a:ln>
        </p:spPr>
      </p:sp>
      <p:sp>
        <p:nvSpPr>
          <p:cNvPr id="11" name="Text 9"/>
          <p:cNvSpPr/>
          <p:nvPr/>
        </p:nvSpPr>
        <p:spPr>
          <a:xfrm>
            <a:off x="1600200" y="3044952"/>
            <a:ext cx="1371600" cy="365760"/>
          </a:xfrm>
          <a:prstGeom prst="rect">
            <a:avLst/>
          </a:prstGeom>
          <a:noFill/>
          <a:ln/>
        </p:spPr>
        <p:txBody>
          <a:bodyPr wrap="square" rtlCol="0" anchor="ctr"/>
          <a:lstStyle/>
          <a:p>
            <a:pPr indent="0" marL="0">
              <a:buNone/>
            </a:pPr>
            <a:r>
              <a:rPr lang="en-US" sz="1300" b="1" dirty="0">
                <a:solidFill>
                  <a:srgbClr val="8C2F2A"/>
                </a:solidFill>
                <a:latin typeface="Cambria" pitchFamily="34" charset="0"/>
                <a:ea typeface="Cambria" pitchFamily="34" charset="-122"/>
                <a:cs typeface="Cambria" pitchFamily="34" charset="-120"/>
              </a:rPr>
              <a:t>1609</a:t>
            </a:r>
            <a:endParaRPr lang="en-US" sz="1300" dirty="0"/>
          </a:p>
        </p:txBody>
      </p:sp>
      <p:sp>
        <p:nvSpPr>
          <p:cNvPr id="12" name="Text 10"/>
          <p:cNvSpPr/>
          <p:nvPr/>
        </p:nvSpPr>
        <p:spPr>
          <a:xfrm>
            <a:off x="3108960" y="3044952"/>
            <a:ext cx="8229600" cy="365760"/>
          </a:xfrm>
          <a:prstGeom prst="rect">
            <a:avLst/>
          </a:prstGeom>
          <a:noFill/>
          <a:ln/>
        </p:spPr>
        <p:txBody>
          <a:bodyPr wrap="square" rtlCol="0" anchor="ctr"/>
          <a:lstStyle/>
          <a:p>
            <a:pPr indent="0" marL="0">
              <a:buNone/>
            </a:pPr>
            <a:r>
              <a:rPr lang="en-US" sz="1250" dirty="0">
                <a:solidFill>
                  <a:srgbClr val="33291F"/>
                </a:solidFill>
                <a:latin typeface="Calibri" pitchFamily="34" charset="0"/>
                <a:ea typeface="Calibri" pitchFamily="34" charset="-122"/>
                <a:cs typeface="Calibri" pitchFamily="34" charset="-120"/>
              </a:rPr>
              <a:t>스미스의 암스테르담 회중 — 최초의 영국 침례교회</a:t>
            </a:r>
            <a:endParaRPr lang="en-US" sz="1250" dirty="0"/>
          </a:p>
        </p:txBody>
      </p:sp>
      <p:sp>
        <p:nvSpPr>
          <p:cNvPr id="13" name="Shape 11"/>
          <p:cNvSpPr/>
          <p:nvPr/>
        </p:nvSpPr>
        <p:spPr>
          <a:xfrm>
            <a:off x="1188720" y="3538728"/>
            <a:ext cx="256032" cy="256032"/>
          </a:xfrm>
          <a:prstGeom prst="ellipse">
            <a:avLst/>
          </a:prstGeom>
          <a:solidFill>
            <a:srgbClr val="8C2F2A"/>
          </a:solidFill>
          <a:ln w="12700">
            <a:solidFill>
              <a:srgbClr val="A6791A"/>
            </a:solidFill>
            <a:prstDash val="solid"/>
          </a:ln>
        </p:spPr>
      </p:sp>
      <p:sp>
        <p:nvSpPr>
          <p:cNvPr id="14" name="Text 12"/>
          <p:cNvSpPr/>
          <p:nvPr/>
        </p:nvSpPr>
        <p:spPr>
          <a:xfrm>
            <a:off x="1600200" y="3483864"/>
            <a:ext cx="1371600" cy="365760"/>
          </a:xfrm>
          <a:prstGeom prst="rect">
            <a:avLst/>
          </a:prstGeom>
          <a:noFill/>
          <a:ln/>
        </p:spPr>
        <p:txBody>
          <a:bodyPr wrap="square" rtlCol="0" anchor="ctr"/>
          <a:lstStyle/>
          <a:p>
            <a:pPr indent="0" marL="0">
              <a:buNone/>
            </a:pPr>
            <a:r>
              <a:rPr lang="en-US" sz="1300" b="1" dirty="0">
                <a:solidFill>
                  <a:srgbClr val="8C2F2A"/>
                </a:solidFill>
                <a:latin typeface="Cambria" pitchFamily="34" charset="0"/>
                <a:ea typeface="Cambria" pitchFamily="34" charset="-122"/>
                <a:cs typeface="Cambria" pitchFamily="34" charset="-120"/>
              </a:rPr>
              <a:t>1636</a:t>
            </a:r>
            <a:endParaRPr lang="en-US" sz="1300" dirty="0"/>
          </a:p>
        </p:txBody>
      </p:sp>
      <p:sp>
        <p:nvSpPr>
          <p:cNvPr id="15" name="Text 13"/>
          <p:cNvSpPr/>
          <p:nvPr/>
        </p:nvSpPr>
        <p:spPr>
          <a:xfrm>
            <a:off x="3108960" y="3483864"/>
            <a:ext cx="8229600" cy="365760"/>
          </a:xfrm>
          <a:prstGeom prst="rect">
            <a:avLst/>
          </a:prstGeom>
          <a:noFill/>
          <a:ln/>
        </p:spPr>
        <p:txBody>
          <a:bodyPr wrap="square" rtlCol="0" anchor="ctr"/>
          <a:lstStyle/>
          <a:p>
            <a:pPr indent="0" marL="0">
              <a:buNone/>
            </a:pPr>
            <a:r>
              <a:rPr lang="en-US" sz="1250" dirty="0">
                <a:solidFill>
                  <a:srgbClr val="33291F"/>
                </a:solidFill>
                <a:latin typeface="Calibri" pitchFamily="34" charset="0"/>
                <a:ea typeface="Calibri" pitchFamily="34" charset="-122"/>
                <a:cs typeface="Calibri" pitchFamily="34" charset="-120"/>
              </a:rPr>
              <a:t>윌리엄스의 프로비던스 — 종교자유를 원리로 세운 식민지</a:t>
            </a:r>
            <a:endParaRPr lang="en-US" sz="1250" dirty="0"/>
          </a:p>
        </p:txBody>
      </p:sp>
      <p:sp>
        <p:nvSpPr>
          <p:cNvPr id="16" name="Shape 14"/>
          <p:cNvSpPr/>
          <p:nvPr/>
        </p:nvSpPr>
        <p:spPr>
          <a:xfrm>
            <a:off x="1188720" y="3977640"/>
            <a:ext cx="256032" cy="256032"/>
          </a:xfrm>
          <a:prstGeom prst="ellipse">
            <a:avLst/>
          </a:prstGeom>
          <a:solidFill>
            <a:srgbClr val="8C2F2A"/>
          </a:solidFill>
          <a:ln w="12700">
            <a:solidFill>
              <a:srgbClr val="A6791A"/>
            </a:solidFill>
            <a:prstDash val="solid"/>
          </a:ln>
        </p:spPr>
      </p:sp>
      <p:sp>
        <p:nvSpPr>
          <p:cNvPr id="17" name="Text 15"/>
          <p:cNvSpPr/>
          <p:nvPr/>
        </p:nvSpPr>
        <p:spPr>
          <a:xfrm>
            <a:off x="1600200" y="3922776"/>
            <a:ext cx="1371600" cy="365760"/>
          </a:xfrm>
          <a:prstGeom prst="rect">
            <a:avLst/>
          </a:prstGeom>
          <a:noFill/>
          <a:ln/>
        </p:spPr>
        <p:txBody>
          <a:bodyPr wrap="square" rtlCol="0" anchor="ctr"/>
          <a:lstStyle/>
          <a:p>
            <a:pPr indent="0" marL="0">
              <a:buNone/>
            </a:pPr>
            <a:r>
              <a:rPr lang="en-US" sz="1300" b="1" dirty="0">
                <a:solidFill>
                  <a:srgbClr val="8C2F2A"/>
                </a:solidFill>
                <a:latin typeface="Cambria" pitchFamily="34" charset="0"/>
                <a:ea typeface="Cambria" pitchFamily="34" charset="-122"/>
                <a:cs typeface="Cambria" pitchFamily="34" charset="-120"/>
              </a:rPr>
              <a:t>1644·1689</a:t>
            </a:r>
            <a:endParaRPr lang="en-US" sz="1300" dirty="0"/>
          </a:p>
        </p:txBody>
      </p:sp>
      <p:sp>
        <p:nvSpPr>
          <p:cNvPr id="18" name="Text 16"/>
          <p:cNvSpPr/>
          <p:nvPr/>
        </p:nvSpPr>
        <p:spPr>
          <a:xfrm>
            <a:off x="3108960" y="3922776"/>
            <a:ext cx="8229600" cy="365760"/>
          </a:xfrm>
          <a:prstGeom prst="rect">
            <a:avLst/>
          </a:prstGeom>
          <a:noFill/>
          <a:ln/>
        </p:spPr>
        <p:txBody>
          <a:bodyPr wrap="square" rtlCol="0" anchor="ctr"/>
          <a:lstStyle/>
          <a:p>
            <a:pPr indent="0" marL="0">
              <a:buNone/>
            </a:pPr>
            <a:r>
              <a:rPr lang="en-US" sz="1250" dirty="0">
                <a:solidFill>
                  <a:srgbClr val="33291F"/>
                </a:solidFill>
                <a:latin typeface="Calibri" pitchFamily="34" charset="0"/>
                <a:ea typeface="Calibri" pitchFamily="34" charset="-122"/>
                <a:cs typeface="Calibri" pitchFamily="34" charset="-120"/>
              </a:rPr>
              <a:t>런던 신앙고백 — 개혁주의 정통 위에 선 침례교</a:t>
            </a:r>
            <a:endParaRPr lang="en-US" sz="1250" dirty="0"/>
          </a:p>
        </p:txBody>
      </p:sp>
      <p:sp>
        <p:nvSpPr>
          <p:cNvPr id="19" name="Shape 17"/>
          <p:cNvSpPr/>
          <p:nvPr/>
        </p:nvSpPr>
        <p:spPr>
          <a:xfrm>
            <a:off x="1188720" y="4416552"/>
            <a:ext cx="256032" cy="256032"/>
          </a:xfrm>
          <a:prstGeom prst="ellipse">
            <a:avLst/>
          </a:prstGeom>
          <a:solidFill>
            <a:srgbClr val="8C2F2A"/>
          </a:solidFill>
          <a:ln w="12700">
            <a:solidFill>
              <a:srgbClr val="A6791A"/>
            </a:solidFill>
            <a:prstDash val="solid"/>
          </a:ln>
        </p:spPr>
      </p:sp>
      <p:sp>
        <p:nvSpPr>
          <p:cNvPr id="20" name="Text 18"/>
          <p:cNvSpPr/>
          <p:nvPr/>
        </p:nvSpPr>
        <p:spPr>
          <a:xfrm>
            <a:off x="1600200" y="4361688"/>
            <a:ext cx="1371600" cy="365760"/>
          </a:xfrm>
          <a:prstGeom prst="rect">
            <a:avLst/>
          </a:prstGeom>
          <a:noFill/>
          <a:ln/>
        </p:spPr>
        <p:txBody>
          <a:bodyPr wrap="square" rtlCol="0" anchor="ctr"/>
          <a:lstStyle/>
          <a:p>
            <a:pPr indent="0" marL="0">
              <a:buNone/>
            </a:pPr>
            <a:r>
              <a:rPr lang="en-US" sz="1300" b="1" dirty="0">
                <a:solidFill>
                  <a:srgbClr val="8C2F2A"/>
                </a:solidFill>
                <a:latin typeface="Cambria" pitchFamily="34" charset="0"/>
                <a:ea typeface="Cambria" pitchFamily="34" charset="-122"/>
                <a:cs typeface="Cambria" pitchFamily="34" charset="-120"/>
              </a:rPr>
              <a:t>1792</a:t>
            </a:r>
            <a:endParaRPr lang="en-US" sz="1300" dirty="0"/>
          </a:p>
        </p:txBody>
      </p:sp>
      <p:sp>
        <p:nvSpPr>
          <p:cNvPr id="21" name="Text 19"/>
          <p:cNvSpPr/>
          <p:nvPr/>
        </p:nvSpPr>
        <p:spPr>
          <a:xfrm>
            <a:off x="3108960" y="4361688"/>
            <a:ext cx="8229600" cy="365760"/>
          </a:xfrm>
          <a:prstGeom prst="rect">
            <a:avLst/>
          </a:prstGeom>
          <a:noFill/>
          <a:ln/>
        </p:spPr>
        <p:txBody>
          <a:bodyPr wrap="square" rtlCol="0" anchor="ctr"/>
          <a:lstStyle/>
          <a:p>
            <a:pPr indent="0" marL="0">
              <a:buNone/>
            </a:pPr>
            <a:r>
              <a:rPr lang="en-US" sz="1250" dirty="0">
                <a:solidFill>
                  <a:srgbClr val="33291F"/>
                </a:solidFill>
                <a:latin typeface="Calibri" pitchFamily="34" charset="0"/>
                <a:ea typeface="Calibri" pitchFamily="34" charset="-122"/>
                <a:cs typeface="Calibri" pitchFamily="34" charset="-120"/>
              </a:rPr>
              <a:t>캐리의 침례교 선교회 — 근대 선교의 문을 열다</a:t>
            </a:r>
            <a:endParaRPr lang="en-US" sz="1250" dirty="0"/>
          </a:p>
        </p:txBody>
      </p:sp>
      <p:sp>
        <p:nvSpPr>
          <p:cNvPr id="22" name="Shape 20"/>
          <p:cNvSpPr/>
          <p:nvPr/>
        </p:nvSpPr>
        <p:spPr>
          <a:xfrm>
            <a:off x="1188720" y="4855464"/>
            <a:ext cx="256032" cy="256032"/>
          </a:xfrm>
          <a:prstGeom prst="ellipse">
            <a:avLst/>
          </a:prstGeom>
          <a:solidFill>
            <a:srgbClr val="8C2F2A"/>
          </a:solidFill>
          <a:ln w="12700">
            <a:solidFill>
              <a:srgbClr val="A6791A"/>
            </a:solidFill>
            <a:prstDash val="solid"/>
          </a:ln>
        </p:spPr>
      </p:sp>
      <p:sp>
        <p:nvSpPr>
          <p:cNvPr id="23" name="Text 21"/>
          <p:cNvSpPr/>
          <p:nvPr/>
        </p:nvSpPr>
        <p:spPr>
          <a:xfrm>
            <a:off x="1600200" y="4800600"/>
            <a:ext cx="1371600" cy="365760"/>
          </a:xfrm>
          <a:prstGeom prst="rect">
            <a:avLst/>
          </a:prstGeom>
          <a:noFill/>
          <a:ln/>
        </p:spPr>
        <p:txBody>
          <a:bodyPr wrap="square" rtlCol="0" anchor="ctr"/>
          <a:lstStyle/>
          <a:p>
            <a:pPr indent="0" marL="0">
              <a:buNone/>
            </a:pPr>
            <a:r>
              <a:rPr lang="en-US" sz="1300" b="1" dirty="0">
                <a:solidFill>
                  <a:srgbClr val="8C2F2A"/>
                </a:solidFill>
                <a:latin typeface="Cambria" pitchFamily="34" charset="0"/>
                <a:ea typeface="Cambria" pitchFamily="34" charset="-122"/>
                <a:cs typeface="Cambria" pitchFamily="34" charset="-120"/>
              </a:rPr>
              <a:t>1845</a:t>
            </a:r>
            <a:endParaRPr lang="en-US" sz="1300" dirty="0"/>
          </a:p>
        </p:txBody>
      </p:sp>
      <p:sp>
        <p:nvSpPr>
          <p:cNvPr id="24" name="Text 22"/>
          <p:cNvSpPr/>
          <p:nvPr/>
        </p:nvSpPr>
        <p:spPr>
          <a:xfrm>
            <a:off x="3108960" y="4800600"/>
            <a:ext cx="8229600" cy="365760"/>
          </a:xfrm>
          <a:prstGeom prst="rect">
            <a:avLst/>
          </a:prstGeom>
          <a:noFill/>
          <a:ln/>
        </p:spPr>
        <p:txBody>
          <a:bodyPr wrap="square" rtlCol="0" anchor="ctr"/>
          <a:lstStyle/>
          <a:p>
            <a:pPr indent="0" marL="0">
              <a:buNone/>
            </a:pPr>
            <a:r>
              <a:rPr lang="en-US" sz="1250" dirty="0">
                <a:solidFill>
                  <a:srgbClr val="33291F"/>
                </a:solidFill>
                <a:latin typeface="Calibri" pitchFamily="34" charset="0"/>
                <a:ea typeface="Calibri" pitchFamily="34" charset="-122"/>
                <a:cs typeface="Calibri" pitchFamily="34" charset="-120"/>
              </a:rPr>
              <a:t>남침례회 분열 — 우리가 정직하게 마주해야 할 짐</a:t>
            </a:r>
            <a:endParaRPr lang="en-US" sz="1250" dirty="0"/>
          </a:p>
        </p:txBody>
      </p:sp>
      <p:sp>
        <p:nvSpPr>
          <p:cNvPr id="25" name="Shape 23"/>
          <p:cNvSpPr/>
          <p:nvPr/>
        </p:nvSpPr>
        <p:spPr>
          <a:xfrm>
            <a:off x="1188720" y="5294376"/>
            <a:ext cx="256032" cy="256032"/>
          </a:xfrm>
          <a:prstGeom prst="ellipse">
            <a:avLst/>
          </a:prstGeom>
          <a:solidFill>
            <a:srgbClr val="A6791A"/>
          </a:solidFill>
          <a:ln w="12700">
            <a:solidFill>
              <a:srgbClr val="A6791A"/>
            </a:solidFill>
            <a:prstDash val="solid"/>
          </a:ln>
        </p:spPr>
      </p:sp>
      <p:sp>
        <p:nvSpPr>
          <p:cNvPr id="26" name="Text 24"/>
          <p:cNvSpPr/>
          <p:nvPr/>
        </p:nvSpPr>
        <p:spPr>
          <a:xfrm>
            <a:off x="1600200" y="5239512"/>
            <a:ext cx="1371600" cy="365760"/>
          </a:xfrm>
          <a:prstGeom prst="rect">
            <a:avLst/>
          </a:prstGeom>
          <a:noFill/>
          <a:ln/>
        </p:spPr>
        <p:txBody>
          <a:bodyPr wrap="square" rtlCol="0" anchor="ctr"/>
          <a:lstStyle/>
          <a:p>
            <a:pPr indent="0" marL="0">
              <a:buNone/>
            </a:pPr>
            <a:r>
              <a:rPr lang="en-US" sz="1300" b="1" dirty="0">
                <a:solidFill>
                  <a:srgbClr val="8C2F2A"/>
                </a:solidFill>
                <a:latin typeface="Cambria" pitchFamily="34" charset="0"/>
                <a:ea typeface="Cambria" pitchFamily="34" charset="-122"/>
                <a:cs typeface="Cambria" pitchFamily="34" charset="-120"/>
              </a:rPr>
              <a:t>오늘</a:t>
            </a:r>
            <a:endParaRPr lang="en-US" sz="1300" dirty="0"/>
          </a:p>
        </p:txBody>
      </p:sp>
      <p:sp>
        <p:nvSpPr>
          <p:cNvPr id="27" name="Text 25"/>
          <p:cNvSpPr/>
          <p:nvPr/>
        </p:nvSpPr>
        <p:spPr>
          <a:xfrm>
            <a:off x="3108960" y="5239512"/>
            <a:ext cx="8229600" cy="365760"/>
          </a:xfrm>
          <a:prstGeom prst="rect">
            <a:avLst/>
          </a:prstGeom>
          <a:noFill/>
          <a:ln/>
        </p:spPr>
        <p:txBody>
          <a:bodyPr wrap="square" rtlCol="0" anchor="ctr"/>
          <a:lstStyle/>
          <a:p>
            <a:pPr indent="0" marL="0">
              <a:buNone/>
            </a:pPr>
            <a:r>
              <a:rPr lang="en-US" sz="1250" b="1" dirty="0">
                <a:solidFill>
                  <a:srgbClr val="8C2F2A"/>
                </a:solidFill>
                <a:latin typeface="Calibri" pitchFamily="34" charset="0"/>
                <a:ea typeface="Calibri" pitchFamily="34" charset="-122"/>
                <a:cs typeface="Calibri" pitchFamily="34" charset="-120"/>
              </a:rPr>
              <a:t>서울의 세계 최대 침례교회, 그리고 이 강의실</a:t>
            </a:r>
            <a:endParaRPr lang="en-US" sz="1250" dirty="0"/>
          </a:p>
        </p:txBody>
      </p:sp>
      <p:sp>
        <p:nvSpPr>
          <p:cNvPr id="28" name="Text 26"/>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11</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IV — 학기 종합 ④</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시대마다 되풀이된 물음들</a:t>
            </a:r>
            <a:endParaRPr lang="en-US" sz="3100" dirty="0"/>
          </a:p>
        </p:txBody>
      </p:sp>
      <p:sp>
        <p:nvSpPr>
          <p:cNvPr id="5" name="Shape 3"/>
          <p:cNvSpPr/>
          <p:nvPr/>
        </p:nvSpPr>
        <p:spPr>
          <a:xfrm>
            <a:off x="640080" y="1874520"/>
            <a:ext cx="5257800" cy="1783080"/>
          </a:xfrm>
          <a:prstGeom prst="roundRect">
            <a:avLst>
              <a:gd name="adj" fmla="val 4615"/>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Shape 4"/>
          <p:cNvSpPr/>
          <p:nvPr/>
        </p:nvSpPr>
        <p:spPr>
          <a:xfrm>
            <a:off x="914400" y="2377440"/>
            <a:ext cx="685800" cy="685800"/>
          </a:xfrm>
          <a:prstGeom prst="ellipse">
            <a:avLst/>
          </a:prstGeom>
          <a:solidFill>
            <a:srgbClr val="8C2F2A"/>
          </a:solidFill>
          <a:ln w="19050">
            <a:solidFill>
              <a:srgbClr val="A6791A"/>
            </a:solidFill>
            <a:prstDash val="solid"/>
          </a:ln>
        </p:spPr>
      </p:sp>
      <p:sp>
        <p:nvSpPr>
          <p:cNvPr id="7" name="Shape 5"/>
          <p:cNvSpPr/>
          <p:nvPr/>
        </p:nvSpPr>
        <p:spPr>
          <a:xfrm>
            <a:off x="1216152" y="2531745"/>
            <a:ext cx="82296" cy="377190"/>
          </a:xfrm>
          <a:prstGeom prst="rect">
            <a:avLst/>
          </a:prstGeom>
          <a:solidFill>
            <a:srgbClr val="A6791A"/>
          </a:solidFill>
          <a:ln/>
        </p:spPr>
      </p:sp>
      <p:sp>
        <p:nvSpPr>
          <p:cNvPr id="8" name="Shape 6"/>
          <p:cNvSpPr/>
          <p:nvPr/>
        </p:nvSpPr>
        <p:spPr>
          <a:xfrm>
            <a:off x="1126998" y="2624328"/>
            <a:ext cx="260604" cy="82296"/>
          </a:xfrm>
          <a:prstGeom prst="rect">
            <a:avLst/>
          </a:prstGeom>
          <a:solidFill>
            <a:srgbClr val="A6791A"/>
          </a:solidFill>
          <a:ln/>
        </p:spPr>
      </p:sp>
      <p:sp>
        <p:nvSpPr>
          <p:cNvPr id="9" name="Text 7"/>
          <p:cNvSpPr/>
          <p:nvPr/>
        </p:nvSpPr>
        <p:spPr>
          <a:xfrm>
            <a:off x="1737360" y="2103120"/>
            <a:ext cx="3886200" cy="411480"/>
          </a:xfrm>
          <a:prstGeom prst="rect">
            <a:avLst/>
          </a:prstGeom>
          <a:noFill/>
          <a:ln/>
        </p:spPr>
        <p:txBody>
          <a:bodyPr wrap="square" rtlCol="0" anchor="ctr"/>
          <a:lstStyle/>
          <a:p>
            <a:pPr indent="0" marL="0">
              <a:buNone/>
            </a:pPr>
            <a:r>
              <a:rPr lang="en-US" sz="1650" b="1" dirty="0">
                <a:solidFill>
                  <a:srgbClr val="8C2F2A"/>
                </a:solidFill>
                <a:latin typeface="Cambria" pitchFamily="34" charset="0"/>
                <a:ea typeface="Cambria" pitchFamily="34" charset="-122"/>
                <a:cs typeface="Cambria" pitchFamily="34" charset="-120"/>
              </a:rPr>
              <a:t>교회와 국가</a:t>
            </a:r>
            <a:endParaRPr lang="en-US" sz="1650" dirty="0"/>
          </a:p>
        </p:txBody>
      </p:sp>
      <p:sp>
        <p:nvSpPr>
          <p:cNvPr id="10" name="Text 8"/>
          <p:cNvSpPr/>
          <p:nvPr/>
        </p:nvSpPr>
        <p:spPr>
          <a:xfrm>
            <a:off x="1737360" y="2560320"/>
            <a:ext cx="3886200" cy="960120"/>
          </a:xfrm>
          <a:prstGeom prst="rect">
            <a:avLst/>
          </a:prstGeom>
          <a:noFill/>
          <a:ln/>
        </p:spPr>
        <p:txBody>
          <a:bodyPr wrap="square" rtlCol="0" anchor="ctr"/>
          <a:lstStyle/>
          <a:p>
            <a:pPr indent="0" marL="0">
              <a:lnSpc>
                <a:spcPct val="108000"/>
              </a:lnSpc>
              <a:buNone/>
            </a:pPr>
            <a:r>
              <a:rPr lang="en-US" sz="1100" dirty="0">
                <a:solidFill>
                  <a:srgbClr val="33291F"/>
                </a:solidFill>
                <a:latin typeface="Calibri" pitchFamily="34" charset="0"/>
                <a:ea typeface="Calibri" pitchFamily="34" charset="-122"/>
                <a:cs typeface="Calibri" pitchFamily="34" charset="-120"/>
              </a:rPr>
              <a:t>콘스탄티누스 → 헨리 8세의 수장령 → 재세례파의 순교 → 바르멘 선언 → 오늘 중국의 가정교회</a:t>
            </a:r>
            <a:endParaRPr lang="en-US" sz="1100" dirty="0"/>
          </a:p>
        </p:txBody>
      </p:sp>
      <p:sp>
        <p:nvSpPr>
          <p:cNvPr id="11" name="Shape 9"/>
          <p:cNvSpPr/>
          <p:nvPr/>
        </p:nvSpPr>
        <p:spPr>
          <a:xfrm>
            <a:off x="6263640" y="1874520"/>
            <a:ext cx="5257800" cy="1783080"/>
          </a:xfrm>
          <a:prstGeom prst="roundRect">
            <a:avLst>
              <a:gd name="adj" fmla="val 4615"/>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12" name="Shape 10"/>
          <p:cNvSpPr/>
          <p:nvPr/>
        </p:nvSpPr>
        <p:spPr>
          <a:xfrm>
            <a:off x="6537960" y="2377440"/>
            <a:ext cx="685800" cy="685800"/>
          </a:xfrm>
          <a:prstGeom prst="ellipse">
            <a:avLst/>
          </a:prstGeom>
          <a:solidFill>
            <a:srgbClr val="8C2F2A"/>
          </a:solidFill>
          <a:ln w="19050">
            <a:solidFill>
              <a:srgbClr val="A6791A"/>
            </a:solidFill>
            <a:prstDash val="solid"/>
          </a:ln>
        </p:spPr>
      </p:sp>
      <p:sp>
        <p:nvSpPr>
          <p:cNvPr id="13" name="Shape 11"/>
          <p:cNvSpPr/>
          <p:nvPr/>
        </p:nvSpPr>
        <p:spPr>
          <a:xfrm>
            <a:off x="6839712" y="2531745"/>
            <a:ext cx="82296" cy="377190"/>
          </a:xfrm>
          <a:prstGeom prst="rect">
            <a:avLst/>
          </a:prstGeom>
          <a:solidFill>
            <a:srgbClr val="A6791A"/>
          </a:solidFill>
          <a:ln/>
        </p:spPr>
      </p:sp>
      <p:sp>
        <p:nvSpPr>
          <p:cNvPr id="14" name="Shape 12"/>
          <p:cNvSpPr/>
          <p:nvPr/>
        </p:nvSpPr>
        <p:spPr>
          <a:xfrm>
            <a:off x="6750558" y="2624328"/>
            <a:ext cx="260604" cy="82296"/>
          </a:xfrm>
          <a:prstGeom prst="rect">
            <a:avLst/>
          </a:prstGeom>
          <a:solidFill>
            <a:srgbClr val="A6791A"/>
          </a:solidFill>
          <a:ln/>
        </p:spPr>
      </p:sp>
      <p:sp>
        <p:nvSpPr>
          <p:cNvPr id="15" name="Text 13"/>
          <p:cNvSpPr/>
          <p:nvPr/>
        </p:nvSpPr>
        <p:spPr>
          <a:xfrm>
            <a:off x="7360920" y="2103120"/>
            <a:ext cx="3886200" cy="411480"/>
          </a:xfrm>
          <a:prstGeom prst="rect">
            <a:avLst/>
          </a:prstGeom>
          <a:noFill/>
          <a:ln/>
        </p:spPr>
        <p:txBody>
          <a:bodyPr wrap="square" rtlCol="0" anchor="ctr"/>
          <a:lstStyle/>
          <a:p>
            <a:pPr indent="0" marL="0">
              <a:buNone/>
            </a:pPr>
            <a:r>
              <a:rPr lang="en-US" sz="1650" b="1" dirty="0">
                <a:solidFill>
                  <a:srgbClr val="8C2F2A"/>
                </a:solidFill>
                <a:latin typeface="Cambria" pitchFamily="34" charset="0"/>
                <a:ea typeface="Cambria" pitchFamily="34" charset="-122"/>
                <a:cs typeface="Cambria" pitchFamily="34" charset="-120"/>
              </a:rPr>
              <a:t>교리와 경건</a:t>
            </a:r>
            <a:endParaRPr lang="en-US" sz="1650" dirty="0"/>
          </a:p>
        </p:txBody>
      </p:sp>
      <p:sp>
        <p:nvSpPr>
          <p:cNvPr id="16" name="Text 14"/>
          <p:cNvSpPr/>
          <p:nvPr/>
        </p:nvSpPr>
        <p:spPr>
          <a:xfrm>
            <a:off x="7360920" y="2560320"/>
            <a:ext cx="3886200" cy="960120"/>
          </a:xfrm>
          <a:prstGeom prst="rect">
            <a:avLst/>
          </a:prstGeom>
          <a:noFill/>
          <a:ln/>
        </p:spPr>
        <p:txBody>
          <a:bodyPr wrap="square" rtlCol="0" anchor="ctr"/>
          <a:lstStyle/>
          <a:p>
            <a:pPr indent="0" marL="0">
              <a:lnSpc>
                <a:spcPct val="108000"/>
              </a:lnSpc>
              <a:buNone/>
            </a:pPr>
            <a:r>
              <a:rPr lang="en-US" sz="1100" dirty="0">
                <a:solidFill>
                  <a:srgbClr val="33291F"/>
                </a:solidFill>
                <a:latin typeface="Calibri" pitchFamily="34" charset="0"/>
                <a:ea typeface="Calibri" pitchFamily="34" charset="-122"/>
                <a:cs typeface="Calibri" pitchFamily="34" charset="-120"/>
              </a:rPr>
              <a:t>정통주의의 경직 → 경건주의의 응답 → 근본주의와 자유주의 → 오늘 우리 교회의 균형</a:t>
            </a:r>
            <a:endParaRPr lang="en-US" sz="1100" dirty="0"/>
          </a:p>
        </p:txBody>
      </p:sp>
      <p:sp>
        <p:nvSpPr>
          <p:cNvPr id="17" name="Shape 15"/>
          <p:cNvSpPr/>
          <p:nvPr/>
        </p:nvSpPr>
        <p:spPr>
          <a:xfrm>
            <a:off x="640080" y="3840480"/>
            <a:ext cx="5257800" cy="1783080"/>
          </a:xfrm>
          <a:prstGeom prst="roundRect">
            <a:avLst>
              <a:gd name="adj" fmla="val 4615"/>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18" name="Shape 16"/>
          <p:cNvSpPr/>
          <p:nvPr/>
        </p:nvSpPr>
        <p:spPr>
          <a:xfrm>
            <a:off x="914400" y="4343400"/>
            <a:ext cx="685800" cy="685800"/>
          </a:xfrm>
          <a:prstGeom prst="ellipse">
            <a:avLst/>
          </a:prstGeom>
          <a:solidFill>
            <a:srgbClr val="8C2F2A"/>
          </a:solidFill>
          <a:ln w="19050">
            <a:solidFill>
              <a:srgbClr val="A6791A"/>
            </a:solidFill>
            <a:prstDash val="solid"/>
          </a:ln>
        </p:spPr>
      </p:sp>
      <p:sp>
        <p:nvSpPr>
          <p:cNvPr id="19" name="Shape 17"/>
          <p:cNvSpPr/>
          <p:nvPr/>
        </p:nvSpPr>
        <p:spPr>
          <a:xfrm>
            <a:off x="1216152" y="4497705"/>
            <a:ext cx="82296" cy="377190"/>
          </a:xfrm>
          <a:prstGeom prst="rect">
            <a:avLst/>
          </a:prstGeom>
          <a:solidFill>
            <a:srgbClr val="A6791A"/>
          </a:solidFill>
          <a:ln/>
        </p:spPr>
      </p:sp>
      <p:sp>
        <p:nvSpPr>
          <p:cNvPr id="20" name="Shape 18"/>
          <p:cNvSpPr/>
          <p:nvPr/>
        </p:nvSpPr>
        <p:spPr>
          <a:xfrm>
            <a:off x="1126998" y="4590288"/>
            <a:ext cx="260604" cy="82296"/>
          </a:xfrm>
          <a:prstGeom prst="rect">
            <a:avLst/>
          </a:prstGeom>
          <a:solidFill>
            <a:srgbClr val="A6791A"/>
          </a:solidFill>
          <a:ln/>
        </p:spPr>
      </p:sp>
      <p:sp>
        <p:nvSpPr>
          <p:cNvPr id="21" name="Text 19"/>
          <p:cNvSpPr/>
          <p:nvPr/>
        </p:nvSpPr>
        <p:spPr>
          <a:xfrm>
            <a:off x="1737360" y="4069080"/>
            <a:ext cx="3886200" cy="411480"/>
          </a:xfrm>
          <a:prstGeom prst="rect">
            <a:avLst/>
          </a:prstGeom>
          <a:noFill/>
          <a:ln/>
        </p:spPr>
        <p:txBody>
          <a:bodyPr wrap="square" rtlCol="0" anchor="ctr"/>
          <a:lstStyle/>
          <a:p>
            <a:pPr indent="0" marL="0">
              <a:buNone/>
            </a:pPr>
            <a:r>
              <a:rPr lang="en-US" sz="1650" b="1" dirty="0">
                <a:solidFill>
                  <a:srgbClr val="8C2F2A"/>
                </a:solidFill>
                <a:latin typeface="Cambria" pitchFamily="34" charset="0"/>
                <a:ea typeface="Cambria" pitchFamily="34" charset="-122"/>
                <a:cs typeface="Cambria" pitchFamily="34" charset="-120"/>
              </a:rPr>
              <a:t>복음과 문화</a:t>
            </a:r>
            <a:endParaRPr lang="en-US" sz="1650" dirty="0"/>
          </a:p>
        </p:txBody>
      </p:sp>
      <p:sp>
        <p:nvSpPr>
          <p:cNvPr id="22" name="Text 20"/>
          <p:cNvSpPr/>
          <p:nvPr/>
        </p:nvSpPr>
        <p:spPr>
          <a:xfrm>
            <a:off x="1737360" y="4526280"/>
            <a:ext cx="3886200" cy="960120"/>
          </a:xfrm>
          <a:prstGeom prst="rect">
            <a:avLst/>
          </a:prstGeom>
          <a:noFill/>
          <a:ln/>
        </p:spPr>
        <p:txBody>
          <a:bodyPr wrap="square" rtlCol="0" anchor="ctr"/>
          <a:lstStyle/>
          <a:p>
            <a:pPr indent="0" marL="0">
              <a:lnSpc>
                <a:spcPct val="108000"/>
              </a:lnSpc>
              <a:buNone/>
            </a:pPr>
            <a:r>
              <a:rPr lang="en-US" sz="1100" dirty="0">
                <a:solidFill>
                  <a:srgbClr val="33291F"/>
                </a:solidFill>
                <a:latin typeface="Calibri" pitchFamily="34" charset="0"/>
                <a:ea typeface="Calibri" pitchFamily="34" charset="-122"/>
                <a:cs typeface="Calibri" pitchFamily="34" charset="-120"/>
              </a:rPr>
              <a:t>선교와 식민주의의 얽힘 → 독일 그리스도인의 오류 → 오늘 우리가 '성경적'이라 부르는 것들</a:t>
            </a:r>
            <a:endParaRPr lang="en-US" sz="1100" dirty="0"/>
          </a:p>
        </p:txBody>
      </p:sp>
      <p:sp>
        <p:nvSpPr>
          <p:cNvPr id="23" name="Shape 21"/>
          <p:cNvSpPr/>
          <p:nvPr/>
        </p:nvSpPr>
        <p:spPr>
          <a:xfrm>
            <a:off x="6263640" y="3840480"/>
            <a:ext cx="5257800" cy="1783080"/>
          </a:xfrm>
          <a:prstGeom prst="roundRect">
            <a:avLst>
              <a:gd name="adj" fmla="val 4615"/>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24" name="Shape 22"/>
          <p:cNvSpPr/>
          <p:nvPr/>
        </p:nvSpPr>
        <p:spPr>
          <a:xfrm>
            <a:off x="6537960" y="4343400"/>
            <a:ext cx="685800" cy="685800"/>
          </a:xfrm>
          <a:prstGeom prst="ellipse">
            <a:avLst/>
          </a:prstGeom>
          <a:solidFill>
            <a:srgbClr val="8C2F2A"/>
          </a:solidFill>
          <a:ln w="19050">
            <a:solidFill>
              <a:srgbClr val="A6791A"/>
            </a:solidFill>
            <a:prstDash val="solid"/>
          </a:ln>
        </p:spPr>
      </p:sp>
      <p:sp>
        <p:nvSpPr>
          <p:cNvPr id="25" name="Shape 23"/>
          <p:cNvSpPr/>
          <p:nvPr/>
        </p:nvSpPr>
        <p:spPr>
          <a:xfrm>
            <a:off x="6839712" y="4497705"/>
            <a:ext cx="82296" cy="377190"/>
          </a:xfrm>
          <a:prstGeom prst="rect">
            <a:avLst/>
          </a:prstGeom>
          <a:solidFill>
            <a:srgbClr val="A6791A"/>
          </a:solidFill>
          <a:ln/>
        </p:spPr>
      </p:sp>
      <p:sp>
        <p:nvSpPr>
          <p:cNvPr id="26" name="Shape 24"/>
          <p:cNvSpPr/>
          <p:nvPr/>
        </p:nvSpPr>
        <p:spPr>
          <a:xfrm>
            <a:off x="6750558" y="4590288"/>
            <a:ext cx="260604" cy="82296"/>
          </a:xfrm>
          <a:prstGeom prst="rect">
            <a:avLst/>
          </a:prstGeom>
          <a:solidFill>
            <a:srgbClr val="A6791A"/>
          </a:solidFill>
          <a:ln/>
        </p:spPr>
      </p:sp>
      <p:sp>
        <p:nvSpPr>
          <p:cNvPr id="27" name="Text 25"/>
          <p:cNvSpPr/>
          <p:nvPr/>
        </p:nvSpPr>
        <p:spPr>
          <a:xfrm>
            <a:off x="7360920" y="4069080"/>
            <a:ext cx="3886200" cy="411480"/>
          </a:xfrm>
          <a:prstGeom prst="rect">
            <a:avLst/>
          </a:prstGeom>
          <a:noFill/>
          <a:ln/>
        </p:spPr>
        <p:txBody>
          <a:bodyPr wrap="square" rtlCol="0" anchor="ctr"/>
          <a:lstStyle/>
          <a:p>
            <a:pPr indent="0" marL="0">
              <a:buNone/>
            </a:pPr>
            <a:r>
              <a:rPr lang="en-US" sz="1650" b="1" dirty="0">
                <a:solidFill>
                  <a:srgbClr val="8C2F2A"/>
                </a:solidFill>
                <a:latin typeface="Cambria" pitchFamily="34" charset="0"/>
                <a:ea typeface="Cambria" pitchFamily="34" charset="-122"/>
                <a:cs typeface="Cambria" pitchFamily="34" charset="-120"/>
              </a:rPr>
              <a:t>일치와 진리</a:t>
            </a:r>
            <a:endParaRPr lang="en-US" sz="1650" dirty="0"/>
          </a:p>
        </p:txBody>
      </p:sp>
      <p:sp>
        <p:nvSpPr>
          <p:cNvPr id="28" name="Text 26"/>
          <p:cNvSpPr/>
          <p:nvPr/>
        </p:nvSpPr>
        <p:spPr>
          <a:xfrm>
            <a:off x="7360920" y="4526280"/>
            <a:ext cx="3886200" cy="960120"/>
          </a:xfrm>
          <a:prstGeom prst="rect">
            <a:avLst/>
          </a:prstGeom>
          <a:noFill/>
          <a:ln/>
        </p:spPr>
        <p:txBody>
          <a:bodyPr wrap="square" rtlCol="0" anchor="ctr"/>
          <a:lstStyle/>
          <a:p>
            <a:pPr indent="0" marL="0">
              <a:lnSpc>
                <a:spcPct val="108000"/>
              </a:lnSpc>
              <a:buNone/>
            </a:pPr>
            <a:r>
              <a:rPr lang="en-US" sz="1100" dirty="0">
                <a:solidFill>
                  <a:srgbClr val="33291F"/>
                </a:solidFill>
                <a:latin typeface="Calibri" pitchFamily="34" charset="0"/>
                <a:ea typeface="Calibri" pitchFamily="34" charset="-122"/>
                <a:cs typeface="Calibri" pitchFamily="34" charset="-120"/>
              </a:rPr>
              <a:t>1689년 신앙고백의 의도 → WCC와 로잔 언약 → 오늘 교단을 넘는 협력의 가능성</a:t>
            </a:r>
            <a:endParaRPr lang="en-US" sz="1100" dirty="0"/>
          </a:p>
        </p:txBody>
      </p:sp>
      <p:sp>
        <p:nvSpPr>
          <p:cNvPr id="29" name="Text 27"/>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12</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IV — 학기 종합 ⑤</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'에베소의 순간'(the Ephesian Moment)</a:t>
            </a:r>
            <a:endParaRPr lang="en-US" sz="3100" dirty="0"/>
          </a:p>
        </p:txBody>
      </p:sp>
      <p:sp>
        <p:nvSpPr>
          <p:cNvPr id="5" name="Shape 3"/>
          <p:cNvSpPr/>
          <p:nvPr/>
        </p:nvSpPr>
        <p:spPr>
          <a:xfrm>
            <a:off x="640080" y="1874520"/>
            <a:ext cx="649224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5852160" cy="3657600"/>
          </a:xfrm>
          <a:prstGeom prst="rect">
            <a:avLst/>
          </a:prstGeom>
          <a:noFill/>
          <a:ln/>
        </p:spPr>
        <p:txBody>
          <a:bodyPr wrap="square" rtlCol="0" anchor="ctr"/>
          <a:lstStyle/>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역사가 앤드루 월스 (Andrew Walls)는 이 변화를 교회에 좋은 소식으로 본다.</a:t>
            </a:r>
            <a:endParaRPr lang="en-US" sz="1200" dirty="0"/>
          </a:p>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21세기 벽두에 월스는 그리스도의 교회가 새로운 '에베소의 순간' 앞에 서 있음을 기뻐했다 — 온 세계의 그리스도인이 성경에 대한 통찰과 복음의 체험을 서로 나눌 수 있는 순간이다.</a:t>
            </a:r>
            <a:endParaRPr lang="en-US" sz="1200" dirty="0"/>
          </a:p>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그들의 결합된 경험과 통찰은, 이전에는 가능하지도 상상할 수도 없었던 더 풍성한 기독교 신앙의 시야를 줄 수 있다.</a:t>
            </a:r>
            <a:endParaRPr lang="en-US" sz="1200" dirty="0"/>
          </a:p>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월스가 던지는 물음 — “모든 다양성 속에 있는 교회가, 기능하는 몸에서 마땅히 기대되는 상호 참여를 통해 그 일치를 나타낼 것인가, 아닌가?”</a:t>
            </a:r>
            <a:endParaRPr lang="en-US" sz="1200" dirty="0"/>
          </a:p>
        </p:txBody>
      </p:sp>
      <p:sp>
        <p:nvSpPr>
          <p:cNvPr id="7" name="Shape 5"/>
          <p:cNvSpPr/>
          <p:nvPr/>
        </p:nvSpPr>
        <p:spPr>
          <a:xfrm>
            <a:off x="7452360" y="1874520"/>
            <a:ext cx="4069080" cy="3977640"/>
          </a:xfrm>
          <a:prstGeom prst="roundRect">
            <a:avLst>
              <a:gd name="adj" fmla="val 1839"/>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8" name="Shape 6"/>
          <p:cNvSpPr/>
          <p:nvPr/>
        </p:nvSpPr>
        <p:spPr>
          <a:xfrm>
            <a:off x="8915400" y="2103120"/>
            <a:ext cx="1005840" cy="1005840"/>
          </a:xfrm>
          <a:prstGeom prst="ellipse">
            <a:avLst/>
          </a:prstGeom>
          <a:solidFill>
            <a:srgbClr val="A6413A"/>
          </a:solidFill>
          <a:ln w="19050">
            <a:solidFill>
              <a:srgbClr val="FBF6EC"/>
            </a:solidFill>
            <a:prstDash val="solid"/>
          </a:ln>
        </p:spPr>
      </p:sp>
      <p:sp>
        <p:nvSpPr>
          <p:cNvPr id="9" name="Shape 7"/>
          <p:cNvSpPr/>
          <p:nvPr/>
        </p:nvSpPr>
        <p:spPr>
          <a:xfrm>
            <a:off x="9357970" y="2329434"/>
            <a:ext cx="120701" cy="553212"/>
          </a:xfrm>
          <a:prstGeom prst="rect">
            <a:avLst/>
          </a:prstGeom>
          <a:solidFill>
            <a:srgbClr val="FBF6EC"/>
          </a:solidFill>
          <a:ln/>
        </p:spPr>
      </p:sp>
      <p:sp>
        <p:nvSpPr>
          <p:cNvPr id="10" name="Shape 8"/>
          <p:cNvSpPr/>
          <p:nvPr/>
        </p:nvSpPr>
        <p:spPr>
          <a:xfrm>
            <a:off x="9227210" y="2465222"/>
            <a:ext cx="382219" cy="120701"/>
          </a:xfrm>
          <a:prstGeom prst="rect">
            <a:avLst/>
          </a:prstGeom>
          <a:solidFill>
            <a:srgbClr val="FBF6EC"/>
          </a:solidFill>
          <a:ln/>
        </p:spPr>
      </p:sp>
      <p:sp>
        <p:nvSpPr>
          <p:cNvPr id="11" name="Text 9"/>
          <p:cNvSpPr/>
          <p:nvPr/>
        </p:nvSpPr>
        <p:spPr>
          <a:xfrm>
            <a:off x="7772400" y="3246120"/>
            <a:ext cx="3474720" cy="365760"/>
          </a:xfrm>
          <a:prstGeom prst="rect">
            <a:avLst/>
          </a:prstGeom>
          <a:noFill/>
          <a:ln/>
        </p:spPr>
        <p:txBody>
          <a:bodyPr wrap="square" rtlCol="0" anchor="ctr"/>
          <a:lstStyle/>
          <a:p>
            <a:pPr algn="ctr" indent="0" marL="0">
              <a:buNone/>
            </a:pPr>
            <a:r>
              <a:rPr lang="en-US" sz="1600" b="1" dirty="0">
                <a:solidFill>
                  <a:srgbClr val="C79A3A"/>
                </a:solidFill>
                <a:latin typeface="Cambria" pitchFamily="34" charset="0"/>
                <a:ea typeface="Cambria" pitchFamily="34" charset="-122"/>
                <a:cs typeface="Cambria" pitchFamily="34" charset="-120"/>
              </a:rPr>
              <a:t>에베소서 1:10</a:t>
            </a:r>
            <a:endParaRPr lang="en-US" sz="1600" dirty="0"/>
          </a:p>
        </p:txBody>
      </p:sp>
      <p:sp>
        <p:nvSpPr>
          <p:cNvPr id="12" name="Text 10"/>
          <p:cNvSpPr/>
          <p:nvPr/>
        </p:nvSpPr>
        <p:spPr>
          <a:xfrm>
            <a:off x="7772400" y="3657600"/>
            <a:ext cx="3474720" cy="1234440"/>
          </a:xfrm>
          <a:prstGeom prst="rect">
            <a:avLst/>
          </a:prstGeom>
          <a:noFill/>
          <a:ln/>
        </p:spPr>
        <p:txBody>
          <a:bodyPr wrap="square" rtlCol="0" anchor="ctr"/>
          <a:lstStyle/>
          <a:p>
            <a:pPr algn="ctr" indent="0" marL="0">
              <a:lnSpc>
                <a:spcPct val="115000"/>
              </a:lnSpc>
              <a:buNone/>
            </a:pPr>
            <a:r>
              <a:rPr lang="en-US" sz="1400" i="1" dirty="0">
                <a:solidFill>
                  <a:srgbClr val="FBF6EC"/>
                </a:solidFill>
                <a:latin typeface="Cambria" pitchFamily="34" charset="0"/>
                <a:ea typeface="Cambria" pitchFamily="34" charset="-122"/>
                <a:cs typeface="Cambria" pitchFamily="34" charset="-120"/>
              </a:rPr>
              <a:t>“하늘에 있는 것이나 땅에 있는 것이 다 그리스도 안에서 통일되게 하려 하심이라”</a:t>
            </a:r>
            <a:endParaRPr lang="en-US" sz="1400" dirty="0"/>
          </a:p>
        </p:txBody>
      </p:sp>
      <p:sp>
        <p:nvSpPr>
          <p:cNvPr id="13" name="Text 11"/>
          <p:cNvSpPr/>
          <p:nvPr/>
        </p:nvSpPr>
        <p:spPr>
          <a:xfrm>
            <a:off x="7772400" y="4983480"/>
            <a:ext cx="3474720" cy="731520"/>
          </a:xfrm>
          <a:prstGeom prst="rect">
            <a:avLst/>
          </a:prstGeom>
          <a:noFill/>
          <a:ln/>
        </p:spPr>
        <p:txBody>
          <a:bodyPr wrap="square" rtlCol="0" anchor="ctr"/>
          <a:lstStyle/>
          <a:p>
            <a:pPr algn="ctr" indent="0" marL="0">
              <a:lnSpc>
                <a:spcPct val="110000"/>
              </a:lnSpc>
              <a:buNone/>
            </a:pPr>
            <a:r>
              <a:rPr lang="en-US" sz="1150" dirty="0">
                <a:solidFill>
                  <a:srgbClr val="E7D9BE"/>
                </a:solidFill>
                <a:latin typeface="Calibri" pitchFamily="34" charset="0"/>
                <a:ea typeface="Calibri" pitchFamily="34" charset="-122"/>
                <a:cs typeface="Calibri" pitchFamily="34" charset="-120"/>
              </a:rPr>
              <a:t>만일 교회가 그 일치를 나타낸다면, 하나님의 뜻이 이루어지는 것을 보게 되리라는 것이다.</a:t>
            </a:r>
            <a:endParaRPr lang="en-US" sz="1150" dirty="0"/>
          </a:p>
        </p:txBody>
      </p:sp>
      <p:sp>
        <p:nvSpPr>
          <p:cNvPr id="14" name="Text 12"/>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13</a:t>
            </a:r>
            <a:endParaRPr lang="en-US" sz="10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IV — 학기 종합 ⑥</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다시, 왜 교회사를 배우는가</a:t>
            </a:r>
            <a:endParaRPr lang="en-US" sz="3100" dirty="0"/>
          </a:p>
        </p:txBody>
      </p:sp>
      <p:sp>
        <p:nvSpPr>
          <p:cNvPr id="5" name="Shape 3"/>
          <p:cNvSpPr/>
          <p:nvPr/>
        </p:nvSpPr>
        <p:spPr>
          <a:xfrm>
            <a:off x="640080" y="1874520"/>
            <a:ext cx="1088136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10241280" cy="502920"/>
          </a:xfrm>
          <a:prstGeom prst="rect">
            <a:avLst/>
          </a:prstGeom>
          <a:noFill/>
          <a:ln/>
        </p:spPr>
        <p:txBody>
          <a:bodyPr wrap="square" rtlCol="0" anchor="ctr"/>
          <a:lstStyle/>
          <a:p>
            <a:pPr indent="0" marL="0">
              <a:lnSpc>
                <a:spcPct val="108000"/>
              </a:lnSpc>
              <a:buNone/>
            </a:pPr>
            <a:r>
              <a:rPr lang="en-US" sz="1350" b="1" i="1" dirty="0">
                <a:solidFill>
                  <a:srgbClr val="8C2F2A"/>
                </a:solidFill>
                <a:latin typeface="Calibri" pitchFamily="34" charset="0"/>
                <a:ea typeface="Calibri" pitchFamily="34" charset="-122"/>
                <a:cs typeface="Calibri" pitchFamily="34" charset="-120"/>
              </a:rPr>
              <a:t>1주차에 우리는 셀리가 진단한 '역사적 기억상실(historical amnesia)'에서 출발했다. 이제 한 학기를 마치며 그가 말한 세 가지 위험을 다시 본다.</a:t>
            </a:r>
            <a:endParaRPr lang="en-US" sz="1350" dirty="0"/>
          </a:p>
        </p:txBody>
      </p:sp>
      <p:sp>
        <p:nvSpPr>
          <p:cNvPr id="7" name="Shape 5"/>
          <p:cNvSpPr/>
          <p:nvPr/>
        </p:nvSpPr>
        <p:spPr>
          <a:xfrm>
            <a:off x="1143000" y="2834640"/>
            <a:ext cx="502920" cy="502920"/>
          </a:xfrm>
          <a:prstGeom prst="ellipse">
            <a:avLst/>
          </a:prstGeom>
          <a:solidFill>
            <a:srgbClr val="8C2F2A"/>
          </a:solidFill>
          <a:ln w="12700">
            <a:solidFill>
              <a:srgbClr val="A6791A"/>
            </a:solidFill>
            <a:prstDash val="solid"/>
          </a:ln>
        </p:spPr>
      </p:sp>
      <p:sp>
        <p:nvSpPr>
          <p:cNvPr id="8" name="Text 6"/>
          <p:cNvSpPr/>
          <p:nvPr/>
        </p:nvSpPr>
        <p:spPr>
          <a:xfrm>
            <a:off x="1143000" y="2834640"/>
            <a:ext cx="502920" cy="502920"/>
          </a:xfrm>
          <a:prstGeom prst="rect">
            <a:avLst/>
          </a:prstGeom>
          <a:noFill/>
          <a:ln/>
        </p:spPr>
        <p:txBody>
          <a:bodyPr wrap="square" rtlCol="0" anchor="ctr"/>
          <a:lstStyle/>
          <a:p>
            <a:pPr algn="ctr" indent="0" marL="0">
              <a:buNone/>
            </a:pPr>
            <a:r>
              <a:rPr lang="en-US" sz="1500" b="1" dirty="0">
                <a:solidFill>
                  <a:srgbClr val="FBF6EC"/>
                </a:solidFill>
                <a:latin typeface="Cambria" pitchFamily="34" charset="0"/>
                <a:ea typeface="Cambria" pitchFamily="34" charset="-122"/>
                <a:cs typeface="Cambria" pitchFamily="34" charset="-120"/>
              </a:rPr>
              <a:t>1</a:t>
            </a:r>
            <a:endParaRPr lang="en-US" sz="1500" dirty="0"/>
          </a:p>
        </p:txBody>
      </p:sp>
      <p:sp>
        <p:nvSpPr>
          <p:cNvPr id="9" name="Text 7"/>
          <p:cNvSpPr/>
          <p:nvPr/>
        </p:nvSpPr>
        <p:spPr>
          <a:xfrm>
            <a:off x="1874520" y="2788920"/>
            <a:ext cx="3566160" cy="594360"/>
          </a:xfrm>
          <a:prstGeom prst="rect">
            <a:avLst/>
          </a:prstGeom>
          <a:noFill/>
          <a:ln/>
        </p:spPr>
        <p:txBody>
          <a:bodyPr wrap="square" rtlCol="0" anchor="ctr"/>
          <a:lstStyle/>
          <a:p>
            <a:pPr indent="0" marL="0">
              <a:lnSpc>
                <a:spcPct val="95000"/>
              </a:lnSpc>
              <a:buNone/>
            </a:pPr>
            <a:r>
              <a:rPr lang="en-US" sz="1500" b="1" dirty="0">
                <a:solidFill>
                  <a:srgbClr val="8C2F2A"/>
                </a:solidFill>
                <a:latin typeface="Cambria" pitchFamily="34" charset="0"/>
                <a:ea typeface="Cambria" pitchFamily="34" charset="-122"/>
                <a:cs typeface="Cambria" pitchFamily="34" charset="-120"/>
              </a:rPr>
              <a:t>이단에 취약해지지 않기</a:t>
            </a:r>
            <a:endParaRPr lang="en-US" sz="1500" dirty="0"/>
          </a:p>
        </p:txBody>
      </p:sp>
      <p:sp>
        <p:nvSpPr>
          <p:cNvPr id="10" name="Text 8"/>
          <p:cNvSpPr/>
          <p:nvPr/>
        </p:nvSpPr>
        <p:spPr>
          <a:xfrm>
            <a:off x="5577840" y="2743200"/>
            <a:ext cx="5760720" cy="685800"/>
          </a:xfrm>
          <a:prstGeom prst="rect">
            <a:avLst/>
          </a:prstGeom>
          <a:noFill/>
          <a:ln/>
        </p:spPr>
        <p:txBody>
          <a:bodyPr wrap="square" rtlCol="0" anchor="ctr"/>
          <a:lstStyle/>
          <a:p>
            <a:pPr indent="0" marL="0">
              <a:lnSpc>
                <a:spcPct val="105000"/>
              </a:lnSpc>
              <a:buNone/>
            </a:pPr>
            <a:r>
              <a:rPr lang="en-US" sz="1200" dirty="0">
                <a:solidFill>
                  <a:srgbClr val="33291F"/>
                </a:solidFill>
                <a:latin typeface="Calibri" pitchFamily="34" charset="0"/>
                <a:ea typeface="Calibri" pitchFamily="34" charset="-122"/>
                <a:cs typeface="Calibri" pitchFamily="34" charset="-120"/>
              </a:rPr>
              <a:t>이제 우리는 아리우스와 유티케스, 소치니와 현대주의자를 만났다. 비교할 기준이 생겼다.</a:t>
            </a:r>
            <a:endParaRPr lang="en-US" sz="1200" dirty="0"/>
          </a:p>
        </p:txBody>
      </p:sp>
      <p:sp>
        <p:nvSpPr>
          <p:cNvPr id="11" name="Shape 9"/>
          <p:cNvSpPr/>
          <p:nvPr/>
        </p:nvSpPr>
        <p:spPr>
          <a:xfrm>
            <a:off x="1143000" y="3840480"/>
            <a:ext cx="502920" cy="502920"/>
          </a:xfrm>
          <a:prstGeom prst="ellipse">
            <a:avLst/>
          </a:prstGeom>
          <a:solidFill>
            <a:srgbClr val="8C2F2A"/>
          </a:solidFill>
          <a:ln w="12700">
            <a:solidFill>
              <a:srgbClr val="A6791A"/>
            </a:solidFill>
            <a:prstDash val="solid"/>
          </a:ln>
        </p:spPr>
      </p:sp>
      <p:sp>
        <p:nvSpPr>
          <p:cNvPr id="12" name="Text 10"/>
          <p:cNvSpPr/>
          <p:nvPr/>
        </p:nvSpPr>
        <p:spPr>
          <a:xfrm>
            <a:off x="1143000" y="3840480"/>
            <a:ext cx="502920" cy="502920"/>
          </a:xfrm>
          <a:prstGeom prst="rect">
            <a:avLst/>
          </a:prstGeom>
          <a:noFill/>
          <a:ln/>
        </p:spPr>
        <p:txBody>
          <a:bodyPr wrap="square" rtlCol="0" anchor="ctr"/>
          <a:lstStyle/>
          <a:p>
            <a:pPr algn="ctr" indent="0" marL="0">
              <a:buNone/>
            </a:pPr>
            <a:r>
              <a:rPr lang="en-US" sz="1500" b="1" dirty="0">
                <a:solidFill>
                  <a:srgbClr val="FBF6EC"/>
                </a:solidFill>
                <a:latin typeface="Cambria" pitchFamily="34" charset="0"/>
                <a:ea typeface="Cambria" pitchFamily="34" charset="-122"/>
                <a:cs typeface="Cambria" pitchFamily="34" charset="-120"/>
              </a:rPr>
              <a:t>2</a:t>
            </a:r>
            <a:endParaRPr lang="en-US" sz="1500" dirty="0"/>
          </a:p>
        </p:txBody>
      </p:sp>
      <p:sp>
        <p:nvSpPr>
          <p:cNvPr id="13" name="Text 11"/>
          <p:cNvSpPr/>
          <p:nvPr/>
        </p:nvSpPr>
        <p:spPr>
          <a:xfrm>
            <a:off x="1874520" y="3794760"/>
            <a:ext cx="3566160" cy="594360"/>
          </a:xfrm>
          <a:prstGeom prst="rect">
            <a:avLst/>
          </a:prstGeom>
          <a:noFill/>
          <a:ln/>
        </p:spPr>
        <p:txBody>
          <a:bodyPr wrap="square" rtlCol="0" anchor="ctr"/>
          <a:lstStyle/>
          <a:p>
            <a:pPr indent="0" marL="0">
              <a:lnSpc>
                <a:spcPct val="95000"/>
              </a:lnSpc>
              <a:buNone/>
            </a:pPr>
            <a:r>
              <a:rPr lang="en-US" sz="1500" b="1" dirty="0">
                <a:solidFill>
                  <a:srgbClr val="8C2F2A"/>
                </a:solidFill>
                <a:latin typeface="Cambria" pitchFamily="34" charset="0"/>
                <a:ea typeface="Cambria" pitchFamily="34" charset="-122"/>
                <a:cs typeface="Cambria" pitchFamily="34" charset="-120"/>
              </a:rPr>
              <a:t>영적 교만에 빠지지 않기</a:t>
            </a:r>
            <a:endParaRPr lang="en-US" sz="1500" dirty="0"/>
          </a:p>
        </p:txBody>
      </p:sp>
      <p:sp>
        <p:nvSpPr>
          <p:cNvPr id="14" name="Text 12"/>
          <p:cNvSpPr/>
          <p:nvPr/>
        </p:nvSpPr>
        <p:spPr>
          <a:xfrm>
            <a:off x="5577840" y="3749040"/>
            <a:ext cx="5760720" cy="685800"/>
          </a:xfrm>
          <a:prstGeom prst="rect">
            <a:avLst/>
          </a:prstGeom>
          <a:noFill/>
          <a:ln/>
        </p:spPr>
        <p:txBody>
          <a:bodyPr wrap="square" rtlCol="0" anchor="ctr"/>
          <a:lstStyle/>
          <a:p>
            <a:pPr indent="0" marL="0">
              <a:lnSpc>
                <a:spcPct val="105000"/>
              </a:lnSpc>
              <a:buNone/>
            </a:pPr>
            <a:r>
              <a:rPr lang="en-US" sz="1200" dirty="0">
                <a:solidFill>
                  <a:srgbClr val="33291F"/>
                </a:solidFill>
                <a:latin typeface="Calibri" pitchFamily="34" charset="0"/>
                <a:ea typeface="Calibri" pitchFamily="34" charset="-122"/>
                <a:cs typeface="Calibri" pitchFamily="34" charset="-120"/>
              </a:rPr>
              <a:t>우리 전통이 언제 어떻게 생겼는지, 그리고 어떤 짐을 지고 있는지 알게 되었다. 자랑도 정죄도 조심스러워졌다.</a:t>
            </a:r>
            <a:endParaRPr lang="en-US" sz="1200" dirty="0"/>
          </a:p>
        </p:txBody>
      </p:sp>
      <p:sp>
        <p:nvSpPr>
          <p:cNvPr id="15" name="Shape 13"/>
          <p:cNvSpPr/>
          <p:nvPr/>
        </p:nvSpPr>
        <p:spPr>
          <a:xfrm>
            <a:off x="1143000" y="4846320"/>
            <a:ext cx="502920" cy="502920"/>
          </a:xfrm>
          <a:prstGeom prst="ellipse">
            <a:avLst/>
          </a:prstGeom>
          <a:solidFill>
            <a:srgbClr val="8C2F2A"/>
          </a:solidFill>
          <a:ln w="12700">
            <a:solidFill>
              <a:srgbClr val="A6791A"/>
            </a:solidFill>
            <a:prstDash val="solid"/>
          </a:ln>
        </p:spPr>
      </p:sp>
      <p:sp>
        <p:nvSpPr>
          <p:cNvPr id="16" name="Text 14"/>
          <p:cNvSpPr/>
          <p:nvPr/>
        </p:nvSpPr>
        <p:spPr>
          <a:xfrm>
            <a:off x="1143000" y="4846320"/>
            <a:ext cx="502920" cy="502920"/>
          </a:xfrm>
          <a:prstGeom prst="rect">
            <a:avLst/>
          </a:prstGeom>
          <a:noFill/>
          <a:ln/>
        </p:spPr>
        <p:txBody>
          <a:bodyPr wrap="square" rtlCol="0" anchor="ctr"/>
          <a:lstStyle/>
          <a:p>
            <a:pPr algn="ctr" indent="0" marL="0">
              <a:buNone/>
            </a:pPr>
            <a:r>
              <a:rPr lang="en-US" sz="1500" b="1" dirty="0">
                <a:solidFill>
                  <a:srgbClr val="FBF6EC"/>
                </a:solidFill>
                <a:latin typeface="Cambria" pitchFamily="34" charset="0"/>
                <a:ea typeface="Cambria" pitchFamily="34" charset="-122"/>
                <a:cs typeface="Cambria" pitchFamily="34" charset="-120"/>
              </a:rPr>
              <a:t>3</a:t>
            </a:r>
            <a:endParaRPr lang="en-US" sz="1500" dirty="0"/>
          </a:p>
        </p:txBody>
      </p:sp>
      <p:sp>
        <p:nvSpPr>
          <p:cNvPr id="17" name="Text 15"/>
          <p:cNvSpPr/>
          <p:nvPr/>
        </p:nvSpPr>
        <p:spPr>
          <a:xfrm>
            <a:off x="1874520" y="4800600"/>
            <a:ext cx="3566160" cy="594360"/>
          </a:xfrm>
          <a:prstGeom prst="rect">
            <a:avLst/>
          </a:prstGeom>
          <a:noFill/>
          <a:ln/>
        </p:spPr>
        <p:txBody>
          <a:bodyPr wrap="square" rtlCol="0" anchor="ctr"/>
          <a:lstStyle/>
          <a:p>
            <a:pPr indent="0" marL="0">
              <a:lnSpc>
                <a:spcPct val="95000"/>
              </a:lnSpc>
              <a:buNone/>
            </a:pPr>
            <a:r>
              <a:rPr lang="en-US" sz="1500" b="1" dirty="0">
                <a:solidFill>
                  <a:srgbClr val="8C2F2A"/>
                </a:solidFill>
                <a:latin typeface="Cambria" pitchFamily="34" charset="0"/>
                <a:ea typeface="Cambria" pitchFamily="34" charset="-122"/>
                <a:cs typeface="Cambria" pitchFamily="34" charset="-120"/>
              </a:rPr>
              <a:t>사역의 판단력을 갖기</a:t>
            </a:r>
            <a:endParaRPr lang="en-US" sz="1500" dirty="0"/>
          </a:p>
        </p:txBody>
      </p:sp>
      <p:sp>
        <p:nvSpPr>
          <p:cNvPr id="18" name="Text 16"/>
          <p:cNvSpPr/>
          <p:nvPr/>
        </p:nvSpPr>
        <p:spPr>
          <a:xfrm>
            <a:off x="5577840" y="4754880"/>
            <a:ext cx="5760720" cy="685800"/>
          </a:xfrm>
          <a:prstGeom prst="rect">
            <a:avLst/>
          </a:prstGeom>
          <a:noFill/>
          <a:ln/>
        </p:spPr>
        <p:txBody>
          <a:bodyPr wrap="square" rtlCol="0" anchor="ctr"/>
          <a:lstStyle/>
          <a:p>
            <a:pPr indent="0" marL="0">
              <a:lnSpc>
                <a:spcPct val="105000"/>
              </a:lnSpc>
              <a:buNone/>
            </a:pPr>
            <a:r>
              <a:rPr lang="en-US" sz="1200" dirty="0">
                <a:solidFill>
                  <a:srgbClr val="33291F"/>
                </a:solidFill>
                <a:latin typeface="Calibri" pitchFamily="34" charset="0"/>
                <a:ea typeface="Calibri" pitchFamily="34" charset="-122"/>
                <a:cs typeface="Calibri" pitchFamily="34" charset="-120"/>
              </a:rPr>
              <a:t>500년의 사례가 우리에게 물음을 던진다 — 무엇이 일시적이고 무엇이 영구적인가.</a:t>
            </a:r>
            <a:endParaRPr lang="en-US" sz="1200" dirty="0"/>
          </a:p>
        </p:txBody>
      </p:sp>
      <p:sp>
        <p:nvSpPr>
          <p:cNvPr id="19" name="Text 17"/>
          <p:cNvSpPr/>
          <p:nvPr/>
        </p:nvSpPr>
        <p:spPr>
          <a:xfrm>
            <a:off x="640080" y="5870448"/>
            <a:ext cx="10881360" cy="384048"/>
          </a:xfrm>
          <a:prstGeom prst="rect">
            <a:avLst/>
          </a:prstGeom>
          <a:noFill/>
          <a:ln/>
        </p:spPr>
        <p:txBody>
          <a:bodyPr wrap="square" rtlCol="0" anchor="ctr"/>
          <a:lstStyle/>
          <a:p>
            <a:pPr algn="ctr" indent="0" marL="0">
              <a:buNone/>
            </a:pPr>
            <a:r>
              <a:rPr lang="en-US" sz="1350" b="1" dirty="0">
                <a:solidFill>
                  <a:srgbClr val="8C2F2A"/>
                </a:solidFill>
                <a:latin typeface="Cambria" pitchFamily="34" charset="0"/>
                <a:ea typeface="Cambria" pitchFamily="34" charset="-122"/>
                <a:cs typeface="Cambria" pitchFamily="34" charset="-120"/>
              </a:rPr>
              <a:t>교회사의 목적 — 일시적인 것과 영구적인 것, 유행과 본질을 가려내는 것.</a:t>
            </a:r>
            <a:endParaRPr lang="en-US" sz="1350" dirty="0"/>
          </a:p>
        </p:txBody>
      </p:sp>
      <p:sp>
        <p:nvSpPr>
          <p:cNvPr id="20" name="Text 18"/>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14</a:t>
            </a:r>
            <a:endParaRPr lang="en-US" sz="10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종합 토론</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함께 나눌 물음들</a:t>
            </a:r>
            <a:endParaRPr lang="en-US" sz="3100" dirty="0"/>
          </a:p>
        </p:txBody>
      </p:sp>
      <p:sp>
        <p:nvSpPr>
          <p:cNvPr id="5" name="Shape 3"/>
          <p:cNvSpPr/>
          <p:nvPr/>
        </p:nvSpPr>
        <p:spPr>
          <a:xfrm>
            <a:off x="640080" y="1965960"/>
            <a:ext cx="10881360" cy="731520"/>
          </a:xfrm>
          <a:prstGeom prst="roundRect">
            <a:avLst>
              <a:gd name="adj" fmla="val 11250"/>
            </a:avLst>
          </a:prstGeom>
          <a:solidFill>
            <a:srgbClr val="FBF6EC">
              <a:alpha val="91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14400" y="2057400"/>
            <a:ext cx="457200" cy="548640"/>
          </a:xfrm>
          <a:prstGeom prst="rect">
            <a:avLst/>
          </a:prstGeom>
          <a:noFill/>
          <a:ln/>
        </p:spPr>
        <p:txBody>
          <a:bodyPr wrap="square" rtlCol="0" anchor="ctr"/>
          <a:lstStyle/>
          <a:p>
            <a:pPr algn="ctr" indent="0" marL="0">
              <a:buNone/>
            </a:pPr>
            <a:r>
              <a:rPr lang="en-US" sz="1800" b="1" dirty="0">
                <a:solidFill>
                  <a:srgbClr val="A6791A"/>
                </a:solidFill>
                <a:latin typeface="Cambria" pitchFamily="34" charset="0"/>
                <a:ea typeface="Cambria" pitchFamily="34" charset="-122"/>
                <a:cs typeface="Cambria" pitchFamily="34" charset="-120"/>
              </a:rPr>
              <a:t>1</a:t>
            </a:r>
            <a:endParaRPr lang="en-US" sz="1800" dirty="0"/>
          </a:p>
        </p:txBody>
      </p:sp>
      <p:sp>
        <p:nvSpPr>
          <p:cNvPr id="7" name="Text 5"/>
          <p:cNvSpPr/>
          <p:nvPr/>
        </p:nvSpPr>
        <p:spPr>
          <a:xfrm>
            <a:off x="1508760" y="2039112"/>
            <a:ext cx="2377440" cy="585216"/>
          </a:xfrm>
          <a:prstGeom prst="rect">
            <a:avLst/>
          </a:prstGeom>
          <a:noFill/>
          <a:ln/>
        </p:spPr>
        <p:txBody>
          <a:bodyPr wrap="square" rtlCol="0" anchor="ctr"/>
          <a:lstStyle/>
          <a:p>
            <a:pPr indent="0" marL="0">
              <a:buNone/>
            </a:pPr>
            <a:r>
              <a:rPr lang="en-US" sz="1450" b="1" dirty="0">
                <a:solidFill>
                  <a:srgbClr val="8C2F2A"/>
                </a:solidFill>
                <a:latin typeface="Cambria" pitchFamily="34" charset="0"/>
                <a:ea typeface="Cambria" pitchFamily="34" charset="-122"/>
                <a:cs typeface="Cambria" pitchFamily="34" charset="-120"/>
              </a:rPr>
              <a:t>오늘의 권위</a:t>
            </a:r>
            <a:endParaRPr lang="en-US" sz="1450" dirty="0"/>
          </a:p>
        </p:txBody>
      </p:sp>
      <p:sp>
        <p:nvSpPr>
          <p:cNvPr id="8" name="Text 6"/>
          <p:cNvSpPr/>
          <p:nvPr/>
        </p:nvSpPr>
        <p:spPr>
          <a:xfrm>
            <a:off x="4023360" y="2011680"/>
            <a:ext cx="7315200" cy="640080"/>
          </a:xfrm>
          <a:prstGeom prst="rect">
            <a:avLst/>
          </a:prstGeom>
          <a:noFill/>
          <a:ln/>
        </p:spPr>
        <p:txBody>
          <a:bodyPr wrap="square" rtlCol="0" anchor="ctr"/>
          <a:lstStyle/>
          <a:p>
            <a:pPr indent="0" marL="0">
              <a:lnSpc>
                <a:spcPct val="105000"/>
              </a:lnSpc>
              <a:buNone/>
            </a:pPr>
            <a:r>
              <a:rPr lang="en-US" sz="1200" dirty="0">
                <a:solidFill>
                  <a:srgbClr val="33291F"/>
                </a:solidFill>
                <a:latin typeface="Calibri" pitchFamily="34" charset="0"/>
                <a:ea typeface="Calibri" pitchFamily="34" charset="-122"/>
                <a:cs typeface="Calibri" pitchFamily="34" charset="-120"/>
              </a:rPr>
              <a:t>500년 전 종교개혁이 '성경으로' 돌아갔다면, 오늘 우리 교회의 실질적 권위는 어디에 있는가?</a:t>
            </a:r>
            <a:endParaRPr lang="en-US" sz="1200" dirty="0"/>
          </a:p>
        </p:txBody>
      </p:sp>
      <p:sp>
        <p:nvSpPr>
          <p:cNvPr id="9" name="Shape 7"/>
          <p:cNvSpPr/>
          <p:nvPr/>
        </p:nvSpPr>
        <p:spPr>
          <a:xfrm>
            <a:off x="640080" y="2807208"/>
            <a:ext cx="10881360" cy="731520"/>
          </a:xfrm>
          <a:prstGeom prst="roundRect">
            <a:avLst>
              <a:gd name="adj" fmla="val 11250"/>
            </a:avLst>
          </a:prstGeom>
          <a:solidFill>
            <a:srgbClr val="FBF6EC">
              <a:alpha val="86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10" name="Text 8"/>
          <p:cNvSpPr/>
          <p:nvPr/>
        </p:nvSpPr>
        <p:spPr>
          <a:xfrm>
            <a:off x="914400" y="2898648"/>
            <a:ext cx="457200" cy="548640"/>
          </a:xfrm>
          <a:prstGeom prst="rect">
            <a:avLst/>
          </a:prstGeom>
          <a:noFill/>
          <a:ln/>
        </p:spPr>
        <p:txBody>
          <a:bodyPr wrap="square" rtlCol="0" anchor="ctr"/>
          <a:lstStyle/>
          <a:p>
            <a:pPr algn="ctr" indent="0" marL="0">
              <a:buNone/>
            </a:pPr>
            <a:r>
              <a:rPr lang="en-US" sz="1800" b="1" dirty="0">
                <a:solidFill>
                  <a:srgbClr val="A6791A"/>
                </a:solidFill>
                <a:latin typeface="Cambria" pitchFamily="34" charset="0"/>
                <a:ea typeface="Cambria" pitchFamily="34" charset="-122"/>
                <a:cs typeface="Cambria" pitchFamily="34" charset="-120"/>
              </a:rPr>
              <a:t>2</a:t>
            </a:r>
            <a:endParaRPr lang="en-US" sz="1800" dirty="0"/>
          </a:p>
        </p:txBody>
      </p:sp>
      <p:sp>
        <p:nvSpPr>
          <p:cNvPr id="11" name="Text 9"/>
          <p:cNvSpPr/>
          <p:nvPr/>
        </p:nvSpPr>
        <p:spPr>
          <a:xfrm>
            <a:off x="1508760" y="2880360"/>
            <a:ext cx="2377440" cy="585216"/>
          </a:xfrm>
          <a:prstGeom prst="rect">
            <a:avLst/>
          </a:prstGeom>
          <a:noFill/>
          <a:ln/>
        </p:spPr>
        <p:txBody>
          <a:bodyPr wrap="square" rtlCol="0" anchor="ctr"/>
          <a:lstStyle/>
          <a:p>
            <a:pPr indent="0" marL="0">
              <a:buNone/>
            </a:pPr>
            <a:r>
              <a:rPr lang="en-US" sz="1450" b="1" dirty="0">
                <a:solidFill>
                  <a:srgbClr val="8C2F2A"/>
                </a:solidFill>
                <a:latin typeface="Cambria" pitchFamily="34" charset="0"/>
                <a:ea typeface="Cambria" pitchFamily="34" charset="-122"/>
                <a:cs typeface="Cambria" pitchFamily="34" charset="-120"/>
              </a:rPr>
              <a:t>우리의 자리</a:t>
            </a:r>
            <a:endParaRPr lang="en-US" sz="1450" dirty="0"/>
          </a:p>
        </p:txBody>
      </p:sp>
      <p:sp>
        <p:nvSpPr>
          <p:cNvPr id="12" name="Text 10"/>
          <p:cNvSpPr/>
          <p:nvPr/>
        </p:nvSpPr>
        <p:spPr>
          <a:xfrm>
            <a:off x="4023360" y="2852928"/>
            <a:ext cx="7315200" cy="640080"/>
          </a:xfrm>
          <a:prstGeom prst="rect">
            <a:avLst/>
          </a:prstGeom>
          <a:noFill/>
          <a:ln/>
        </p:spPr>
        <p:txBody>
          <a:bodyPr wrap="square" rtlCol="0" anchor="ctr"/>
          <a:lstStyle/>
          <a:p>
            <a:pPr indent="0" marL="0">
              <a:lnSpc>
                <a:spcPct val="105000"/>
              </a:lnSpc>
              <a:buNone/>
            </a:pPr>
            <a:r>
              <a:rPr lang="en-US" sz="1200" dirty="0">
                <a:solidFill>
                  <a:srgbClr val="33291F"/>
                </a:solidFill>
                <a:latin typeface="Calibri" pitchFamily="34" charset="0"/>
                <a:ea typeface="Calibri" pitchFamily="34" charset="-122"/>
                <a:cs typeface="Calibri" pitchFamily="34" charset="-120"/>
              </a:rPr>
              <a:t>기독교의 무게중심이 남반구로 옮겨 간 시대에, 한국 교회와 이민 교회는 어떤 자리에 서 있는가?</a:t>
            </a:r>
            <a:endParaRPr lang="en-US" sz="1200" dirty="0"/>
          </a:p>
        </p:txBody>
      </p:sp>
      <p:sp>
        <p:nvSpPr>
          <p:cNvPr id="13" name="Shape 11"/>
          <p:cNvSpPr/>
          <p:nvPr/>
        </p:nvSpPr>
        <p:spPr>
          <a:xfrm>
            <a:off x="640080" y="3648456"/>
            <a:ext cx="10881360" cy="731520"/>
          </a:xfrm>
          <a:prstGeom prst="roundRect">
            <a:avLst>
              <a:gd name="adj" fmla="val 11250"/>
            </a:avLst>
          </a:prstGeom>
          <a:solidFill>
            <a:srgbClr val="FBF6EC">
              <a:alpha val="91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14" name="Text 12"/>
          <p:cNvSpPr/>
          <p:nvPr/>
        </p:nvSpPr>
        <p:spPr>
          <a:xfrm>
            <a:off x="914400" y="3739896"/>
            <a:ext cx="457200" cy="548640"/>
          </a:xfrm>
          <a:prstGeom prst="rect">
            <a:avLst/>
          </a:prstGeom>
          <a:noFill/>
          <a:ln/>
        </p:spPr>
        <p:txBody>
          <a:bodyPr wrap="square" rtlCol="0" anchor="ctr"/>
          <a:lstStyle/>
          <a:p>
            <a:pPr algn="ctr" indent="0" marL="0">
              <a:buNone/>
            </a:pPr>
            <a:r>
              <a:rPr lang="en-US" sz="1800" b="1" dirty="0">
                <a:solidFill>
                  <a:srgbClr val="A6791A"/>
                </a:solidFill>
                <a:latin typeface="Cambria" pitchFamily="34" charset="0"/>
                <a:ea typeface="Cambria" pitchFamily="34" charset="-122"/>
                <a:cs typeface="Cambria" pitchFamily="34" charset="-120"/>
              </a:rPr>
              <a:t>3</a:t>
            </a:r>
            <a:endParaRPr lang="en-US" sz="1800" dirty="0"/>
          </a:p>
        </p:txBody>
      </p:sp>
      <p:sp>
        <p:nvSpPr>
          <p:cNvPr id="15" name="Text 13"/>
          <p:cNvSpPr/>
          <p:nvPr/>
        </p:nvSpPr>
        <p:spPr>
          <a:xfrm>
            <a:off x="1508760" y="3721608"/>
            <a:ext cx="2377440" cy="585216"/>
          </a:xfrm>
          <a:prstGeom prst="rect">
            <a:avLst/>
          </a:prstGeom>
          <a:noFill/>
          <a:ln/>
        </p:spPr>
        <p:txBody>
          <a:bodyPr wrap="square" rtlCol="0" anchor="ctr"/>
          <a:lstStyle/>
          <a:p>
            <a:pPr indent="0" marL="0">
              <a:buNone/>
            </a:pPr>
            <a:r>
              <a:rPr lang="en-US" sz="1450" b="1" dirty="0">
                <a:solidFill>
                  <a:srgbClr val="8C2F2A"/>
                </a:solidFill>
                <a:latin typeface="Cambria" pitchFamily="34" charset="0"/>
                <a:ea typeface="Cambria" pitchFamily="34" charset="-122"/>
                <a:cs typeface="Cambria" pitchFamily="34" charset="-120"/>
              </a:rPr>
              <a:t>정직한 기억</a:t>
            </a:r>
            <a:endParaRPr lang="en-US" sz="1450" dirty="0"/>
          </a:p>
        </p:txBody>
      </p:sp>
      <p:sp>
        <p:nvSpPr>
          <p:cNvPr id="16" name="Text 14"/>
          <p:cNvSpPr/>
          <p:nvPr/>
        </p:nvSpPr>
        <p:spPr>
          <a:xfrm>
            <a:off x="4023360" y="3694176"/>
            <a:ext cx="7315200" cy="640080"/>
          </a:xfrm>
          <a:prstGeom prst="rect">
            <a:avLst/>
          </a:prstGeom>
          <a:noFill/>
          <a:ln/>
        </p:spPr>
        <p:txBody>
          <a:bodyPr wrap="square" rtlCol="0" anchor="ctr"/>
          <a:lstStyle/>
          <a:p>
            <a:pPr indent="0" marL="0">
              <a:lnSpc>
                <a:spcPct val="105000"/>
              </a:lnSpc>
              <a:buNone/>
            </a:pPr>
            <a:r>
              <a:rPr lang="en-US" sz="1200" dirty="0">
                <a:solidFill>
                  <a:srgbClr val="33291F"/>
                </a:solidFill>
                <a:latin typeface="Calibri" pitchFamily="34" charset="0"/>
                <a:ea typeface="Calibri" pitchFamily="34" charset="-122"/>
                <a:cs typeface="Calibri" pitchFamily="34" charset="-120"/>
              </a:rPr>
              <a:t>우리 전통의 그늘 — 1845년의 분열 같은 — 을 어떻게 기억하고 가르쳐야 하는가?</a:t>
            </a:r>
            <a:endParaRPr lang="en-US" sz="1200" dirty="0"/>
          </a:p>
        </p:txBody>
      </p:sp>
      <p:sp>
        <p:nvSpPr>
          <p:cNvPr id="17" name="Shape 15"/>
          <p:cNvSpPr/>
          <p:nvPr/>
        </p:nvSpPr>
        <p:spPr>
          <a:xfrm>
            <a:off x="640080" y="4489704"/>
            <a:ext cx="10881360" cy="731520"/>
          </a:xfrm>
          <a:prstGeom prst="roundRect">
            <a:avLst>
              <a:gd name="adj" fmla="val 11250"/>
            </a:avLst>
          </a:prstGeom>
          <a:solidFill>
            <a:srgbClr val="FBF6EC">
              <a:alpha val="86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18" name="Text 16"/>
          <p:cNvSpPr/>
          <p:nvPr/>
        </p:nvSpPr>
        <p:spPr>
          <a:xfrm>
            <a:off x="914400" y="4581144"/>
            <a:ext cx="457200" cy="548640"/>
          </a:xfrm>
          <a:prstGeom prst="rect">
            <a:avLst/>
          </a:prstGeom>
          <a:noFill/>
          <a:ln/>
        </p:spPr>
        <p:txBody>
          <a:bodyPr wrap="square" rtlCol="0" anchor="ctr"/>
          <a:lstStyle/>
          <a:p>
            <a:pPr algn="ctr" indent="0" marL="0">
              <a:buNone/>
            </a:pPr>
            <a:r>
              <a:rPr lang="en-US" sz="1800" b="1" dirty="0">
                <a:solidFill>
                  <a:srgbClr val="A6791A"/>
                </a:solidFill>
                <a:latin typeface="Cambria" pitchFamily="34" charset="0"/>
                <a:ea typeface="Cambria" pitchFamily="34" charset="-122"/>
                <a:cs typeface="Cambria" pitchFamily="34" charset="-120"/>
              </a:rPr>
              <a:t>4</a:t>
            </a:r>
            <a:endParaRPr lang="en-US" sz="1800" dirty="0"/>
          </a:p>
        </p:txBody>
      </p:sp>
      <p:sp>
        <p:nvSpPr>
          <p:cNvPr id="19" name="Text 17"/>
          <p:cNvSpPr/>
          <p:nvPr/>
        </p:nvSpPr>
        <p:spPr>
          <a:xfrm>
            <a:off x="1508760" y="4562856"/>
            <a:ext cx="2377440" cy="585216"/>
          </a:xfrm>
          <a:prstGeom prst="rect">
            <a:avLst/>
          </a:prstGeom>
          <a:noFill/>
          <a:ln/>
        </p:spPr>
        <p:txBody>
          <a:bodyPr wrap="square" rtlCol="0" anchor="ctr"/>
          <a:lstStyle/>
          <a:p>
            <a:pPr indent="0" marL="0">
              <a:buNone/>
            </a:pPr>
            <a:r>
              <a:rPr lang="en-US" sz="1450" b="1" dirty="0">
                <a:solidFill>
                  <a:srgbClr val="8C2F2A"/>
                </a:solidFill>
                <a:latin typeface="Cambria" pitchFamily="34" charset="0"/>
                <a:ea typeface="Cambria" pitchFamily="34" charset="-122"/>
                <a:cs typeface="Cambria" pitchFamily="34" charset="-120"/>
              </a:rPr>
              <a:t>다음 세대</a:t>
            </a:r>
            <a:endParaRPr lang="en-US" sz="1450" dirty="0"/>
          </a:p>
        </p:txBody>
      </p:sp>
      <p:sp>
        <p:nvSpPr>
          <p:cNvPr id="20" name="Text 18"/>
          <p:cNvSpPr/>
          <p:nvPr/>
        </p:nvSpPr>
        <p:spPr>
          <a:xfrm>
            <a:off x="4023360" y="4535424"/>
            <a:ext cx="7315200" cy="640080"/>
          </a:xfrm>
          <a:prstGeom prst="rect">
            <a:avLst/>
          </a:prstGeom>
          <a:noFill/>
          <a:ln/>
        </p:spPr>
        <p:txBody>
          <a:bodyPr wrap="square" rtlCol="0" anchor="ctr"/>
          <a:lstStyle/>
          <a:p>
            <a:pPr indent="0" marL="0">
              <a:lnSpc>
                <a:spcPct val="105000"/>
              </a:lnSpc>
              <a:buNone/>
            </a:pPr>
            <a:r>
              <a:rPr lang="en-US" sz="1200" dirty="0">
                <a:solidFill>
                  <a:srgbClr val="33291F"/>
                </a:solidFill>
                <a:latin typeface="Calibri" pitchFamily="34" charset="0"/>
                <a:ea typeface="Calibri" pitchFamily="34" charset="-122"/>
                <a:cs typeface="Calibri" pitchFamily="34" charset="-120"/>
              </a:rPr>
              <a:t>셀리가 지적한 한국 교회의 둔화 앞에서, 우리는 무엇을 다르게 해야 하는가?</a:t>
            </a:r>
            <a:endParaRPr lang="en-US" sz="1200" dirty="0"/>
          </a:p>
        </p:txBody>
      </p:sp>
      <p:sp>
        <p:nvSpPr>
          <p:cNvPr id="21" name="Shape 19"/>
          <p:cNvSpPr/>
          <p:nvPr/>
        </p:nvSpPr>
        <p:spPr>
          <a:xfrm>
            <a:off x="640080" y="5330952"/>
            <a:ext cx="10881360" cy="731520"/>
          </a:xfrm>
          <a:prstGeom prst="roundRect">
            <a:avLst>
              <a:gd name="adj" fmla="val 11250"/>
            </a:avLst>
          </a:prstGeom>
          <a:solidFill>
            <a:srgbClr val="FBF6EC">
              <a:alpha val="91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22" name="Text 20"/>
          <p:cNvSpPr/>
          <p:nvPr/>
        </p:nvSpPr>
        <p:spPr>
          <a:xfrm>
            <a:off x="914400" y="5422392"/>
            <a:ext cx="457200" cy="548640"/>
          </a:xfrm>
          <a:prstGeom prst="rect">
            <a:avLst/>
          </a:prstGeom>
          <a:noFill/>
          <a:ln/>
        </p:spPr>
        <p:txBody>
          <a:bodyPr wrap="square" rtlCol="0" anchor="ctr"/>
          <a:lstStyle/>
          <a:p>
            <a:pPr algn="ctr" indent="0" marL="0">
              <a:buNone/>
            </a:pPr>
            <a:r>
              <a:rPr lang="en-US" sz="1800" b="1" dirty="0">
                <a:solidFill>
                  <a:srgbClr val="A6791A"/>
                </a:solidFill>
                <a:latin typeface="Cambria" pitchFamily="34" charset="0"/>
                <a:ea typeface="Cambria" pitchFamily="34" charset="-122"/>
                <a:cs typeface="Cambria" pitchFamily="34" charset="-120"/>
              </a:rPr>
              <a:t>5</a:t>
            </a:r>
            <a:endParaRPr lang="en-US" sz="1800" dirty="0"/>
          </a:p>
        </p:txBody>
      </p:sp>
      <p:sp>
        <p:nvSpPr>
          <p:cNvPr id="23" name="Text 21"/>
          <p:cNvSpPr/>
          <p:nvPr/>
        </p:nvSpPr>
        <p:spPr>
          <a:xfrm>
            <a:off x="1508760" y="5404104"/>
            <a:ext cx="2377440" cy="585216"/>
          </a:xfrm>
          <a:prstGeom prst="rect">
            <a:avLst/>
          </a:prstGeom>
          <a:noFill/>
          <a:ln/>
        </p:spPr>
        <p:txBody>
          <a:bodyPr wrap="square" rtlCol="0" anchor="ctr"/>
          <a:lstStyle/>
          <a:p>
            <a:pPr indent="0" marL="0">
              <a:buNone/>
            </a:pPr>
            <a:r>
              <a:rPr lang="en-US" sz="1450" b="1" dirty="0">
                <a:solidFill>
                  <a:srgbClr val="8C2F2A"/>
                </a:solidFill>
                <a:latin typeface="Cambria" pitchFamily="34" charset="0"/>
                <a:ea typeface="Cambria" pitchFamily="34" charset="-122"/>
                <a:cs typeface="Cambria" pitchFamily="34" charset="-120"/>
              </a:rPr>
              <a:t>에베소의 순간</a:t>
            </a:r>
            <a:endParaRPr lang="en-US" sz="1450" dirty="0"/>
          </a:p>
        </p:txBody>
      </p:sp>
      <p:sp>
        <p:nvSpPr>
          <p:cNvPr id="24" name="Text 22"/>
          <p:cNvSpPr/>
          <p:nvPr/>
        </p:nvSpPr>
        <p:spPr>
          <a:xfrm>
            <a:off x="4023360" y="5376672"/>
            <a:ext cx="7315200" cy="640080"/>
          </a:xfrm>
          <a:prstGeom prst="rect">
            <a:avLst/>
          </a:prstGeom>
          <a:noFill/>
          <a:ln/>
        </p:spPr>
        <p:txBody>
          <a:bodyPr wrap="square" rtlCol="0" anchor="ctr"/>
          <a:lstStyle/>
          <a:p>
            <a:pPr indent="0" marL="0">
              <a:lnSpc>
                <a:spcPct val="105000"/>
              </a:lnSpc>
              <a:buNone/>
            </a:pPr>
            <a:r>
              <a:rPr lang="en-US" sz="1200" dirty="0">
                <a:solidFill>
                  <a:srgbClr val="33291F"/>
                </a:solidFill>
                <a:latin typeface="Calibri" pitchFamily="34" charset="0"/>
                <a:ea typeface="Calibri" pitchFamily="34" charset="-122"/>
                <a:cs typeface="Calibri" pitchFamily="34" charset="-120"/>
              </a:rPr>
              <a:t>남반구 교회들이 우리에게 가르쳐 줄 수 있는 것은 무엇이라고 보는가?</a:t>
            </a:r>
            <a:endParaRPr lang="en-US" sz="1200" dirty="0"/>
          </a:p>
        </p:txBody>
      </p:sp>
      <p:sp>
        <p:nvSpPr>
          <p:cNvPr id="25" name="Text 23"/>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15</a:t>
            </a:r>
            <a:endParaRPr lang="en-US" sz="10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이어서 읽을 것</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이 학기가 끝나도</a:t>
            </a:r>
            <a:endParaRPr lang="en-US" sz="3100" dirty="0"/>
          </a:p>
        </p:txBody>
      </p:sp>
      <p:sp>
        <p:nvSpPr>
          <p:cNvPr id="5" name="Shape 3"/>
          <p:cNvSpPr/>
          <p:nvPr/>
        </p:nvSpPr>
        <p:spPr>
          <a:xfrm>
            <a:off x="640080" y="1874520"/>
            <a:ext cx="539496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4754880" cy="457200"/>
          </a:xfrm>
          <a:prstGeom prst="rect">
            <a:avLst/>
          </a:prstGeom>
          <a:noFill/>
          <a:ln/>
        </p:spPr>
        <p:txBody>
          <a:bodyPr wrap="square" rtlCol="0" anchor="ctr"/>
          <a:lstStyle/>
          <a:p>
            <a:pPr indent="0" marL="0">
              <a:buNone/>
            </a:pPr>
            <a:r>
              <a:rPr lang="en-US" sz="1700" b="1" dirty="0">
                <a:solidFill>
                  <a:srgbClr val="8C2F2A"/>
                </a:solidFill>
                <a:latin typeface="Cambria" pitchFamily="34" charset="0"/>
                <a:ea typeface="Cambria" pitchFamily="34" charset="-122"/>
                <a:cs typeface="Cambria" pitchFamily="34" charset="-120"/>
              </a:rPr>
              <a:t>교재를 다시 읽는 법</a:t>
            </a:r>
            <a:endParaRPr lang="en-US" sz="1700" dirty="0"/>
          </a:p>
        </p:txBody>
      </p:sp>
      <p:sp>
        <p:nvSpPr>
          <p:cNvPr id="7" name="Text 5"/>
          <p:cNvSpPr/>
          <p:nvPr/>
        </p:nvSpPr>
        <p:spPr>
          <a:xfrm>
            <a:off x="960120" y="2651760"/>
            <a:ext cx="4754880" cy="3063240"/>
          </a:xfrm>
          <a:prstGeom prst="rect">
            <a:avLst/>
          </a:prstGeom>
          <a:noFill/>
          <a:ln/>
        </p:spPr>
        <p:txBody>
          <a:bodyPr wrap="square" rtlCol="0" anchor="ctr"/>
          <a:lstStyle/>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셀리의 책은 각 장이 하나의 쟁점을 질문으로 제시하는 구조다. 이제 그 질문들을 다시 보라 — 처음 읽을 때와 다르게 보일 것이다.</a:t>
            </a:r>
            <a:endParaRPr lang="en-US" sz="1200" dirty="0"/>
          </a:p>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제1~4부(교회사 I 범위)를 읽어 보라. 우리가 배운 500년의 뿌리가 거기 있다.</a:t>
            </a:r>
            <a:endParaRPr lang="en-US" sz="1200" dirty="0"/>
          </a:p>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곤잘레스의 두 권은 같은 시대를 다른 눈으로 본다. 두 저자를 비교해 읽는 것이 좋은 훈련이다.</a:t>
            </a:r>
            <a:endParaRPr lang="en-US" sz="1200" dirty="0"/>
          </a:p>
        </p:txBody>
      </p:sp>
      <p:sp>
        <p:nvSpPr>
          <p:cNvPr id="8" name="Shape 6"/>
          <p:cNvSpPr/>
          <p:nvPr/>
        </p:nvSpPr>
        <p:spPr>
          <a:xfrm>
            <a:off x="6172200" y="1874520"/>
            <a:ext cx="5394960" cy="3977640"/>
          </a:xfrm>
          <a:prstGeom prst="roundRect">
            <a:avLst>
              <a:gd name="adj" fmla="val 1839"/>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9" name="Text 7"/>
          <p:cNvSpPr/>
          <p:nvPr/>
        </p:nvSpPr>
        <p:spPr>
          <a:xfrm>
            <a:off x="6446520" y="2103120"/>
            <a:ext cx="4754880" cy="457200"/>
          </a:xfrm>
          <a:prstGeom prst="rect">
            <a:avLst/>
          </a:prstGeom>
          <a:noFill/>
          <a:ln/>
        </p:spPr>
        <p:txBody>
          <a:bodyPr wrap="square" rtlCol="0" anchor="ctr"/>
          <a:lstStyle/>
          <a:p>
            <a:pPr indent="0" marL="0">
              <a:buNone/>
            </a:pPr>
            <a:r>
              <a:rPr lang="en-US" sz="1700" b="1" dirty="0">
                <a:solidFill>
                  <a:srgbClr val="C79A3A"/>
                </a:solidFill>
                <a:latin typeface="Cambria" pitchFamily="34" charset="0"/>
                <a:ea typeface="Cambria" pitchFamily="34" charset="-122"/>
                <a:cs typeface="Cambria" pitchFamily="34" charset="-120"/>
              </a:rPr>
              <a:t>더 깊이 들어가려면</a:t>
            </a:r>
            <a:endParaRPr lang="en-US" sz="1700" dirty="0"/>
          </a:p>
        </p:txBody>
      </p:sp>
      <p:sp>
        <p:nvSpPr>
          <p:cNvPr id="10" name="Text 8"/>
          <p:cNvSpPr/>
          <p:nvPr/>
        </p:nvSpPr>
        <p:spPr>
          <a:xfrm>
            <a:off x="6446520" y="2651760"/>
            <a:ext cx="4754880" cy="3063240"/>
          </a:xfrm>
          <a:prstGeom prst="rect">
            <a:avLst/>
          </a:prstGeom>
          <a:noFill/>
          <a:ln/>
        </p:spPr>
        <p:txBody>
          <a:bodyPr wrap="square" rtlCol="0" anchor="ctr"/>
          <a:lstStyle/>
          <a:p>
            <a:pPr marL="342900" indent="-342900">
              <a:lnSpc>
                <a:spcPct val="108000"/>
              </a:lnSpc>
              <a:spcAft>
                <a:spcPts val="700"/>
              </a:spcAft>
              <a:buSzPct val="100000"/>
              <a:buChar char="•"/>
            </a:pPr>
            <a:r>
              <a:rPr lang="en-US" sz="1150" dirty="0">
                <a:solidFill>
                  <a:srgbClr val="FBF6EC"/>
                </a:solidFill>
                <a:latin typeface="Calibri" pitchFamily="34" charset="0"/>
                <a:ea typeface="Calibri" pitchFamily="34" charset="-122"/>
                <a:cs typeface="Calibri" pitchFamily="34" charset="-120"/>
              </a:rPr>
              <a:t>세계 기독교 — 필립 젠킨스 (Philip Jenkins), 앤드루 월스 (Andrew Walls)</a:t>
            </a:r>
            <a:endParaRPr lang="en-US" sz="1150" dirty="0"/>
          </a:p>
          <a:p>
            <a:pPr marL="342900" indent="-342900">
              <a:lnSpc>
                <a:spcPct val="108000"/>
              </a:lnSpc>
              <a:spcAft>
                <a:spcPts val="700"/>
              </a:spcAft>
              <a:buSzPct val="100000"/>
              <a:buChar char="•"/>
            </a:pPr>
            <a:r>
              <a:rPr lang="en-US" sz="1150" dirty="0">
                <a:solidFill>
                  <a:srgbClr val="FBF6EC"/>
                </a:solidFill>
                <a:latin typeface="Calibri" pitchFamily="34" charset="0"/>
                <a:ea typeface="Calibri" pitchFamily="34" charset="-122"/>
                <a:cs typeface="Calibri" pitchFamily="34" charset="-120"/>
              </a:rPr>
              <a:t>침례교사 — Bebbington, Baptists through the Centuries · Torbet, A History of the Baptists</a:t>
            </a:r>
            <a:endParaRPr lang="en-US" sz="1150" dirty="0"/>
          </a:p>
          <a:p>
            <a:pPr marL="342900" indent="-342900">
              <a:lnSpc>
                <a:spcPct val="108000"/>
              </a:lnSpc>
              <a:spcAft>
                <a:spcPts val="700"/>
              </a:spcAft>
              <a:buSzPct val="100000"/>
              <a:buChar char="•"/>
            </a:pPr>
            <a:r>
              <a:rPr lang="en-US" sz="1150" dirty="0">
                <a:solidFill>
                  <a:srgbClr val="FBF6EC"/>
                </a:solidFill>
                <a:latin typeface="Calibri" pitchFamily="34" charset="0"/>
                <a:ea typeface="Calibri" pitchFamily="34" charset="-122"/>
                <a:cs typeface="Calibri" pitchFamily="34" charset="-120"/>
              </a:rPr>
              <a:t>통계와 지도 — Johnson &amp; Zurlo, World Christian Encyclopedia</a:t>
            </a:r>
            <a:endParaRPr lang="en-US" sz="1150" dirty="0"/>
          </a:p>
          <a:p>
            <a:pPr marL="342900" indent="-342900">
              <a:lnSpc>
                <a:spcPct val="108000"/>
              </a:lnSpc>
              <a:spcAft>
                <a:spcPts val="700"/>
              </a:spcAft>
              <a:buSzPct val="100000"/>
              <a:buChar char="•"/>
            </a:pPr>
            <a:r>
              <a:rPr lang="en-US" sz="1150" dirty="0">
                <a:solidFill>
                  <a:srgbClr val="FBF6EC"/>
                </a:solidFill>
                <a:latin typeface="Calibri" pitchFamily="34" charset="0"/>
                <a:ea typeface="Calibri" pitchFamily="34" charset="-122"/>
                <a:cs typeface="Calibri" pitchFamily="34" charset="-120"/>
              </a:rPr>
              <a:t>고든콘웰 세계기독교연구센터의 자료도 유용하다.</a:t>
            </a:r>
            <a:endParaRPr lang="en-US" sz="1150" dirty="0"/>
          </a:p>
        </p:txBody>
      </p:sp>
      <p:sp>
        <p:nvSpPr>
          <p:cNvPr id="11" name="Text 9"/>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16</a:t>
            </a:r>
            <a:endParaRPr lang="en-US" sz="10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마지막으로</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우리도 이 이야기의 한 장(章)이다</a:t>
            </a:r>
            <a:endParaRPr lang="en-US" sz="3100" dirty="0"/>
          </a:p>
        </p:txBody>
      </p:sp>
      <p:sp>
        <p:nvSpPr>
          <p:cNvPr id="5" name="Shape 3"/>
          <p:cNvSpPr/>
          <p:nvPr/>
        </p:nvSpPr>
        <p:spPr>
          <a:xfrm>
            <a:off x="640080" y="1874520"/>
            <a:ext cx="1088136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48840"/>
            <a:ext cx="10241280" cy="457200"/>
          </a:xfrm>
          <a:prstGeom prst="rect">
            <a:avLst/>
          </a:prstGeom>
          <a:noFill/>
          <a:ln/>
        </p:spPr>
        <p:txBody>
          <a:bodyPr wrap="square" rtlCol="0" anchor="ctr"/>
          <a:lstStyle/>
          <a:p>
            <a:pPr indent="0" marL="0">
              <a:buNone/>
            </a:pPr>
            <a:r>
              <a:rPr lang="en-US" sz="1450" b="1" i="1" dirty="0">
                <a:solidFill>
                  <a:srgbClr val="8C2F2A"/>
                </a:solidFill>
                <a:latin typeface="Calibri" pitchFamily="34" charset="0"/>
                <a:ea typeface="Calibri" pitchFamily="34" charset="-122"/>
                <a:cs typeface="Calibri" pitchFamily="34" charset="-120"/>
              </a:rPr>
              <a:t>한 학기 동안 우리는 루터의 불안한 양심에서 시작해, 오늘 남반구의 이름 없는 신자들에게까지 왔다.</a:t>
            </a:r>
            <a:endParaRPr lang="en-US" sz="1450" dirty="0"/>
          </a:p>
        </p:txBody>
      </p:sp>
      <p:sp>
        <p:nvSpPr>
          <p:cNvPr id="7" name="Text 5"/>
          <p:cNvSpPr/>
          <p:nvPr/>
        </p:nvSpPr>
        <p:spPr>
          <a:xfrm>
            <a:off x="960120" y="2697480"/>
            <a:ext cx="10241280" cy="3063240"/>
          </a:xfrm>
          <a:prstGeom prst="rect">
            <a:avLst/>
          </a:prstGeom>
          <a:noFill/>
          <a:ln/>
        </p:spPr>
        <p:txBody>
          <a:bodyPr wrap="square" rtlCol="0" anchor="ctr"/>
          <a:lstStyle/>
          <a:p>
            <a:pPr indent="0" marL="0">
              <a:lnSpc>
                <a:spcPct val="115000"/>
              </a:lnSpc>
              <a:spcAft>
                <a:spcPts val="900"/>
              </a:spcAft>
              <a:buNone/>
            </a:pPr>
            <a:r>
              <a:rPr lang="en-US" sz="1300" dirty="0">
                <a:solidFill>
                  <a:srgbClr val="33291F"/>
                </a:solidFill>
                <a:latin typeface="Calibri" pitchFamily="34" charset="0"/>
                <a:ea typeface="Calibri" pitchFamily="34" charset="-122"/>
                <a:cs typeface="Calibri" pitchFamily="34" charset="-120"/>
              </a:rPr>
              <a:t>셀리는 이 책을 “의미를 묻고 또 물었던 나의 교회사 수업 학생들에게” 바쳤다. 그 물음이 이 책을 낳았고, 오늘 우리도 같은 물음 앞에 있다.</a:t>
            </a:r>
            <a:endParaRPr lang="en-US" sz="1300" dirty="0"/>
          </a:p>
          <a:p>
            <a:pPr indent="0" marL="0">
              <a:lnSpc>
                <a:spcPct val="115000"/>
              </a:lnSpc>
              <a:spcAft>
                <a:spcPts val="900"/>
              </a:spcAft>
              <a:buNone/>
            </a:pPr>
            <a:r>
              <a:rPr lang="en-US" sz="1300" dirty="0">
                <a:solidFill>
                  <a:srgbClr val="33291F"/>
                </a:solidFill>
                <a:latin typeface="Calibri" pitchFamily="34" charset="0"/>
                <a:ea typeface="Calibri" pitchFamily="34" charset="-122"/>
                <a:cs typeface="Calibri" pitchFamily="34" charset="-120"/>
              </a:rPr>
              <a:t>교회사는 지나간 일의 목록이 아니라, 하나님이 부족한 사람들을 통해 일하신 이야기다. 루터도 칼뱅도 캐리도 완전하지 않았다. 우리가 배운 이들 중에는 노예를 소유한 이도, 아내를 돌보지 못한 이도, 시대의 죄에 눈감은 이도 있었다.</a:t>
            </a:r>
            <a:endParaRPr lang="en-US" sz="1300" dirty="0"/>
          </a:p>
          <a:p>
            <a:pPr indent="0" marL="0">
              <a:lnSpc>
                <a:spcPct val="115000"/>
              </a:lnSpc>
              <a:spcAft>
                <a:spcPts val="900"/>
              </a:spcAft>
              <a:buNone/>
            </a:pPr>
            <a:r>
              <a:rPr lang="en-US" sz="1300" dirty="0">
                <a:solidFill>
                  <a:srgbClr val="33291F"/>
                </a:solidFill>
                <a:latin typeface="Calibri" pitchFamily="34" charset="0"/>
                <a:ea typeface="Calibri" pitchFamily="34" charset="-122"/>
                <a:cs typeface="Calibri" pitchFamily="34" charset="-120"/>
              </a:rPr>
              <a:t>그럼에도 복음은 전해졌다. 그것이 이 이야기의 가장 큰 위로다.</a:t>
            </a:r>
            <a:endParaRPr lang="en-US" sz="1300" dirty="0"/>
          </a:p>
          <a:p>
            <a:pPr indent="0" marL="0">
              <a:lnSpc>
                <a:spcPct val="115000"/>
              </a:lnSpc>
              <a:spcAft>
                <a:spcPts val="900"/>
              </a:spcAft>
              <a:buNone/>
            </a:pPr>
            <a:r>
              <a:rPr lang="en-US" sz="1300" dirty="0">
                <a:solidFill>
                  <a:srgbClr val="33291F"/>
                </a:solidFill>
                <a:latin typeface="Calibri" pitchFamily="34" charset="0"/>
                <a:ea typeface="Calibri" pitchFamily="34" charset="-122"/>
                <a:cs typeface="Calibri" pitchFamily="34" charset="-120"/>
              </a:rPr>
              <a:t>이제 여러분이 섬길 교회에서, 이 이야기는 계속된다.</a:t>
            </a:r>
            <a:endParaRPr lang="en-US" sz="1300" dirty="0"/>
          </a:p>
        </p:txBody>
      </p:sp>
      <p:sp>
        <p:nvSpPr>
          <p:cNvPr id="8" name="Text 6"/>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17</a:t>
            </a:r>
            <a:endParaRPr lang="en-US" sz="10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457200" y="502920"/>
            <a:ext cx="8686800" cy="5669280"/>
          </a:xfrm>
          <a:prstGeom prst="roundRect">
            <a:avLst>
              <a:gd name="adj" fmla="val 1613"/>
            </a:avLst>
          </a:prstGeom>
          <a:solidFill>
            <a:srgbClr val="FBF6EC">
              <a:alpha val="88000"/>
            </a:srgbClr>
          </a:solidFill>
          <a:ln w="15875">
            <a:solidFill>
              <a:srgbClr val="FFFFFF">
                <a:alpha val="70000"/>
              </a:srgbClr>
            </a:solidFill>
            <a:prstDash val="solid"/>
          </a:ln>
        </p:spPr>
      </p:sp>
      <p:sp>
        <p:nvSpPr>
          <p:cNvPr id="3" name="Text 1"/>
          <p:cNvSpPr/>
          <p:nvPr/>
        </p:nvSpPr>
        <p:spPr>
          <a:xfrm>
            <a:off x="777240" y="685800"/>
            <a:ext cx="8046720" cy="365760"/>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학기 마무리</a:t>
            </a:r>
            <a:endParaRPr lang="en-US" sz="1350" dirty="0"/>
          </a:p>
        </p:txBody>
      </p:sp>
      <p:sp>
        <p:nvSpPr>
          <p:cNvPr id="4" name="Text 2"/>
          <p:cNvSpPr/>
          <p:nvPr/>
        </p:nvSpPr>
        <p:spPr>
          <a:xfrm>
            <a:off x="777240" y="1051560"/>
            <a:ext cx="8046720" cy="640080"/>
          </a:xfrm>
          <a:prstGeom prst="rect">
            <a:avLst/>
          </a:prstGeom>
          <a:noFill/>
          <a:ln/>
        </p:spPr>
        <p:txBody>
          <a:bodyPr wrap="square" rtlCol="0" anchor="ctr"/>
          <a:lstStyle/>
          <a:p>
            <a:pPr indent="0" marL="0">
              <a:buNone/>
            </a:pPr>
            <a:r>
              <a:rPr lang="en-US" sz="3000" b="1" dirty="0">
                <a:solidFill>
                  <a:srgbClr val="33291F"/>
                </a:solidFill>
                <a:latin typeface="Cambria" pitchFamily="34" charset="0"/>
                <a:ea typeface="Cambria" pitchFamily="34" charset="-122"/>
                <a:cs typeface="Cambria" pitchFamily="34" charset="-120"/>
              </a:rPr>
              <a:t>핵심 정리</a:t>
            </a:r>
            <a:endParaRPr lang="en-US" sz="3000" dirty="0"/>
          </a:p>
        </p:txBody>
      </p:sp>
      <p:sp>
        <p:nvSpPr>
          <p:cNvPr id="5" name="Text 3"/>
          <p:cNvSpPr/>
          <p:nvPr/>
        </p:nvSpPr>
        <p:spPr>
          <a:xfrm>
            <a:off x="777240" y="1874520"/>
            <a:ext cx="5486400" cy="365760"/>
          </a:xfrm>
          <a:prstGeom prst="rect">
            <a:avLst/>
          </a:prstGeom>
          <a:noFill/>
          <a:ln/>
        </p:spPr>
        <p:txBody>
          <a:bodyPr wrap="square" rtlCol="0" anchor="ctr"/>
          <a:lstStyle/>
          <a:p>
            <a:pPr indent="0" marL="0">
              <a:buNone/>
            </a:pPr>
            <a:r>
              <a:rPr lang="en-US" sz="1700" b="1" dirty="0">
                <a:solidFill>
                  <a:srgbClr val="8C2F2A"/>
                </a:solidFill>
                <a:latin typeface="Cambria" pitchFamily="34" charset="0"/>
                <a:ea typeface="Cambria" pitchFamily="34" charset="-122"/>
                <a:cs typeface="Cambria" pitchFamily="34" charset="-120"/>
              </a:rPr>
              <a:t>오늘 배운 것</a:t>
            </a:r>
            <a:endParaRPr lang="en-US" sz="1700" dirty="0"/>
          </a:p>
        </p:txBody>
      </p:sp>
      <p:sp>
        <p:nvSpPr>
          <p:cNvPr id="6" name="Text 4"/>
          <p:cNvSpPr/>
          <p:nvPr/>
        </p:nvSpPr>
        <p:spPr>
          <a:xfrm>
            <a:off x="960120" y="2286000"/>
            <a:ext cx="7772400" cy="2011680"/>
          </a:xfrm>
          <a:prstGeom prst="rect">
            <a:avLst/>
          </a:prstGeom>
          <a:noFill/>
          <a:ln/>
        </p:spPr>
        <p:txBody>
          <a:bodyPr wrap="square" rtlCol="0" anchor="ctr"/>
          <a:lstStyle/>
          <a:p>
            <a:pPr marL="342900" indent="-342900">
              <a:lnSpc>
                <a:spcPct val="112000"/>
              </a:lnSpc>
              <a:spcAft>
                <a:spcPts val="600"/>
              </a:spcAft>
              <a:buSzPct val="100000"/>
              <a:buChar char="•"/>
            </a:pPr>
            <a:r>
              <a:rPr lang="en-US" sz="1150" dirty="0">
                <a:solidFill>
                  <a:srgbClr val="33291F"/>
                </a:solidFill>
                <a:latin typeface="Calibri" pitchFamily="34" charset="0"/>
                <a:ea typeface="Calibri" pitchFamily="34" charset="-122"/>
                <a:cs typeface="Calibri" pitchFamily="34" charset="-120"/>
              </a:rPr>
              <a:t>기독교의 무게중심이 서구에서 남반구(Global South)로 옮겨 갔다 — 1910년 80%에서 2025년 30%로.</a:t>
            </a:r>
            <a:endParaRPr lang="en-US" sz="1150" dirty="0"/>
          </a:p>
          <a:p>
            <a:pPr marL="342900" indent="-342900">
              <a:lnSpc>
                <a:spcPct val="112000"/>
              </a:lnSpc>
              <a:spcAft>
                <a:spcPts val="600"/>
              </a:spcAft>
              <a:buSzPct val="100000"/>
              <a:buChar char="•"/>
            </a:pPr>
            <a:r>
              <a:rPr lang="en-US" sz="1150" dirty="0">
                <a:solidFill>
                  <a:srgbClr val="33291F"/>
                </a:solidFill>
                <a:latin typeface="Calibri" pitchFamily="34" charset="0"/>
                <a:ea typeface="Calibri" pitchFamily="34" charset="-122"/>
                <a:cs typeface="Calibri" pitchFamily="34" charset="-120"/>
              </a:rPr>
              <a:t>성장의 주된 동력은 현지 지도력이 이끄는 토착 운동이었고, 가장 빠르게 자란 유형은 갱신주의(Renewalist)였다.</a:t>
            </a:r>
            <a:endParaRPr lang="en-US" sz="1150" dirty="0"/>
          </a:p>
          <a:p>
            <a:pPr marL="342900" indent="-342900">
              <a:lnSpc>
                <a:spcPct val="112000"/>
              </a:lnSpc>
              <a:spcAft>
                <a:spcPts val="600"/>
              </a:spcAft>
              <a:buSzPct val="100000"/>
              <a:buChar char="•"/>
            </a:pPr>
            <a:r>
              <a:rPr lang="en-US" sz="1150" dirty="0">
                <a:solidFill>
                  <a:srgbClr val="33291F"/>
                </a:solidFill>
                <a:latin typeface="Calibri" pitchFamily="34" charset="0"/>
                <a:ea typeface="Calibri" pitchFamily="34" charset="-122"/>
                <a:cs typeface="Calibri" pitchFamily="34" charset="-120"/>
              </a:rPr>
              <a:t>한국 교회는 세계 2위 선교사 파송국이 되었으나, 21세기 들어 성장이 둔화되고 젊은 세대가 떠나는 도전에 직면했다.</a:t>
            </a:r>
            <a:endParaRPr lang="en-US" sz="1150" dirty="0"/>
          </a:p>
          <a:p>
            <a:pPr marL="342900" indent="-342900">
              <a:lnSpc>
                <a:spcPct val="112000"/>
              </a:lnSpc>
              <a:spcAft>
                <a:spcPts val="600"/>
              </a:spcAft>
              <a:buSzPct val="100000"/>
              <a:buChar char="•"/>
            </a:pPr>
            <a:r>
              <a:rPr lang="en-US" sz="1150" dirty="0">
                <a:solidFill>
                  <a:srgbClr val="33291F"/>
                </a:solidFill>
                <a:latin typeface="Calibri" pitchFamily="34" charset="0"/>
                <a:ea typeface="Calibri" pitchFamily="34" charset="-122"/>
                <a:cs typeface="Calibri" pitchFamily="34" charset="-120"/>
              </a:rPr>
              <a:t>월스가 말한 '에베소의 순간(the Ephesian Moment)' — 온 세계 교회가 서로의 통찰을 나눌 때가 왔다.</a:t>
            </a:r>
            <a:endParaRPr lang="en-US" sz="1150" dirty="0"/>
          </a:p>
        </p:txBody>
      </p:sp>
      <p:sp>
        <p:nvSpPr>
          <p:cNvPr id="7" name="Text 5"/>
          <p:cNvSpPr/>
          <p:nvPr/>
        </p:nvSpPr>
        <p:spPr>
          <a:xfrm>
            <a:off x="777240" y="4114800"/>
            <a:ext cx="5486400" cy="365760"/>
          </a:xfrm>
          <a:prstGeom prst="rect">
            <a:avLst/>
          </a:prstGeom>
          <a:noFill/>
          <a:ln/>
        </p:spPr>
        <p:txBody>
          <a:bodyPr wrap="square" rtlCol="0" anchor="ctr"/>
          <a:lstStyle/>
          <a:p>
            <a:pPr indent="0" marL="0">
              <a:buNone/>
            </a:pPr>
            <a:r>
              <a:rPr lang="en-US" sz="1700" b="1" dirty="0">
                <a:solidFill>
                  <a:srgbClr val="8C2F2A"/>
                </a:solidFill>
                <a:latin typeface="Cambria" pitchFamily="34" charset="0"/>
                <a:ea typeface="Cambria" pitchFamily="34" charset="-122"/>
                <a:cs typeface="Cambria" pitchFamily="34" charset="-120"/>
              </a:rPr>
              <a:t>학기 전체의 축</a:t>
            </a:r>
            <a:endParaRPr lang="en-US" sz="1700" dirty="0"/>
          </a:p>
        </p:txBody>
      </p:sp>
      <p:sp>
        <p:nvSpPr>
          <p:cNvPr id="8" name="Shape 6"/>
          <p:cNvSpPr/>
          <p:nvPr/>
        </p:nvSpPr>
        <p:spPr>
          <a:xfrm>
            <a:off x="777240" y="4462272"/>
            <a:ext cx="8046720" cy="777240"/>
          </a:xfrm>
          <a:prstGeom prst="roundRect">
            <a:avLst>
              <a:gd name="adj" fmla="val 9412"/>
            </a:avLst>
          </a:prstGeom>
          <a:solidFill>
            <a:srgbClr val="FBF6EC"/>
          </a:solidFill>
          <a:ln w="12700">
            <a:solidFill>
              <a:srgbClr val="FFFFFF">
                <a:alpha val="75000"/>
              </a:srgbClr>
            </a:solidFill>
            <a:prstDash val="solid"/>
          </a:ln>
          <a:effectLst>
            <a:outerShdw sx="100000" sy="100000" kx="0" ky="0" algn="bl" rotWithShape="0" blurRad="88900" dist="25400" dir="5400000">
              <a:srgbClr val="5B4A38">
                <a:alpha val="30000"/>
              </a:srgbClr>
            </a:outerShdw>
          </a:effectLst>
        </p:spPr>
      </p:sp>
      <p:sp>
        <p:nvSpPr>
          <p:cNvPr id="9" name="Text 7"/>
          <p:cNvSpPr/>
          <p:nvPr/>
        </p:nvSpPr>
        <p:spPr>
          <a:xfrm>
            <a:off x="1051560" y="4526280"/>
            <a:ext cx="7498080" cy="640080"/>
          </a:xfrm>
          <a:prstGeom prst="rect">
            <a:avLst/>
          </a:prstGeom>
          <a:noFill/>
          <a:ln/>
        </p:spPr>
        <p:txBody>
          <a:bodyPr wrap="square" rtlCol="0" anchor="ctr"/>
          <a:lstStyle/>
          <a:p>
            <a:pPr indent="0" marL="0">
              <a:buNone/>
            </a:pPr>
            <a:r>
              <a:rPr lang="en-US" sz="1350" b="1" dirty="0">
                <a:solidFill>
                  <a:srgbClr val="8C2F2A"/>
                </a:solidFill>
                <a:latin typeface="Cambria" pitchFamily="34" charset="0"/>
                <a:ea typeface="Cambria" pitchFamily="34" charset="-122"/>
                <a:cs typeface="Cambria" pitchFamily="34" charset="-120"/>
              </a:rPr>
              <a:t>권위는 어디에 있는가 — 이 물음이 500년을 관통했고, 오늘 우리 앞에도 있다.</a:t>
            </a:r>
            <a:endParaRPr lang="en-US" sz="1350" dirty="0"/>
          </a:p>
        </p:txBody>
      </p:sp>
      <p:sp>
        <p:nvSpPr>
          <p:cNvPr id="10" name="Text 8"/>
          <p:cNvSpPr/>
          <p:nvPr/>
        </p:nvSpPr>
        <p:spPr>
          <a:xfrm>
            <a:off x="777240" y="5394960"/>
            <a:ext cx="5486400" cy="365760"/>
          </a:xfrm>
          <a:prstGeom prst="rect">
            <a:avLst/>
          </a:prstGeom>
          <a:noFill/>
          <a:ln/>
        </p:spPr>
        <p:txBody>
          <a:bodyPr wrap="square" rtlCol="0" anchor="ctr"/>
          <a:lstStyle/>
          <a:p>
            <a:pPr indent="0" marL="0">
              <a:buNone/>
            </a:pPr>
            <a:r>
              <a:rPr lang="en-US" sz="1700" b="1" dirty="0">
                <a:solidFill>
                  <a:srgbClr val="8C2F2A"/>
                </a:solidFill>
                <a:latin typeface="Cambria" pitchFamily="34" charset="0"/>
                <a:ea typeface="Cambria" pitchFamily="34" charset="-122"/>
                <a:cs typeface="Cambria" pitchFamily="34" charset="-120"/>
              </a:rPr>
              <a:t>마지막 권면</a:t>
            </a:r>
            <a:endParaRPr lang="en-US" sz="1700" dirty="0"/>
          </a:p>
        </p:txBody>
      </p:sp>
      <p:sp>
        <p:nvSpPr>
          <p:cNvPr id="11" name="Text 9"/>
          <p:cNvSpPr/>
          <p:nvPr/>
        </p:nvSpPr>
        <p:spPr>
          <a:xfrm>
            <a:off x="777240" y="5742432"/>
            <a:ext cx="8046720" cy="365760"/>
          </a:xfrm>
          <a:prstGeom prst="rect">
            <a:avLst/>
          </a:prstGeom>
          <a:noFill/>
          <a:ln/>
        </p:spPr>
        <p:txBody>
          <a:bodyPr wrap="square" rtlCol="0" anchor="ctr"/>
          <a:lstStyle/>
          <a:p>
            <a:pPr indent="0" marL="0">
              <a:buNone/>
            </a:pPr>
            <a:r>
              <a:rPr lang="en-US" sz="1250" i="1" dirty="0">
                <a:solidFill>
                  <a:srgbClr val="55483A"/>
                </a:solidFill>
                <a:latin typeface="Calibri" pitchFamily="34" charset="0"/>
                <a:ea typeface="Calibri" pitchFamily="34" charset="-122"/>
                <a:cs typeface="Calibri" pitchFamily="34" charset="-120"/>
              </a:rPr>
              <a:t>교회사는 내 신앙의 계보학이다. 이제 여러분이 섬길 교회에서 이 이야기는 계속된다.</a:t>
            </a:r>
            <a:endParaRPr lang="en-US" sz="1250" dirty="0"/>
          </a:p>
        </p:txBody>
      </p:sp>
      <p:sp>
        <p:nvSpPr>
          <p:cNvPr id="12" name="Text 10"/>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18</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이번 주 강의의 흐름</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지금 우리는 어디에 있는가</a:t>
            </a:r>
            <a:endParaRPr lang="en-US" sz="3100" dirty="0"/>
          </a:p>
        </p:txBody>
      </p:sp>
      <p:sp>
        <p:nvSpPr>
          <p:cNvPr id="5" name="Shape 3"/>
          <p:cNvSpPr/>
          <p:nvPr/>
        </p:nvSpPr>
        <p:spPr>
          <a:xfrm>
            <a:off x="914400" y="2148840"/>
            <a:ext cx="640080" cy="640080"/>
          </a:xfrm>
          <a:prstGeom prst="ellipse">
            <a:avLst/>
          </a:prstGeom>
          <a:solidFill>
            <a:srgbClr val="8C2F2A"/>
          </a:solidFill>
          <a:ln w="19050">
            <a:solidFill>
              <a:srgbClr val="A6791A"/>
            </a:solidFill>
            <a:prstDash val="solid"/>
          </a:ln>
        </p:spPr>
      </p:sp>
      <p:sp>
        <p:nvSpPr>
          <p:cNvPr id="6" name="Text 4"/>
          <p:cNvSpPr/>
          <p:nvPr/>
        </p:nvSpPr>
        <p:spPr>
          <a:xfrm>
            <a:off x="914400" y="2148840"/>
            <a:ext cx="640080" cy="640080"/>
          </a:xfrm>
          <a:prstGeom prst="rect">
            <a:avLst/>
          </a:prstGeom>
          <a:noFill/>
          <a:ln/>
        </p:spPr>
        <p:txBody>
          <a:bodyPr wrap="square" rtlCol="0" anchor="ctr"/>
          <a:lstStyle/>
          <a:p>
            <a:pPr algn="ctr" indent="0" marL="0">
              <a:buNone/>
            </a:pPr>
            <a:r>
              <a:rPr lang="en-US" sz="1700" b="1" dirty="0">
                <a:solidFill>
                  <a:srgbClr val="FBF6EC"/>
                </a:solidFill>
                <a:latin typeface="Cambria" pitchFamily="34" charset="0"/>
                <a:ea typeface="Cambria" pitchFamily="34" charset="-122"/>
                <a:cs typeface="Cambria" pitchFamily="34" charset="-120"/>
              </a:rPr>
              <a:t>I</a:t>
            </a:r>
            <a:endParaRPr lang="en-US" sz="1700" dirty="0"/>
          </a:p>
        </p:txBody>
      </p:sp>
      <p:sp>
        <p:nvSpPr>
          <p:cNvPr id="7" name="Shape 5"/>
          <p:cNvSpPr/>
          <p:nvPr/>
        </p:nvSpPr>
        <p:spPr>
          <a:xfrm>
            <a:off x="1828800" y="2093976"/>
            <a:ext cx="9692640" cy="777240"/>
          </a:xfrm>
          <a:prstGeom prst="roundRect">
            <a:avLst>
              <a:gd name="adj" fmla="val 10588"/>
            </a:avLst>
          </a:prstGeom>
          <a:solidFill>
            <a:srgbClr val="FBF6EC">
              <a:alpha val="88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8" name="Text 6"/>
          <p:cNvSpPr/>
          <p:nvPr/>
        </p:nvSpPr>
        <p:spPr>
          <a:xfrm>
            <a:off x="2103120" y="2130552"/>
            <a:ext cx="2651760" cy="685800"/>
          </a:xfrm>
          <a:prstGeom prst="rect">
            <a:avLst/>
          </a:prstGeom>
          <a:noFill/>
          <a:ln/>
        </p:spPr>
        <p:txBody>
          <a:bodyPr wrap="square" rtlCol="0" anchor="ctr"/>
          <a:lstStyle/>
          <a:p>
            <a:pPr indent="0" marL="0">
              <a:buNone/>
            </a:pPr>
            <a:r>
              <a:rPr lang="en-US" sz="1800" b="1" dirty="0">
                <a:solidFill>
                  <a:srgbClr val="8C2F2A"/>
                </a:solidFill>
                <a:latin typeface="Cambria" pitchFamily="34" charset="0"/>
                <a:ea typeface="Cambria" pitchFamily="34" charset="-122"/>
                <a:cs typeface="Cambria" pitchFamily="34" charset="-120"/>
              </a:rPr>
              <a:t>무게중심의 이동</a:t>
            </a:r>
            <a:endParaRPr lang="en-US" sz="1800" dirty="0"/>
          </a:p>
        </p:txBody>
      </p:sp>
      <p:sp>
        <p:nvSpPr>
          <p:cNvPr id="9" name="Text 7"/>
          <p:cNvSpPr/>
          <p:nvPr/>
        </p:nvSpPr>
        <p:spPr>
          <a:xfrm>
            <a:off x="4846320" y="2130552"/>
            <a:ext cx="6400800" cy="685800"/>
          </a:xfrm>
          <a:prstGeom prst="rect">
            <a:avLst/>
          </a:prstGeom>
          <a:noFill/>
          <a:ln/>
        </p:spPr>
        <p:txBody>
          <a:bodyPr wrap="square" rtlCol="0" anchor="ctr"/>
          <a:lstStyle/>
          <a:p>
            <a:pPr indent="0" marL="0">
              <a:buNone/>
            </a:pPr>
            <a:r>
              <a:rPr lang="en-US" sz="1300" dirty="0">
                <a:solidFill>
                  <a:srgbClr val="33291F"/>
                </a:solidFill>
                <a:latin typeface="Calibri" pitchFamily="34" charset="0"/>
                <a:ea typeface="Calibri" pitchFamily="34" charset="-122"/>
                <a:cs typeface="Calibri" pitchFamily="34" charset="-120"/>
              </a:rPr>
              <a:t>서구에서 남반구(Global South)로 — 지도가 바뀌다</a:t>
            </a:r>
            <a:endParaRPr lang="en-US" sz="1300" dirty="0"/>
          </a:p>
        </p:txBody>
      </p:sp>
      <p:sp>
        <p:nvSpPr>
          <p:cNvPr id="10" name="Shape 8"/>
          <p:cNvSpPr/>
          <p:nvPr/>
        </p:nvSpPr>
        <p:spPr>
          <a:xfrm>
            <a:off x="914400" y="3136392"/>
            <a:ext cx="640080" cy="640080"/>
          </a:xfrm>
          <a:prstGeom prst="ellipse">
            <a:avLst/>
          </a:prstGeom>
          <a:solidFill>
            <a:srgbClr val="8C2F2A"/>
          </a:solidFill>
          <a:ln w="19050">
            <a:solidFill>
              <a:srgbClr val="A6791A"/>
            </a:solidFill>
            <a:prstDash val="solid"/>
          </a:ln>
        </p:spPr>
      </p:sp>
      <p:sp>
        <p:nvSpPr>
          <p:cNvPr id="11" name="Text 9"/>
          <p:cNvSpPr/>
          <p:nvPr/>
        </p:nvSpPr>
        <p:spPr>
          <a:xfrm>
            <a:off x="914400" y="3136392"/>
            <a:ext cx="640080" cy="640080"/>
          </a:xfrm>
          <a:prstGeom prst="rect">
            <a:avLst/>
          </a:prstGeom>
          <a:noFill/>
          <a:ln/>
        </p:spPr>
        <p:txBody>
          <a:bodyPr wrap="square" rtlCol="0" anchor="ctr"/>
          <a:lstStyle/>
          <a:p>
            <a:pPr algn="ctr" indent="0" marL="0">
              <a:buNone/>
            </a:pPr>
            <a:r>
              <a:rPr lang="en-US" sz="1700" b="1" dirty="0">
                <a:solidFill>
                  <a:srgbClr val="FBF6EC"/>
                </a:solidFill>
                <a:latin typeface="Cambria" pitchFamily="34" charset="0"/>
                <a:ea typeface="Cambria" pitchFamily="34" charset="-122"/>
                <a:cs typeface="Cambria" pitchFamily="34" charset="-120"/>
              </a:rPr>
              <a:t>II</a:t>
            </a:r>
            <a:endParaRPr lang="en-US" sz="1700" dirty="0"/>
          </a:p>
        </p:txBody>
      </p:sp>
      <p:sp>
        <p:nvSpPr>
          <p:cNvPr id="12" name="Shape 10"/>
          <p:cNvSpPr/>
          <p:nvPr/>
        </p:nvSpPr>
        <p:spPr>
          <a:xfrm>
            <a:off x="1828800" y="3081528"/>
            <a:ext cx="9692640" cy="777240"/>
          </a:xfrm>
          <a:prstGeom prst="roundRect">
            <a:avLst>
              <a:gd name="adj" fmla="val 10588"/>
            </a:avLst>
          </a:prstGeom>
          <a:solidFill>
            <a:srgbClr val="FBF6EC">
              <a:alpha val="88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13" name="Text 11"/>
          <p:cNvSpPr/>
          <p:nvPr/>
        </p:nvSpPr>
        <p:spPr>
          <a:xfrm>
            <a:off x="2103120" y="3118104"/>
            <a:ext cx="2651760" cy="685800"/>
          </a:xfrm>
          <a:prstGeom prst="rect">
            <a:avLst/>
          </a:prstGeom>
          <a:noFill/>
          <a:ln/>
        </p:spPr>
        <p:txBody>
          <a:bodyPr wrap="square" rtlCol="0" anchor="ctr"/>
          <a:lstStyle/>
          <a:p>
            <a:pPr indent="0" marL="0">
              <a:buNone/>
            </a:pPr>
            <a:r>
              <a:rPr lang="en-US" sz="1800" b="1" dirty="0">
                <a:solidFill>
                  <a:srgbClr val="8C2F2A"/>
                </a:solidFill>
                <a:latin typeface="Cambria" pitchFamily="34" charset="0"/>
                <a:ea typeface="Cambria" pitchFamily="34" charset="-122"/>
                <a:cs typeface="Cambria" pitchFamily="34" charset="-120"/>
              </a:rPr>
              <a:t>성장의 현장</a:t>
            </a:r>
            <a:endParaRPr lang="en-US" sz="1800" dirty="0"/>
          </a:p>
        </p:txBody>
      </p:sp>
      <p:sp>
        <p:nvSpPr>
          <p:cNvPr id="14" name="Text 12"/>
          <p:cNvSpPr/>
          <p:nvPr/>
        </p:nvSpPr>
        <p:spPr>
          <a:xfrm>
            <a:off x="4846320" y="3118104"/>
            <a:ext cx="6400800" cy="685800"/>
          </a:xfrm>
          <a:prstGeom prst="rect">
            <a:avLst/>
          </a:prstGeom>
          <a:noFill/>
          <a:ln/>
        </p:spPr>
        <p:txBody>
          <a:bodyPr wrap="square" rtlCol="0" anchor="ctr"/>
          <a:lstStyle/>
          <a:p>
            <a:pPr indent="0" marL="0">
              <a:buNone/>
            </a:pPr>
            <a:r>
              <a:rPr lang="en-US" sz="1300" dirty="0">
                <a:solidFill>
                  <a:srgbClr val="33291F"/>
                </a:solidFill>
                <a:latin typeface="Calibri" pitchFamily="34" charset="0"/>
                <a:ea typeface="Calibri" pitchFamily="34" charset="-122"/>
                <a:cs typeface="Calibri" pitchFamily="34" charset="-120"/>
              </a:rPr>
              <a:t>중국 · 아프리카 · 라틴아메리카 · 한국</a:t>
            </a:r>
            <a:endParaRPr lang="en-US" sz="1300" dirty="0"/>
          </a:p>
        </p:txBody>
      </p:sp>
      <p:sp>
        <p:nvSpPr>
          <p:cNvPr id="15" name="Shape 13"/>
          <p:cNvSpPr/>
          <p:nvPr/>
        </p:nvSpPr>
        <p:spPr>
          <a:xfrm>
            <a:off x="914400" y="4123944"/>
            <a:ext cx="640080" cy="640080"/>
          </a:xfrm>
          <a:prstGeom prst="ellipse">
            <a:avLst/>
          </a:prstGeom>
          <a:solidFill>
            <a:srgbClr val="8C2F2A"/>
          </a:solidFill>
          <a:ln w="19050">
            <a:solidFill>
              <a:srgbClr val="A6791A"/>
            </a:solidFill>
            <a:prstDash val="solid"/>
          </a:ln>
        </p:spPr>
      </p:sp>
      <p:sp>
        <p:nvSpPr>
          <p:cNvPr id="16" name="Text 14"/>
          <p:cNvSpPr/>
          <p:nvPr/>
        </p:nvSpPr>
        <p:spPr>
          <a:xfrm>
            <a:off x="914400" y="4123944"/>
            <a:ext cx="640080" cy="640080"/>
          </a:xfrm>
          <a:prstGeom prst="rect">
            <a:avLst/>
          </a:prstGeom>
          <a:noFill/>
          <a:ln/>
        </p:spPr>
        <p:txBody>
          <a:bodyPr wrap="square" rtlCol="0" anchor="ctr"/>
          <a:lstStyle/>
          <a:p>
            <a:pPr algn="ctr" indent="0" marL="0">
              <a:buNone/>
            </a:pPr>
            <a:r>
              <a:rPr lang="en-US" sz="1700" b="1" dirty="0">
                <a:solidFill>
                  <a:srgbClr val="FBF6EC"/>
                </a:solidFill>
                <a:latin typeface="Cambria" pitchFamily="34" charset="0"/>
                <a:ea typeface="Cambria" pitchFamily="34" charset="-122"/>
                <a:cs typeface="Cambria" pitchFamily="34" charset="-120"/>
              </a:rPr>
              <a:t>III</a:t>
            </a:r>
            <a:endParaRPr lang="en-US" sz="1700" dirty="0"/>
          </a:p>
        </p:txBody>
      </p:sp>
      <p:sp>
        <p:nvSpPr>
          <p:cNvPr id="17" name="Shape 15"/>
          <p:cNvSpPr/>
          <p:nvPr/>
        </p:nvSpPr>
        <p:spPr>
          <a:xfrm>
            <a:off x="1828800" y="4069080"/>
            <a:ext cx="9692640" cy="777240"/>
          </a:xfrm>
          <a:prstGeom prst="roundRect">
            <a:avLst>
              <a:gd name="adj" fmla="val 10588"/>
            </a:avLst>
          </a:prstGeom>
          <a:solidFill>
            <a:srgbClr val="FBF6EC">
              <a:alpha val="88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18" name="Text 16"/>
          <p:cNvSpPr/>
          <p:nvPr/>
        </p:nvSpPr>
        <p:spPr>
          <a:xfrm>
            <a:off x="2103120" y="4105656"/>
            <a:ext cx="2651760" cy="685800"/>
          </a:xfrm>
          <a:prstGeom prst="rect">
            <a:avLst/>
          </a:prstGeom>
          <a:noFill/>
          <a:ln/>
        </p:spPr>
        <p:txBody>
          <a:bodyPr wrap="square" rtlCol="0" anchor="ctr"/>
          <a:lstStyle/>
          <a:p>
            <a:pPr indent="0" marL="0">
              <a:buNone/>
            </a:pPr>
            <a:r>
              <a:rPr lang="en-US" sz="1800" b="1" dirty="0">
                <a:solidFill>
                  <a:srgbClr val="8C2F2A"/>
                </a:solidFill>
                <a:latin typeface="Cambria" pitchFamily="34" charset="0"/>
                <a:ea typeface="Cambria" pitchFamily="34" charset="-122"/>
                <a:cs typeface="Cambria" pitchFamily="34" charset="-120"/>
              </a:rPr>
              <a:t>오늘의 도전</a:t>
            </a:r>
            <a:endParaRPr lang="en-US" sz="1800" dirty="0"/>
          </a:p>
        </p:txBody>
      </p:sp>
      <p:sp>
        <p:nvSpPr>
          <p:cNvPr id="19" name="Text 17"/>
          <p:cNvSpPr/>
          <p:nvPr/>
        </p:nvSpPr>
        <p:spPr>
          <a:xfrm>
            <a:off x="4846320" y="4105656"/>
            <a:ext cx="6400800" cy="685800"/>
          </a:xfrm>
          <a:prstGeom prst="rect">
            <a:avLst/>
          </a:prstGeom>
          <a:noFill/>
          <a:ln/>
        </p:spPr>
        <p:txBody>
          <a:bodyPr wrap="square" rtlCol="0" anchor="ctr"/>
          <a:lstStyle/>
          <a:p>
            <a:pPr indent="0" marL="0">
              <a:buNone/>
            </a:pPr>
            <a:r>
              <a:rPr lang="en-US" sz="1300" dirty="0">
                <a:solidFill>
                  <a:srgbClr val="33291F"/>
                </a:solidFill>
                <a:latin typeface="Calibri" pitchFamily="34" charset="0"/>
                <a:ea typeface="Calibri" pitchFamily="34" charset="-122"/>
                <a:cs typeface="Calibri" pitchFamily="34" charset="-120"/>
              </a:rPr>
              <a:t>세속화 · 도시화 · 번영복음 · 박해</a:t>
            </a:r>
            <a:endParaRPr lang="en-US" sz="1300" dirty="0"/>
          </a:p>
        </p:txBody>
      </p:sp>
      <p:sp>
        <p:nvSpPr>
          <p:cNvPr id="20" name="Shape 18"/>
          <p:cNvSpPr/>
          <p:nvPr/>
        </p:nvSpPr>
        <p:spPr>
          <a:xfrm>
            <a:off x="914400" y="5111496"/>
            <a:ext cx="640080" cy="640080"/>
          </a:xfrm>
          <a:prstGeom prst="ellipse">
            <a:avLst/>
          </a:prstGeom>
          <a:solidFill>
            <a:srgbClr val="8C2F2A"/>
          </a:solidFill>
          <a:ln w="19050">
            <a:solidFill>
              <a:srgbClr val="A6791A"/>
            </a:solidFill>
            <a:prstDash val="solid"/>
          </a:ln>
        </p:spPr>
      </p:sp>
      <p:sp>
        <p:nvSpPr>
          <p:cNvPr id="21" name="Text 19"/>
          <p:cNvSpPr/>
          <p:nvPr/>
        </p:nvSpPr>
        <p:spPr>
          <a:xfrm>
            <a:off x="914400" y="5111496"/>
            <a:ext cx="640080" cy="640080"/>
          </a:xfrm>
          <a:prstGeom prst="rect">
            <a:avLst/>
          </a:prstGeom>
          <a:noFill/>
          <a:ln/>
        </p:spPr>
        <p:txBody>
          <a:bodyPr wrap="square" rtlCol="0" anchor="ctr"/>
          <a:lstStyle/>
          <a:p>
            <a:pPr algn="ctr" indent="0" marL="0">
              <a:buNone/>
            </a:pPr>
            <a:r>
              <a:rPr lang="en-US" sz="1700" b="1" dirty="0">
                <a:solidFill>
                  <a:srgbClr val="FBF6EC"/>
                </a:solidFill>
                <a:latin typeface="Cambria" pitchFamily="34" charset="0"/>
                <a:ea typeface="Cambria" pitchFamily="34" charset="-122"/>
                <a:cs typeface="Cambria" pitchFamily="34" charset="-120"/>
              </a:rPr>
              <a:t>IV</a:t>
            </a:r>
            <a:endParaRPr lang="en-US" sz="1700" dirty="0"/>
          </a:p>
        </p:txBody>
      </p:sp>
      <p:sp>
        <p:nvSpPr>
          <p:cNvPr id="22" name="Shape 20"/>
          <p:cNvSpPr/>
          <p:nvPr/>
        </p:nvSpPr>
        <p:spPr>
          <a:xfrm>
            <a:off x="1828800" y="5056632"/>
            <a:ext cx="9692640" cy="777240"/>
          </a:xfrm>
          <a:prstGeom prst="roundRect">
            <a:avLst>
              <a:gd name="adj" fmla="val 10588"/>
            </a:avLst>
          </a:prstGeom>
          <a:solidFill>
            <a:srgbClr val="FBF6EC">
              <a:alpha val="88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23" name="Text 21"/>
          <p:cNvSpPr/>
          <p:nvPr/>
        </p:nvSpPr>
        <p:spPr>
          <a:xfrm>
            <a:off x="2103120" y="5093208"/>
            <a:ext cx="2651760" cy="685800"/>
          </a:xfrm>
          <a:prstGeom prst="rect">
            <a:avLst/>
          </a:prstGeom>
          <a:noFill/>
          <a:ln/>
        </p:spPr>
        <p:txBody>
          <a:bodyPr wrap="square" rtlCol="0" anchor="ctr"/>
          <a:lstStyle/>
          <a:p>
            <a:pPr indent="0" marL="0">
              <a:buNone/>
            </a:pPr>
            <a:r>
              <a:rPr lang="en-US" sz="1800" b="1" dirty="0">
                <a:solidFill>
                  <a:srgbClr val="8C2F2A"/>
                </a:solidFill>
                <a:latin typeface="Cambria" pitchFamily="34" charset="0"/>
                <a:ea typeface="Cambria" pitchFamily="34" charset="-122"/>
                <a:cs typeface="Cambria" pitchFamily="34" charset="-120"/>
              </a:rPr>
              <a:t>학기 종합</a:t>
            </a:r>
            <a:endParaRPr lang="en-US" sz="1800" dirty="0"/>
          </a:p>
        </p:txBody>
      </p:sp>
      <p:sp>
        <p:nvSpPr>
          <p:cNvPr id="24" name="Text 22"/>
          <p:cNvSpPr/>
          <p:nvPr/>
        </p:nvSpPr>
        <p:spPr>
          <a:xfrm>
            <a:off x="4846320" y="5093208"/>
            <a:ext cx="6400800" cy="685800"/>
          </a:xfrm>
          <a:prstGeom prst="rect">
            <a:avLst/>
          </a:prstGeom>
          <a:noFill/>
          <a:ln/>
        </p:spPr>
        <p:txBody>
          <a:bodyPr wrap="square" rtlCol="0" anchor="ctr"/>
          <a:lstStyle/>
          <a:p>
            <a:pPr indent="0" marL="0">
              <a:buNone/>
            </a:pPr>
            <a:r>
              <a:rPr lang="en-US" sz="1300" dirty="0">
                <a:solidFill>
                  <a:srgbClr val="33291F"/>
                </a:solidFill>
                <a:latin typeface="Calibri" pitchFamily="34" charset="0"/>
                <a:ea typeface="Calibri" pitchFamily="34" charset="-122"/>
                <a:cs typeface="Calibri" pitchFamily="34" charset="-120"/>
              </a:rPr>
              <a:t>500년을 한 이야기로 — 그리고 에베소의 순간</a:t>
            </a:r>
            <a:endParaRPr lang="en-US" sz="1300" dirty="0"/>
          </a:p>
        </p:txBody>
      </p:sp>
      <p:sp>
        <p:nvSpPr>
          <p:cNvPr id="25" name="Text 23"/>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2</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 — 무게중심의 이동 ①</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기독교 세계의 지도가 바뀌었다</a:t>
            </a:r>
            <a:endParaRPr lang="en-US" sz="3100" dirty="0"/>
          </a:p>
        </p:txBody>
      </p:sp>
      <p:sp>
        <p:nvSpPr>
          <p:cNvPr id="5" name="Shape 3"/>
          <p:cNvSpPr/>
          <p:nvPr/>
        </p:nvSpPr>
        <p:spPr>
          <a:xfrm>
            <a:off x="640080" y="1874520"/>
            <a:ext cx="10881360" cy="1920240"/>
          </a:xfrm>
          <a:prstGeom prst="roundRect">
            <a:avLst>
              <a:gd name="adj" fmla="val 4286"/>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057400"/>
            <a:ext cx="10241280" cy="960120"/>
          </a:xfrm>
          <a:prstGeom prst="rect">
            <a:avLst/>
          </a:prstGeom>
          <a:noFill/>
          <a:ln/>
        </p:spPr>
        <p:txBody>
          <a:bodyPr wrap="square" rtlCol="0" anchor="ctr"/>
          <a:lstStyle/>
          <a:p>
            <a:pPr indent="0" marL="0">
              <a:lnSpc>
                <a:spcPct val="112000"/>
              </a:lnSpc>
              <a:buNone/>
            </a:pPr>
            <a:r>
              <a:rPr lang="en-US" sz="1350" i="1" dirty="0">
                <a:solidFill>
                  <a:srgbClr val="33291F"/>
                </a:solidFill>
                <a:latin typeface="Calibri" pitchFamily="34" charset="0"/>
                <a:ea typeface="Calibri" pitchFamily="34" charset="-122"/>
                <a:cs typeface="Calibri" pitchFamily="34" charset="-120"/>
              </a:rPr>
              <a:t>“지난 한 세기 동안 기독교 세계의 무게중심은 거스를 수 없이 남쪽으로 — 아프리카·아시아·라틴아메리카로 옮겨 갔다. 기독교는 새 세기에 세계적 호황을 누리겠지만, 그 신자 대다수는 유럽인도 유럽계 미국인도 아닐 것이다.”</a:t>
            </a:r>
            <a:endParaRPr lang="en-US" sz="1350" dirty="0"/>
          </a:p>
        </p:txBody>
      </p:sp>
      <p:sp>
        <p:nvSpPr>
          <p:cNvPr id="7" name="Text 5"/>
          <p:cNvSpPr/>
          <p:nvPr/>
        </p:nvSpPr>
        <p:spPr>
          <a:xfrm>
            <a:off x="960120" y="3063240"/>
            <a:ext cx="10241280" cy="320040"/>
          </a:xfrm>
          <a:prstGeom prst="rect">
            <a:avLst/>
          </a:prstGeom>
          <a:noFill/>
          <a:ln/>
        </p:spPr>
        <p:txBody>
          <a:bodyPr wrap="square" rtlCol="0" anchor="ctr"/>
          <a:lstStyle/>
          <a:p>
            <a:pPr algn="r" indent="0" marL="0">
              <a:buNone/>
            </a:pPr>
            <a:r>
              <a:rPr lang="en-US" sz="1200" b="1" dirty="0">
                <a:solidFill>
                  <a:srgbClr val="8C2F2A"/>
                </a:solidFill>
                <a:latin typeface="Calibri" pitchFamily="34" charset="0"/>
                <a:ea typeface="Calibri" pitchFamily="34" charset="-122"/>
                <a:cs typeface="Calibri" pitchFamily="34" charset="-120"/>
              </a:rPr>
              <a:t>— 필립 젠킨스 (Philip Jenkins)</a:t>
            </a:r>
            <a:endParaRPr lang="en-US" sz="1200" dirty="0"/>
          </a:p>
        </p:txBody>
      </p:sp>
      <p:sp>
        <p:nvSpPr>
          <p:cNvPr id="8" name="Shape 6"/>
          <p:cNvSpPr/>
          <p:nvPr/>
        </p:nvSpPr>
        <p:spPr>
          <a:xfrm>
            <a:off x="640080" y="3977640"/>
            <a:ext cx="3429000" cy="2103120"/>
          </a:xfrm>
          <a:prstGeom prst="roundRect">
            <a:avLst>
              <a:gd name="adj" fmla="val 3478"/>
            </a:avLst>
          </a:prstGeom>
          <a:solidFill>
            <a:srgbClr val="FBF6EC"/>
          </a:solidFill>
          <a:ln w="12700">
            <a:solidFill>
              <a:srgbClr val="FFFFFF">
                <a:alpha val="75000"/>
              </a:srgbClr>
            </a:solidFill>
            <a:prstDash val="solid"/>
          </a:ln>
          <a:effectLst>
            <a:outerShdw sx="100000" sy="100000" kx="0" ky="0" algn="bl" rotWithShape="0" blurRad="88900" dist="25400" dir="5400000">
              <a:srgbClr val="5B4A38">
                <a:alpha val="30000"/>
              </a:srgbClr>
            </a:outerShdw>
          </a:effectLst>
        </p:spPr>
      </p:sp>
      <p:sp>
        <p:nvSpPr>
          <p:cNvPr id="9" name="Text 7"/>
          <p:cNvSpPr/>
          <p:nvPr/>
        </p:nvSpPr>
        <p:spPr>
          <a:xfrm>
            <a:off x="868680" y="4233672"/>
            <a:ext cx="2971800" cy="457200"/>
          </a:xfrm>
          <a:prstGeom prst="rect">
            <a:avLst/>
          </a:prstGeom>
          <a:noFill/>
          <a:ln/>
        </p:spPr>
        <p:txBody>
          <a:bodyPr wrap="square" rtlCol="0" anchor="ctr"/>
          <a:lstStyle/>
          <a:p>
            <a:pPr algn="ctr" indent="0" marL="0">
              <a:buNone/>
            </a:pPr>
            <a:r>
              <a:rPr lang="en-US" sz="1900" b="1" dirty="0">
                <a:solidFill>
                  <a:srgbClr val="8C2F2A"/>
                </a:solidFill>
                <a:latin typeface="Cambria" pitchFamily="34" charset="0"/>
                <a:ea typeface="Cambria" pitchFamily="34" charset="-122"/>
                <a:cs typeface="Cambria" pitchFamily="34" charset="-120"/>
              </a:rPr>
              <a:t>1910년</a:t>
            </a:r>
            <a:endParaRPr lang="en-US" sz="1900" dirty="0"/>
          </a:p>
        </p:txBody>
      </p:sp>
      <p:sp>
        <p:nvSpPr>
          <p:cNvPr id="10" name="Text 8"/>
          <p:cNvSpPr/>
          <p:nvPr/>
        </p:nvSpPr>
        <p:spPr>
          <a:xfrm>
            <a:off x="896112" y="4782312"/>
            <a:ext cx="2916936" cy="1143000"/>
          </a:xfrm>
          <a:prstGeom prst="rect">
            <a:avLst/>
          </a:prstGeom>
          <a:noFill/>
          <a:ln/>
        </p:spPr>
        <p:txBody>
          <a:bodyPr wrap="square" rtlCol="0" anchor="ctr"/>
          <a:lstStyle/>
          <a:p>
            <a:pPr algn="ctr" indent="0" marL="0">
              <a:lnSpc>
                <a:spcPct val="108000"/>
              </a:lnSpc>
              <a:buNone/>
            </a:pPr>
            <a:r>
              <a:rPr lang="en-US" sz="1200" dirty="0">
                <a:solidFill>
                  <a:srgbClr val="33291F"/>
                </a:solidFill>
                <a:latin typeface="Calibri" pitchFamily="34" charset="0"/>
                <a:ea typeface="Calibri" pitchFamily="34" charset="-122"/>
                <a:cs typeface="Calibri" pitchFamily="34" charset="-120"/>
              </a:rPr>
              <a:t>전 세계 그리스도인의 80% 이상이 유럽과 북미에 살았다.</a:t>
            </a:r>
            <a:endParaRPr lang="en-US" sz="1200" dirty="0"/>
          </a:p>
        </p:txBody>
      </p:sp>
      <p:sp>
        <p:nvSpPr>
          <p:cNvPr id="11" name="Shape 9"/>
          <p:cNvSpPr/>
          <p:nvPr/>
        </p:nvSpPr>
        <p:spPr>
          <a:xfrm>
            <a:off x="4370832" y="3977640"/>
            <a:ext cx="3429000" cy="2103120"/>
          </a:xfrm>
          <a:prstGeom prst="roundRect">
            <a:avLst>
              <a:gd name="adj" fmla="val 3478"/>
            </a:avLst>
          </a:prstGeom>
          <a:solidFill>
            <a:srgbClr val="FBF6EC"/>
          </a:solidFill>
          <a:ln w="12700">
            <a:solidFill>
              <a:srgbClr val="FFFFFF">
                <a:alpha val="75000"/>
              </a:srgbClr>
            </a:solidFill>
            <a:prstDash val="solid"/>
          </a:ln>
          <a:effectLst>
            <a:outerShdw sx="100000" sy="100000" kx="0" ky="0" algn="bl" rotWithShape="0" blurRad="88900" dist="25400" dir="5400000">
              <a:srgbClr val="5B4A38">
                <a:alpha val="30000"/>
              </a:srgbClr>
            </a:outerShdw>
          </a:effectLst>
        </p:spPr>
      </p:sp>
      <p:sp>
        <p:nvSpPr>
          <p:cNvPr id="12" name="Text 10"/>
          <p:cNvSpPr/>
          <p:nvPr/>
        </p:nvSpPr>
        <p:spPr>
          <a:xfrm>
            <a:off x="4599432" y="4233672"/>
            <a:ext cx="2971800" cy="457200"/>
          </a:xfrm>
          <a:prstGeom prst="rect">
            <a:avLst/>
          </a:prstGeom>
          <a:noFill/>
          <a:ln/>
        </p:spPr>
        <p:txBody>
          <a:bodyPr wrap="square" rtlCol="0" anchor="ctr"/>
          <a:lstStyle/>
          <a:p>
            <a:pPr algn="ctr" indent="0" marL="0">
              <a:buNone/>
            </a:pPr>
            <a:r>
              <a:rPr lang="en-US" sz="1900" b="1" dirty="0">
                <a:solidFill>
                  <a:srgbClr val="8C2F2A"/>
                </a:solidFill>
                <a:latin typeface="Cambria" pitchFamily="34" charset="0"/>
                <a:ea typeface="Cambria" pitchFamily="34" charset="-122"/>
                <a:cs typeface="Cambria" pitchFamily="34" charset="-120"/>
              </a:rPr>
              <a:t>2010년</a:t>
            </a:r>
            <a:endParaRPr lang="en-US" sz="1900" dirty="0"/>
          </a:p>
        </p:txBody>
      </p:sp>
      <p:sp>
        <p:nvSpPr>
          <p:cNvPr id="13" name="Text 11"/>
          <p:cNvSpPr/>
          <p:nvPr/>
        </p:nvSpPr>
        <p:spPr>
          <a:xfrm>
            <a:off x="4626864" y="4782312"/>
            <a:ext cx="2916936" cy="1143000"/>
          </a:xfrm>
          <a:prstGeom prst="rect">
            <a:avLst/>
          </a:prstGeom>
          <a:noFill/>
          <a:ln/>
        </p:spPr>
        <p:txBody>
          <a:bodyPr wrap="square" rtlCol="0" anchor="ctr"/>
          <a:lstStyle/>
          <a:p>
            <a:pPr algn="ctr" indent="0" marL="0">
              <a:lnSpc>
                <a:spcPct val="108000"/>
              </a:lnSpc>
              <a:buNone/>
            </a:pPr>
            <a:r>
              <a:rPr lang="en-US" sz="1200" dirty="0">
                <a:solidFill>
                  <a:srgbClr val="33291F"/>
                </a:solidFill>
                <a:latin typeface="Calibri" pitchFamily="34" charset="0"/>
                <a:ea typeface="Calibri" pitchFamily="34" charset="-122"/>
                <a:cs typeface="Calibri" pitchFamily="34" charset="-120"/>
              </a:rPr>
              <a:t>근소한 다수가 아프리카·아시아·라틴아메리카에 살게 되었다.</a:t>
            </a:r>
            <a:endParaRPr lang="en-US" sz="1200" dirty="0"/>
          </a:p>
        </p:txBody>
      </p:sp>
      <p:sp>
        <p:nvSpPr>
          <p:cNvPr id="14" name="Shape 12"/>
          <p:cNvSpPr/>
          <p:nvPr/>
        </p:nvSpPr>
        <p:spPr>
          <a:xfrm>
            <a:off x="8101584" y="3977640"/>
            <a:ext cx="3429000" cy="2103120"/>
          </a:xfrm>
          <a:prstGeom prst="roundRect">
            <a:avLst>
              <a:gd name="adj" fmla="val 3478"/>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15" name="Text 13"/>
          <p:cNvSpPr/>
          <p:nvPr/>
        </p:nvSpPr>
        <p:spPr>
          <a:xfrm>
            <a:off x="8330184" y="4233672"/>
            <a:ext cx="2971800" cy="457200"/>
          </a:xfrm>
          <a:prstGeom prst="rect">
            <a:avLst/>
          </a:prstGeom>
          <a:noFill/>
          <a:ln/>
        </p:spPr>
        <p:txBody>
          <a:bodyPr wrap="square" rtlCol="0" anchor="ctr"/>
          <a:lstStyle/>
          <a:p>
            <a:pPr algn="ctr" indent="0" marL="0">
              <a:buNone/>
            </a:pPr>
            <a:r>
              <a:rPr lang="en-US" sz="1900" b="1" dirty="0">
                <a:solidFill>
                  <a:srgbClr val="C79A3A"/>
                </a:solidFill>
                <a:latin typeface="Cambria" pitchFamily="34" charset="0"/>
                <a:ea typeface="Cambria" pitchFamily="34" charset="-122"/>
                <a:cs typeface="Cambria" pitchFamily="34" charset="-120"/>
              </a:rPr>
              <a:t>2025년 전망</a:t>
            </a:r>
            <a:endParaRPr lang="en-US" sz="1900" dirty="0"/>
          </a:p>
        </p:txBody>
      </p:sp>
      <p:sp>
        <p:nvSpPr>
          <p:cNvPr id="16" name="Text 14"/>
          <p:cNvSpPr/>
          <p:nvPr/>
        </p:nvSpPr>
        <p:spPr>
          <a:xfrm>
            <a:off x="8357616" y="4782312"/>
            <a:ext cx="2916936" cy="1143000"/>
          </a:xfrm>
          <a:prstGeom prst="rect">
            <a:avLst/>
          </a:prstGeom>
          <a:noFill/>
          <a:ln/>
        </p:spPr>
        <p:txBody>
          <a:bodyPr wrap="square" rtlCol="0" anchor="ctr"/>
          <a:lstStyle/>
          <a:p>
            <a:pPr algn="ctr" indent="0" marL="0">
              <a:lnSpc>
                <a:spcPct val="108000"/>
              </a:lnSpc>
              <a:buNone/>
            </a:pPr>
            <a:r>
              <a:rPr lang="en-US" sz="1200" dirty="0">
                <a:solidFill>
                  <a:srgbClr val="FBF6EC"/>
                </a:solidFill>
                <a:latin typeface="Calibri" pitchFamily="34" charset="0"/>
                <a:ea typeface="Calibri" pitchFamily="34" charset="-122"/>
                <a:cs typeface="Calibri" pitchFamily="34" charset="-120"/>
              </a:rPr>
              <a:t>전 세계 그리스도인의 70%가 남반구에 거주할 것으로 추산된다.</a:t>
            </a:r>
            <a:endParaRPr lang="en-US" sz="1200" dirty="0"/>
          </a:p>
        </p:txBody>
      </p:sp>
      <p:sp>
        <p:nvSpPr>
          <p:cNvPr id="17" name="Text 15"/>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3</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 — 무게중심의 이동 ②</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오늘의 '전형적 그리스도인'</a:t>
            </a:r>
            <a:endParaRPr lang="en-US" sz="3100" dirty="0"/>
          </a:p>
        </p:txBody>
      </p:sp>
      <p:sp>
        <p:nvSpPr>
          <p:cNvPr id="5" name="Shape 3"/>
          <p:cNvSpPr/>
          <p:nvPr/>
        </p:nvSpPr>
        <p:spPr>
          <a:xfrm>
            <a:off x="640080" y="1874520"/>
            <a:ext cx="649224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5852160" cy="411480"/>
          </a:xfrm>
          <a:prstGeom prst="rect">
            <a:avLst/>
          </a:prstGeom>
          <a:noFill/>
          <a:ln/>
        </p:spPr>
        <p:txBody>
          <a:bodyPr wrap="square" rtlCol="0" anchor="ctr"/>
          <a:lstStyle/>
          <a:p>
            <a:pPr indent="0" marL="0">
              <a:buNone/>
            </a:pPr>
            <a:r>
              <a:rPr lang="en-US" sz="1650" b="1" dirty="0">
                <a:solidFill>
                  <a:srgbClr val="8C2F2A"/>
                </a:solidFill>
                <a:latin typeface="Cambria" pitchFamily="34" charset="0"/>
                <a:ea typeface="Cambria" pitchFamily="34" charset="-122"/>
                <a:cs typeface="Cambria" pitchFamily="34" charset="-120"/>
              </a:rPr>
              <a:t>지나 줄로 (Gina Zurlo)의 요약</a:t>
            </a:r>
            <a:endParaRPr lang="en-US" sz="1650" dirty="0"/>
          </a:p>
        </p:txBody>
      </p:sp>
      <p:sp>
        <p:nvSpPr>
          <p:cNvPr id="7" name="Text 5"/>
          <p:cNvSpPr/>
          <p:nvPr/>
        </p:nvSpPr>
        <p:spPr>
          <a:xfrm>
            <a:off x="960120" y="2606040"/>
            <a:ext cx="5852160" cy="3108960"/>
          </a:xfrm>
          <a:prstGeom prst="rect">
            <a:avLst/>
          </a:prstGeom>
          <a:noFill/>
          <a:ln/>
        </p:spPr>
        <p:txBody>
          <a:bodyPr wrap="square" rtlCol="0" anchor="ctr"/>
          <a:lstStyle/>
          <a:p>
            <a:pPr indent="0" marL="0">
              <a:lnSpc>
                <a:spcPct val="108000"/>
              </a:lnSpc>
              <a:spcAft>
                <a:spcPts val="600"/>
              </a:spcAft>
              <a:buNone/>
            </a:pPr>
            <a:r>
              <a:rPr lang="en-US" sz="1150" i="1" dirty="0">
                <a:solidFill>
                  <a:srgbClr val="33291F"/>
                </a:solidFill>
                <a:latin typeface="Calibri" pitchFamily="34" charset="0"/>
                <a:ea typeface="Calibri" pitchFamily="34" charset="-122"/>
                <a:cs typeface="Calibri" pitchFamily="34" charset="-120"/>
              </a:rPr>
              <a:t>“오늘의 전형적 그리스도인은 남반구에 사는 비백인 여성이며, 사회적 안전과 적절한 의료의 수준이 평균 이하인 곳에 산다.”</a:t>
            </a:r>
            <a:endParaRPr lang="en-US" sz="1150" dirty="0"/>
          </a:p>
          <a:p>
            <a:pPr indent="0" marL="0">
              <a:lnSpc>
                <a:spcPct val="108000"/>
              </a:lnSpc>
              <a:spcAft>
                <a:spcPts val="600"/>
              </a:spcAft>
              <a:buNone/>
            </a:pPr>
            <a:r>
              <a:rPr lang="en-US" sz="1150" i="1" dirty="0">
                <a:solidFill>
                  <a:srgbClr val="33291F"/>
                </a:solidFill>
                <a:latin typeface="Calibri" pitchFamily="34" charset="0"/>
                <a:ea typeface="Calibri" pitchFamily="34" charset="-122"/>
                <a:cs typeface="Calibri" pitchFamily="34" charset="-120"/>
              </a:rPr>
              <a:t>“이는 100년 전의 전형적 그리스도인 — 백인이고 부유한 유럽인이었을 — 과는 크게 다른 모습이다.”</a:t>
            </a:r>
            <a:endParaRPr lang="en-US" sz="1150" dirty="0"/>
          </a:p>
          <a:p>
            <a:pPr indent="0" marL="0">
              <a:lnSpc>
                <a:spcPct val="108000"/>
              </a:lnSpc>
              <a:spcAft>
                <a:spcPts val="600"/>
              </a:spcAft>
              <a:buNone/>
            </a:pPr>
            <a:r>
              <a:rPr lang="en-US" sz="1150" dirty="0">
                <a:solidFill>
                  <a:srgbClr val="33291F"/>
                </a:solidFill>
                <a:latin typeface="Calibri" pitchFamily="34" charset="0"/>
                <a:ea typeface="Calibri" pitchFamily="34" charset="-122"/>
                <a:cs typeface="Calibri" pitchFamily="34" charset="-120"/>
              </a:rPr>
              <a:t>성장의 주된 동력은 무엇이었나 — 가장 두드러진 증가는 독립교회(independents)에서 일어났다. 아프리카 독립교회(African Independent Churches)와 중국 가정교회(house churches) 같은 이들이 전체 그리스도인의 1.7%(1910)에서 16.6%(2010)로 늘었다.</a:t>
            </a:r>
            <a:endParaRPr lang="en-US" sz="1150" dirty="0"/>
          </a:p>
          <a:p>
            <a:pPr indent="0" marL="0">
              <a:lnSpc>
                <a:spcPct val="108000"/>
              </a:lnSpc>
              <a:spcAft>
                <a:spcPts val="600"/>
              </a:spcAft>
              <a:buNone/>
            </a:pPr>
            <a:r>
              <a:rPr lang="en-US" sz="1150" dirty="0">
                <a:solidFill>
                  <a:srgbClr val="33291F"/>
                </a:solidFill>
                <a:latin typeface="Calibri" pitchFamily="34" charset="0"/>
                <a:ea typeface="Calibri" pitchFamily="34" charset="-122"/>
                <a:cs typeface="Calibri" pitchFamily="34" charset="-120"/>
              </a:rPr>
              <a:t>비서구 세계 기독교 성장의 주된 엔진은 현지 지도력이 이끄는 토착 운동이었다.</a:t>
            </a:r>
            <a:endParaRPr lang="en-US" sz="1150" dirty="0"/>
          </a:p>
        </p:txBody>
      </p:sp>
      <p:sp>
        <p:nvSpPr>
          <p:cNvPr id="8" name="Shape 6"/>
          <p:cNvSpPr/>
          <p:nvPr/>
        </p:nvSpPr>
        <p:spPr>
          <a:xfrm>
            <a:off x="7452360" y="1874520"/>
            <a:ext cx="4069080" cy="3977640"/>
          </a:xfrm>
          <a:prstGeom prst="roundRect">
            <a:avLst>
              <a:gd name="adj" fmla="val 1839"/>
            </a:avLst>
          </a:prstGeom>
          <a:solidFill>
            <a:srgbClr val="2A2018"/>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9" name="Text 7"/>
          <p:cNvSpPr/>
          <p:nvPr/>
        </p:nvSpPr>
        <p:spPr>
          <a:xfrm>
            <a:off x="7772400" y="2148840"/>
            <a:ext cx="3474720" cy="411480"/>
          </a:xfrm>
          <a:prstGeom prst="rect">
            <a:avLst/>
          </a:prstGeom>
          <a:noFill/>
          <a:ln/>
        </p:spPr>
        <p:txBody>
          <a:bodyPr wrap="square" rtlCol="0" anchor="ctr"/>
          <a:lstStyle/>
          <a:p>
            <a:pPr algn="ctr" indent="0" marL="0">
              <a:buNone/>
            </a:pPr>
            <a:r>
              <a:rPr lang="en-US" sz="1600" b="1" dirty="0">
                <a:solidFill>
                  <a:srgbClr val="C79A3A"/>
                </a:solidFill>
                <a:latin typeface="Cambria" pitchFamily="34" charset="0"/>
                <a:ea typeface="Cambria" pitchFamily="34" charset="-122"/>
                <a:cs typeface="Cambria" pitchFamily="34" charset="-120"/>
              </a:rPr>
              <a:t>가톨릭의 변화</a:t>
            </a:r>
            <a:endParaRPr lang="en-US" sz="1600" dirty="0"/>
          </a:p>
        </p:txBody>
      </p:sp>
      <p:sp>
        <p:nvSpPr>
          <p:cNvPr id="10" name="Text 8"/>
          <p:cNvSpPr/>
          <p:nvPr/>
        </p:nvSpPr>
        <p:spPr>
          <a:xfrm>
            <a:off x="7772400" y="2651760"/>
            <a:ext cx="3474720" cy="3017520"/>
          </a:xfrm>
          <a:prstGeom prst="rect">
            <a:avLst/>
          </a:prstGeom>
          <a:noFill/>
          <a:ln/>
        </p:spPr>
        <p:txBody>
          <a:bodyPr wrap="square" rtlCol="0" anchor="ctr"/>
          <a:lstStyle/>
          <a:p>
            <a:pPr indent="0" marL="0">
              <a:lnSpc>
                <a:spcPct val="108000"/>
              </a:lnSpc>
              <a:spcAft>
                <a:spcPts val="600"/>
              </a:spcAft>
              <a:buNone/>
            </a:pPr>
            <a:r>
              <a:rPr lang="en-US" sz="1100" dirty="0">
                <a:solidFill>
                  <a:srgbClr val="FBF6EC"/>
                </a:solidFill>
                <a:latin typeface="Calibri" pitchFamily="34" charset="0"/>
                <a:ea typeface="Calibri" pitchFamily="34" charset="-122"/>
                <a:cs typeface="Calibri" pitchFamily="34" charset="-120"/>
              </a:rPr>
              <a:t>20세기에 전 세계 가톨릭 수는 소폭 늘어 전체 그리스도인의 절반을 조금 넘는다.</a:t>
            </a:r>
            <a:endParaRPr lang="en-US" sz="1100" dirty="0"/>
          </a:p>
          <a:p>
            <a:pPr indent="0" marL="0">
              <a:lnSpc>
                <a:spcPct val="108000"/>
              </a:lnSpc>
              <a:spcAft>
                <a:spcPts val="600"/>
              </a:spcAft>
              <a:buNone/>
            </a:pPr>
            <a:r>
              <a:rPr lang="en-US" sz="1100" dirty="0">
                <a:solidFill>
                  <a:srgbClr val="FBF6EC"/>
                </a:solidFill>
                <a:latin typeface="Calibri" pitchFamily="34" charset="0"/>
                <a:ea typeface="Calibri" pitchFamily="34" charset="-122"/>
                <a:cs typeface="Calibri" pitchFamily="34" charset="-120"/>
              </a:rPr>
              <a:t>그러나 그 소폭 증가 안에는 유럽과 북미의 가파른 감소, 아프리카와 아시아의 급증이 함께 들어 있다.</a:t>
            </a:r>
            <a:endParaRPr lang="en-US" sz="1100" dirty="0"/>
          </a:p>
          <a:p>
            <a:pPr indent="0" marL="0">
              <a:lnSpc>
                <a:spcPct val="108000"/>
              </a:lnSpc>
              <a:spcAft>
                <a:spcPts val="600"/>
              </a:spcAft>
              <a:buNone/>
            </a:pPr>
            <a:r>
              <a:rPr lang="en-US" sz="1100" b="1" dirty="0">
                <a:solidFill>
                  <a:srgbClr val="C79A3A"/>
                </a:solidFill>
                <a:latin typeface="Calibri" pitchFamily="34" charset="0"/>
                <a:ea typeface="Calibri" pitchFamily="34" charset="-122"/>
                <a:cs typeface="Calibri" pitchFamily="34" charset="-120"/>
              </a:rPr>
              <a:t>즉 서구에 교황 권위를 둔 로마 가톨릭이, 그 구성에서는 점점 비서구적이 되고 있다.</a:t>
            </a:r>
            <a:endParaRPr lang="en-US" sz="1100" dirty="0"/>
          </a:p>
        </p:txBody>
      </p:sp>
      <p:sp>
        <p:nvSpPr>
          <p:cNvPr id="11" name="Text 9"/>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4</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II — 성장의 현장 ①</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중국: 소멸의 예측에서 1억으로</a:t>
            </a:r>
            <a:endParaRPr lang="en-US" sz="3100" dirty="0"/>
          </a:p>
        </p:txBody>
      </p:sp>
      <p:sp>
        <p:nvSpPr>
          <p:cNvPr id="5" name="Shape 3"/>
          <p:cNvSpPr/>
          <p:nvPr/>
        </p:nvSpPr>
        <p:spPr>
          <a:xfrm>
            <a:off x="640080" y="1874520"/>
            <a:ext cx="649224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5852160" cy="3657600"/>
          </a:xfrm>
          <a:prstGeom prst="rect">
            <a:avLst/>
          </a:prstGeom>
          <a:noFill/>
          <a:ln/>
        </p:spPr>
        <p:txBody>
          <a:bodyPr wrap="square" rtlCol="0" anchor="ctr"/>
          <a:lstStyle/>
          <a:p>
            <a:pPr indent="0" marL="0">
              <a:lnSpc>
                <a:spcPct val="108000"/>
              </a:lnSpc>
              <a:spcAft>
                <a:spcPts val="600"/>
              </a:spcAft>
              <a:buNone/>
            </a:pPr>
            <a:r>
              <a:rPr lang="en-US" sz="1150" dirty="0">
                <a:solidFill>
                  <a:srgbClr val="33291F"/>
                </a:solidFill>
                <a:latin typeface="Calibri" pitchFamily="34" charset="0"/>
                <a:ea typeface="Calibri" pitchFamily="34" charset="-122"/>
                <a:cs typeface="Calibri" pitchFamily="34" charset="-120"/>
              </a:rPr>
              <a:t>1970년대 말 많은 이가 중국의 기독교가 소멸 직전이라 여겼다. 그러나 살아남았을 뿐 아니라 번성했다. 1980년대 300만 명으로 추산되던 그리스도인이 2018년 1억 명에 이르렀다.</a:t>
            </a:r>
            <a:endParaRPr lang="en-US" sz="1150" dirty="0"/>
          </a:p>
          <a:p>
            <a:pPr indent="0" marL="0">
              <a:lnSpc>
                <a:spcPct val="108000"/>
              </a:lnSpc>
              <a:spcAft>
                <a:spcPts val="600"/>
              </a:spcAft>
              <a:buNone/>
            </a:pPr>
            <a:r>
              <a:rPr lang="en-US" sz="1150" dirty="0">
                <a:solidFill>
                  <a:srgbClr val="33291F"/>
                </a:solidFill>
                <a:latin typeface="Calibri" pitchFamily="34" charset="0"/>
                <a:ea typeface="Calibri" pitchFamily="34" charset="-122"/>
                <a:cs typeface="Calibri" pitchFamily="34" charset="-120"/>
              </a:rPr>
              <a:t>수만 늘어난 것이 아니라 내륙에서 도시로 이동했다. 한 세대 만에 중국 기독교는 점점 고학력 계층을 끌어들이는 도시 운동이 되었고, 거의 보이지 않던 가정교회 운동에서 영향력 있는 문화적 세력으로 바뀌었다.</a:t>
            </a:r>
            <a:endParaRPr lang="en-US" sz="1150" dirty="0"/>
          </a:p>
          <a:p>
            <a:pPr indent="0" marL="0">
              <a:lnSpc>
                <a:spcPct val="108000"/>
              </a:lnSpc>
              <a:spcAft>
                <a:spcPts val="600"/>
              </a:spcAft>
              <a:buNone/>
            </a:pPr>
            <a:r>
              <a:rPr lang="en-US" sz="1150" dirty="0">
                <a:solidFill>
                  <a:srgbClr val="33291F"/>
                </a:solidFill>
                <a:latin typeface="Calibri" pitchFamily="34" charset="0"/>
                <a:ea typeface="Calibri" pitchFamily="34" charset="-122"/>
                <a:cs typeface="Calibri" pitchFamily="34" charset="-120"/>
              </a:rPr>
              <a:t>교회의 성공과 가시성이 오히려 박해를 불렀다. 2019년 12월 청두 얼리레인언약교회의 왕이 (Wang Yi) 목사가 '국가 전복 선동' 혐의로 9년형을 선고받았다.</a:t>
            </a:r>
            <a:endParaRPr lang="en-US" sz="1150" dirty="0"/>
          </a:p>
          <a:p>
            <a:pPr indent="0" marL="0">
              <a:lnSpc>
                <a:spcPct val="108000"/>
              </a:lnSpc>
              <a:spcAft>
                <a:spcPts val="600"/>
              </a:spcAft>
              <a:buNone/>
            </a:pPr>
            <a:r>
              <a:rPr lang="en-US" sz="1150" dirty="0">
                <a:solidFill>
                  <a:srgbClr val="33291F"/>
                </a:solidFill>
                <a:latin typeface="Calibri" pitchFamily="34" charset="0"/>
                <a:ea typeface="Calibri" pitchFamily="34" charset="-122"/>
                <a:cs typeface="Calibri" pitchFamily="34" charset="-120"/>
              </a:rPr>
              <a:t>미등록 교회들은 국가의 요구에 협력하는 것이 정부를 교회의 머리로 삼는 것과 같다고 여겼다 — 그 자리는 오직 예수께만 속한다고 보았기 때문이다.</a:t>
            </a:r>
            <a:endParaRPr lang="en-US" sz="1150" dirty="0"/>
          </a:p>
        </p:txBody>
      </p:sp>
      <p:sp>
        <p:nvSpPr>
          <p:cNvPr id="7" name="Shape 5"/>
          <p:cNvSpPr/>
          <p:nvPr/>
        </p:nvSpPr>
        <p:spPr>
          <a:xfrm>
            <a:off x="7452360" y="1874520"/>
            <a:ext cx="4069080" cy="3977640"/>
          </a:xfrm>
          <a:prstGeom prst="roundRect">
            <a:avLst>
              <a:gd name="adj" fmla="val 1839"/>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8" name="Shape 6"/>
          <p:cNvSpPr/>
          <p:nvPr/>
        </p:nvSpPr>
        <p:spPr>
          <a:xfrm>
            <a:off x="8915400" y="2103120"/>
            <a:ext cx="1005840" cy="1005840"/>
          </a:xfrm>
          <a:prstGeom prst="ellipse">
            <a:avLst/>
          </a:prstGeom>
          <a:solidFill>
            <a:srgbClr val="A6413A"/>
          </a:solidFill>
          <a:ln w="19050">
            <a:solidFill>
              <a:srgbClr val="FBF6EC"/>
            </a:solidFill>
            <a:prstDash val="solid"/>
          </a:ln>
        </p:spPr>
      </p:sp>
      <p:sp>
        <p:nvSpPr>
          <p:cNvPr id="9" name="Shape 7"/>
          <p:cNvSpPr/>
          <p:nvPr/>
        </p:nvSpPr>
        <p:spPr>
          <a:xfrm>
            <a:off x="9357970" y="2329434"/>
            <a:ext cx="120701" cy="553212"/>
          </a:xfrm>
          <a:prstGeom prst="rect">
            <a:avLst/>
          </a:prstGeom>
          <a:solidFill>
            <a:srgbClr val="FBF6EC"/>
          </a:solidFill>
          <a:ln/>
        </p:spPr>
      </p:sp>
      <p:sp>
        <p:nvSpPr>
          <p:cNvPr id="10" name="Shape 8"/>
          <p:cNvSpPr/>
          <p:nvPr/>
        </p:nvSpPr>
        <p:spPr>
          <a:xfrm>
            <a:off x="9227210" y="2465222"/>
            <a:ext cx="382219" cy="120701"/>
          </a:xfrm>
          <a:prstGeom prst="rect">
            <a:avLst/>
          </a:prstGeom>
          <a:solidFill>
            <a:srgbClr val="FBF6EC"/>
          </a:solidFill>
          <a:ln/>
        </p:spPr>
      </p:sp>
      <p:sp>
        <p:nvSpPr>
          <p:cNvPr id="11" name="Text 9"/>
          <p:cNvSpPr/>
          <p:nvPr/>
        </p:nvSpPr>
        <p:spPr>
          <a:xfrm>
            <a:off x="7772400" y="3246120"/>
            <a:ext cx="3474720" cy="365760"/>
          </a:xfrm>
          <a:prstGeom prst="rect">
            <a:avLst/>
          </a:prstGeom>
          <a:noFill/>
          <a:ln/>
        </p:spPr>
        <p:txBody>
          <a:bodyPr wrap="square" rtlCol="0" anchor="ctr"/>
          <a:lstStyle/>
          <a:p>
            <a:pPr algn="ctr" indent="0" marL="0">
              <a:buNone/>
            </a:pPr>
            <a:r>
              <a:rPr lang="en-US" sz="1600" b="1" dirty="0">
                <a:solidFill>
                  <a:srgbClr val="C79A3A"/>
                </a:solidFill>
                <a:latin typeface="Cambria" pitchFamily="34" charset="0"/>
                <a:ea typeface="Cambria" pitchFamily="34" charset="-122"/>
                <a:cs typeface="Cambria" pitchFamily="34" charset="-120"/>
              </a:rPr>
              <a:t>낯익은 물음</a:t>
            </a:r>
            <a:endParaRPr lang="en-US" sz="1600" dirty="0"/>
          </a:p>
        </p:txBody>
      </p:sp>
      <p:sp>
        <p:nvSpPr>
          <p:cNvPr id="12" name="Text 10"/>
          <p:cNvSpPr/>
          <p:nvPr/>
        </p:nvSpPr>
        <p:spPr>
          <a:xfrm>
            <a:off x="7772400" y="3657600"/>
            <a:ext cx="3474720" cy="1828800"/>
          </a:xfrm>
          <a:prstGeom prst="rect">
            <a:avLst/>
          </a:prstGeom>
          <a:noFill/>
          <a:ln/>
        </p:spPr>
        <p:txBody>
          <a:bodyPr wrap="square" rtlCol="0" anchor="ctr"/>
          <a:lstStyle/>
          <a:p>
            <a:pPr algn="ctr" indent="0" marL="0">
              <a:lnSpc>
                <a:spcPct val="112000"/>
              </a:lnSpc>
              <a:buNone/>
            </a:pPr>
            <a:r>
              <a:rPr lang="en-US" sz="1200" dirty="0">
                <a:solidFill>
                  <a:srgbClr val="FBF6EC"/>
                </a:solidFill>
                <a:latin typeface="Calibri" pitchFamily="34" charset="0"/>
                <a:ea typeface="Calibri" pitchFamily="34" charset="-122"/>
                <a:cs typeface="Calibri" pitchFamily="34" charset="-120"/>
              </a:rPr>
              <a:t>누가 교회의 머리인가 — 이 물음은 4주차 헨리 8세의 수장령에서, 14주차 바르멘 선언에서 이미 우리가 만난 물음이다. 오늘 중국에서 같은 물음이 되풀이되고 있다.</a:t>
            </a:r>
            <a:endParaRPr lang="en-US" sz="1200" dirty="0"/>
          </a:p>
        </p:txBody>
      </p:sp>
      <p:sp>
        <p:nvSpPr>
          <p:cNvPr id="13" name="Text 11"/>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5</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II — 성장의 현장 ② ★</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한국: 성장, 그리고 새로운 도전</a:t>
            </a:r>
            <a:endParaRPr lang="en-US" sz="3100" dirty="0"/>
          </a:p>
        </p:txBody>
      </p:sp>
      <p:sp>
        <p:nvSpPr>
          <p:cNvPr id="5" name="Shape 3"/>
          <p:cNvSpPr/>
          <p:nvPr/>
        </p:nvSpPr>
        <p:spPr>
          <a:xfrm>
            <a:off x="640080" y="1874520"/>
            <a:ext cx="539496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4754880" cy="411480"/>
          </a:xfrm>
          <a:prstGeom prst="rect">
            <a:avLst/>
          </a:prstGeom>
          <a:noFill/>
          <a:ln/>
        </p:spPr>
        <p:txBody>
          <a:bodyPr wrap="square" rtlCol="0" anchor="ctr"/>
          <a:lstStyle/>
          <a:p>
            <a:pPr indent="0" marL="0">
              <a:buNone/>
            </a:pPr>
            <a:r>
              <a:rPr lang="en-US" sz="1700" b="1" dirty="0">
                <a:solidFill>
                  <a:srgbClr val="8C2F2A"/>
                </a:solidFill>
                <a:latin typeface="Cambria" pitchFamily="34" charset="0"/>
                <a:ea typeface="Cambria" pitchFamily="34" charset="-122"/>
                <a:cs typeface="Cambria" pitchFamily="34" charset="-120"/>
              </a:rPr>
              <a:t>놀라운 성장</a:t>
            </a:r>
            <a:endParaRPr lang="en-US" sz="1700" dirty="0"/>
          </a:p>
        </p:txBody>
      </p:sp>
      <p:sp>
        <p:nvSpPr>
          <p:cNvPr id="7" name="Text 5"/>
          <p:cNvSpPr/>
          <p:nvPr/>
        </p:nvSpPr>
        <p:spPr>
          <a:xfrm>
            <a:off x="960120" y="2606040"/>
            <a:ext cx="4754880" cy="3108960"/>
          </a:xfrm>
          <a:prstGeom prst="rect">
            <a:avLst/>
          </a:prstGeom>
          <a:noFill/>
          <a:ln/>
        </p:spPr>
        <p:txBody>
          <a:bodyPr wrap="square" rtlCol="0" anchor="ctr"/>
          <a:lstStyle/>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1960년 한국인 스무 명 중 한 명이 개신교인이었다. 2010년에는 네 명 중 한 명이 되었다.</a:t>
            </a:r>
            <a:endParaRPr lang="en-US" sz="1200" dirty="0"/>
          </a:p>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2020년 한국에는 세계 최대 교회 다섯 곳이 있었고, 서울에서 세계 최대의 침례교·장로교·감리교·하나님의성회 회중을 볼 수 있다.</a:t>
            </a:r>
            <a:endParaRPr lang="en-US" sz="1200" dirty="0"/>
          </a:p>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더 놀라운 것은, 한국이 훨씬 큰 미국에 이어 세계 두 번째 선교사 파송국이라는 사실이다.</a:t>
            </a:r>
            <a:endParaRPr lang="en-US" sz="1200" dirty="0"/>
          </a:p>
        </p:txBody>
      </p:sp>
      <p:sp>
        <p:nvSpPr>
          <p:cNvPr id="8" name="Shape 6"/>
          <p:cNvSpPr/>
          <p:nvPr/>
        </p:nvSpPr>
        <p:spPr>
          <a:xfrm>
            <a:off x="6172200" y="1874520"/>
            <a:ext cx="5394960" cy="3977640"/>
          </a:xfrm>
          <a:prstGeom prst="roundRect">
            <a:avLst>
              <a:gd name="adj" fmla="val 1839"/>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9" name="Text 7"/>
          <p:cNvSpPr/>
          <p:nvPr/>
        </p:nvSpPr>
        <p:spPr>
          <a:xfrm>
            <a:off x="6446520" y="2103120"/>
            <a:ext cx="4754880" cy="411480"/>
          </a:xfrm>
          <a:prstGeom prst="rect">
            <a:avLst/>
          </a:prstGeom>
          <a:noFill/>
          <a:ln/>
        </p:spPr>
        <p:txBody>
          <a:bodyPr wrap="square" rtlCol="0" anchor="ctr"/>
          <a:lstStyle/>
          <a:p>
            <a:pPr indent="0" marL="0">
              <a:buNone/>
            </a:pPr>
            <a:r>
              <a:rPr lang="en-US" sz="1700" b="1" dirty="0">
                <a:solidFill>
                  <a:srgbClr val="C79A3A"/>
                </a:solidFill>
                <a:latin typeface="Cambria" pitchFamily="34" charset="0"/>
                <a:ea typeface="Cambria" pitchFamily="34" charset="-122"/>
                <a:cs typeface="Cambria" pitchFamily="34" charset="-120"/>
              </a:rPr>
              <a:t>정직하게 볼 도전</a:t>
            </a:r>
            <a:endParaRPr lang="en-US" sz="1700" dirty="0"/>
          </a:p>
        </p:txBody>
      </p:sp>
      <p:sp>
        <p:nvSpPr>
          <p:cNvPr id="10" name="Text 8"/>
          <p:cNvSpPr/>
          <p:nvPr/>
        </p:nvSpPr>
        <p:spPr>
          <a:xfrm>
            <a:off x="6446520" y="2606040"/>
            <a:ext cx="4754880" cy="3108960"/>
          </a:xfrm>
          <a:prstGeom prst="rect">
            <a:avLst/>
          </a:prstGeom>
          <a:noFill/>
          <a:ln/>
        </p:spPr>
        <p:txBody>
          <a:bodyPr wrap="square" rtlCol="0" anchor="ctr"/>
          <a:lstStyle/>
          <a:p>
            <a:pPr indent="0" marL="0">
              <a:lnSpc>
                <a:spcPct val="106000"/>
              </a:lnSpc>
              <a:spcAft>
                <a:spcPts val="600"/>
              </a:spcAft>
              <a:buNone/>
            </a:pPr>
            <a:r>
              <a:rPr lang="en-US" sz="1100" dirty="0">
                <a:solidFill>
                  <a:srgbClr val="FBF6EC"/>
                </a:solidFill>
                <a:latin typeface="Calibri" pitchFamily="34" charset="0"/>
                <a:ea typeface="Calibri" pitchFamily="34" charset="-122"/>
                <a:cs typeface="Calibri" pitchFamily="34" charset="-120"/>
              </a:rPr>
              <a:t>셀리는 20세기 한국 기독교의 빠른 성장이 21세기 초에 크게 둔화되었고 급락할 위험이 있다고 지적한다.</a:t>
            </a:r>
            <a:endParaRPr lang="en-US" sz="1100" dirty="0"/>
          </a:p>
          <a:p>
            <a:pPr indent="0" marL="0">
              <a:lnSpc>
                <a:spcPct val="106000"/>
              </a:lnSpc>
              <a:spcAft>
                <a:spcPts val="600"/>
              </a:spcAft>
              <a:buNone/>
            </a:pPr>
            <a:r>
              <a:rPr lang="en-US" sz="1100" dirty="0">
                <a:solidFill>
                  <a:srgbClr val="FBF6EC"/>
                </a:solidFill>
                <a:latin typeface="Calibri" pitchFamily="34" charset="0"/>
                <a:ea typeface="Calibri" pitchFamily="34" charset="-122"/>
                <a:cs typeface="Calibri" pitchFamily="34" charset="-120"/>
              </a:rPr>
              <a:t>이유의 하나는 소셜미디어와 인터넷의 영향으로 젊은 한국 그리스도인들이 점점 세속적이고 서구적인 사고방식을 갖게 된 것이다.</a:t>
            </a:r>
            <a:endParaRPr lang="en-US" sz="1100" dirty="0"/>
          </a:p>
          <a:p>
            <a:pPr indent="0" marL="0">
              <a:lnSpc>
                <a:spcPct val="106000"/>
              </a:lnSpc>
              <a:spcAft>
                <a:spcPts val="600"/>
              </a:spcAft>
              <a:buNone/>
            </a:pPr>
            <a:r>
              <a:rPr lang="en-US" sz="1100" dirty="0">
                <a:solidFill>
                  <a:srgbClr val="FBF6EC"/>
                </a:solidFill>
                <a:latin typeface="Calibri" pitchFamily="34" charset="0"/>
                <a:ea typeface="Calibri" pitchFamily="34" charset="-122"/>
                <a:cs typeface="Calibri" pitchFamily="34" charset="-120"/>
              </a:rPr>
              <a:t>또한 대형 사역들이 지도력 논란으로 얼룩졌고, 그 결과 젊은 세대가 대거 교회를 떠났다.</a:t>
            </a:r>
            <a:endParaRPr lang="en-US" sz="1100" dirty="0"/>
          </a:p>
          <a:p>
            <a:pPr indent="0" marL="0">
              <a:lnSpc>
                <a:spcPct val="106000"/>
              </a:lnSpc>
              <a:spcAft>
                <a:spcPts val="600"/>
              </a:spcAft>
              <a:buNone/>
            </a:pPr>
            <a:r>
              <a:rPr lang="en-US" sz="1100" b="1" dirty="0">
                <a:solidFill>
                  <a:srgbClr val="C79A3A"/>
                </a:solidFill>
                <a:latin typeface="Calibri" pitchFamily="34" charset="0"/>
                <a:ea typeface="Calibri" pitchFamily="34" charset="-122"/>
                <a:cs typeface="Calibri" pitchFamily="34" charset="-120"/>
              </a:rPr>
              <a:t>셀리의 관찰 — 이는 한국의 상황이 적어도 다음 세대에게 복음을 전하는 과제에서 서구와 점점 비슷해지고 있음을 뜻한다.</a:t>
            </a:r>
            <a:endParaRPr lang="en-US" sz="1100" dirty="0"/>
          </a:p>
        </p:txBody>
      </p:sp>
      <p:sp>
        <p:nvSpPr>
          <p:cNvPr id="11" name="Text 9"/>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6</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II — 성장의 현장 ③</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어떤 기독교가 자라는가: 오순절 운동</a:t>
            </a:r>
            <a:endParaRPr lang="en-US" sz="3100" dirty="0"/>
          </a:p>
        </p:txBody>
      </p:sp>
      <p:sp>
        <p:nvSpPr>
          <p:cNvPr id="5" name="Shape 3"/>
          <p:cNvSpPr/>
          <p:nvPr/>
        </p:nvSpPr>
        <p:spPr>
          <a:xfrm>
            <a:off x="640080" y="1874520"/>
            <a:ext cx="10881360" cy="1737360"/>
          </a:xfrm>
          <a:prstGeom prst="roundRect">
            <a:avLst>
              <a:gd name="adj" fmla="val 4737"/>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057400"/>
            <a:ext cx="10241280" cy="914400"/>
          </a:xfrm>
          <a:prstGeom prst="rect">
            <a:avLst/>
          </a:prstGeom>
          <a:noFill/>
          <a:ln/>
        </p:spPr>
        <p:txBody>
          <a:bodyPr wrap="square" rtlCol="0" anchor="ctr"/>
          <a:lstStyle/>
          <a:p>
            <a:pPr indent="0" marL="0">
              <a:lnSpc>
                <a:spcPct val="110000"/>
              </a:lnSpc>
              <a:buNone/>
            </a:pPr>
            <a:r>
              <a:rPr lang="en-US" sz="1300" dirty="0">
                <a:solidFill>
                  <a:srgbClr val="33291F"/>
                </a:solidFill>
                <a:latin typeface="Calibri" pitchFamily="34" charset="0"/>
                <a:ea typeface="Calibri" pitchFamily="34" charset="-122"/>
                <a:cs typeface="Calibri" pitchFamily="34" charset="-120"/>
              </a:rPr>
              <a:t>남반구에서 가장 빠르게 성장하는 유형은 오순절·은사주의 기독교다. 1906년 아주사 거리 부흥(Azusa Street revivals)에서 공식 시작되어 20세기 후반에 세계화되었다.</a:t>
            </a:r>
            <a:endParaRPr lang="en-US" sz="1300" dirty="0"/>
          </a:p>
        </p:txBody>
      </p:sp>
      <p:sp>
        <p:nvSpPr>
          <p:cNvPr id="7" name="Text 5"/>
          <p:cNvSpPr/>
          <p:nvPr/>
        </p:nvSpPr>
        <p:spPr>
          <a:xfrm>
            <a:off x="960120" y="2880360"/>
            <a:ext cx="10241280" cy="548640"/>
          </a:xfrm>
          <a:prstGeom prst="rect">
            <a:avLst/>
          </a:prstGeom>
          <a:noFill/>
          <a:ln/>
        </p:spPr>
        <p:txBody>
          <a:bodyPr wrap="square" rtlCol="0" anchor="ctr"/>
          <a:lstStyle/>
          <a:p>
            <a:pPr indent="0" marL="0">
              <a:lnSpc>
                <a:spcPct val="108000"/>
              </a:lnSpc>
              <a:buNone/>
            </a:pPr>
            <a:r>
              <a:rPr lang="en-US" sz="1250" b="1" i="1" dirty="0">
                <a:solidFill>
                  <a:srgbClr val="8C2F2A"/>
                </a:solidFill>
                <a:latin typeface="Calibri" pitchFamily="34" charset="0"/>
                <a:ea typeface="Calibri" pitchFamily="34" charset="-122"/>
                <a:cs typeface="Calibri" pitchFamily="34" charset="-120"/>
              </a:rPr>
              <a:t>토드 존슨 (Todd Johnson)은 이 셋을 묶어 '갱신주의자(Renewalist)'라 부른다. 1910~2010년 사이 이들은 기독교 인구와 세계 인구보다 거의 네 배 빠르게 성장해, 오늘 전체 그리스도인의 25~30%를 차지한다.</a:t>
            </a:r>
            <a:endParaRPr lang="en-US" sz="1250" dirty="0"/>
          </a:p>
        </p:txBody>
      </p:sp>
      <p:sp>
        <p:nvSpPr>
          <p:cNvPr id="8" name="Shape 6"/>
          <p:cNvSpPr/>
          <p:nvPr/>
        </p:nvSpPr>
        <p:spPr>
          <a:xfrm>
            <a:off x="640080" y="3611880"/>
            <a:ext cx="3429000" cy="2194560"/>
          </a:xfrm>
          <a:prstGeom prst="roundRect">
            <a:avLst>
              <a:gd name="adj" fmla="val 3333"/>
            </a:avLst>
          </a:prstGeom>
          <a:solidFill>
            <a:srgbClr val="FBF6EC"/>
          </a:solidFill>
          <a:ln w="12700">
            <a:solidFill>
              <a:srgbClr val="FFFFFF">
                <a:alpha val="75000"/>
              </a:srgbClr>
            </a:solidFill>
            <a:prstDash val="solid"/>
          </a:ln>
          <a:effectLst>
            <a:outerShdw sx="100000" sy="100000" kx="0" ky="0" algn="bl" rotWithShape="0" blurRad="88900" dist="25400" dir="5400000">
              <a:srgbClr val="5B4A38">
                <a:alpha val="30000"/>
              </a:srgbClr>
            </a:outerShdw>
          </a:effectLst>
        </p:spPr>
      </p:sp>
      <p:sp>
        <p:nvSpPr>
          <p:cNvPr id="9" name="Text 7"/>
          <p:cNvSpPr/>
          <p:nvPr/>
        </p:nvSpPr>
        <p:spPr>
          <a:xfrm>
            <a:off x="868680" y="3813048"/>
            <a:ext cx="2971800" cy="457200"/>
          </a:xfrm>
          <a:prstGeom prst="rect">
            <a:avLst/>
          </a:prstGeom>
          <a:noFill/>
          <a:ln/>
        </p:spPr>
        <p:txBody>
          <a:bodyPr wrap="square" rtlCol="0" anchor="ctr"/>
          <a:lstStyle/>
          <a:p>
            <a:pPr algn="ctr" indent="0" marL="0">
              <a:lnSpc>
                <a:spcPct val="95000"/>
              </a:lnSpc>
              <a:buNone/>
            </a:pPr>
            <a:r>
              <a:rPr lang="en-US" sz="1450" b="1" dirty="0">
                <a:solidFill>
                  <a:srgbClr val="8C2F2A"/>
                </a:solidFill>
                <a:latin typeface="Cambria" pitchFamily="34" charset="0"/>
                <a:ea typeface="Cambria" pitchFamily="34" charset="-122"/>
                <a:cs typeface="Cambria" pitchFamily="34" charset="-120"/>
              </a:rPr>
              <a:t>유형 1 — 오순절파</a:t>
            </a:r>
            <a:endParaRPr lang="en-US" sz="1450" dirty="0"/>
          </a:p>
        </p:txBody>
      </p:sp>
      <p:sp>
        <p:nvSpPr>
          <p:cNvPr id="10" name="Text 8"/>
          <p:cNvSpPr/>
          <p:nvPr/>
        </p:nvSpPr>
        <p:spPr>
          <a:xfrm>
            <a:off x="896112" y="4325112"/>
            <a:ext cx="2916936" cy="1371600"/>
          </a:xfrm>
          <a:prstGeom prst="rect">
            <a:avLst/>
          </a:prstGeom>
          <a:noFill/>
          <a:ln/>
        </p:spPr>
        <p:txBody>
          <a:bodyPr wrap="square" rtlCol="0" anchor="ctr"/>
          <a:lstStyle/>
          <a:p>
            <a:pPr algn="ctr" indent="0" marL="0">
              <a:lnSpc>
                <a:spcPct val="108000"/>
              </a:lnSpc>
              <a:buNone/>
            </a:pPr>
            <a:r>
              <a:rPr lang="en-US" sz="1150" dirty="0">
                <a:solidFill>
                  <a:srgbClr val="33291F"/>
                </a:solidFill>
                <a:latin typeface="Calibri" pitchFamily="34" charset="0"/>
                <a:ea typeface="Calibri" pitchFamily="34" charset="-122"/>
                <a:cs typeface="Calibri" pitchFamily="34" charset="-120"/>
              </a:rPr>
              <a:t>하나님의성회 같은 역사적 오순절 교단의 교인들.</a:t>
            </a:r>
            <a:endParaRPr lang="en-US" sz="1150" dirty="0"/>
          </a:p>
        </p:txBody>
      </p:sp>
      <p:sp>
        <p:nvSpPr>
          <p:cNvPr id="11" name="Shape 9"/>
          <p:cNvSpPr/>
          <p:nvPr/>
        </p:nvSpPr>
        <p:spPr>
          <a:xfrm>
            <a:off x="4370832" y="3611880"/>
            <a:ext cx="3429000" cy="2194560"/>
          </a:xfrm>
          <a:prstGeom prst="roundRect">
            <a:avLst>
              <a:gd name="adj" fmla="val 3333"/>
            </a:avLst>
          </a:prstGeom>
          <a:solidFill>
            <a:srgbClr val="FBF6EC"/>
          </a:solidFill>
          <a:ln w="12700">
            <a:solidFill>
              <a:srgbClr val="FFFFFF">
                <a:alpha val="75000"/>
              </a:srgbClr>
            </a:solidFill>
            <a:prstDash val="solid"/>
          </a:ln>
          <a:effectLst>
            <a:outerShdw sx="100000" sy="100000" kx="0" ky="0" algn="bl" rotWithShape="0" blurRad="88900" dist="25400" dir="5400000">
              <a:srgbClr val="5B4A38">
                <a:alpha val="30000"/>
              </a:srgbClr>
            </a:outerShdw>
          </a:effectLst>
        </p:spPr>
      </p:sp>
      <p:sp>
        <p:nvSpPr>
          <p:cNvPr id="12" name="Text 10"/>
          <p:cNvSpPr/>
          <p:nvPr/>
        </p:nvSpPr>
        <p:spPr>
          <a:xfrm>
            <a:off x="4599432" y="3813048"/>
            <a:ext cx="2971800" cy="457200"/>
          </a:xfrm>
          <a:prstGeom prst="rect">
            <a:avLst/>
          </a:prstGeom>
          <a:noFill/>
          <a:ln/>
        </p:spPr>
        <p:txBody>
          <a:bodyPr wrap="square" rtlCol="0" anchor="ctr"/>
          <a:lstStyle/>
          <a:p>
            <a:pPr algn="ctr" indent="0" marL="0">
              <a:lnSpc>
                <a:spcPct val="95000"/>
              </a:lnSpc>
              <a:buNone/>
            </a:pPr>
            <a:r>
              <a:rPr lang="en-US" sz="1450" b="1" dirty="0">
                <a:solidFill>
                  <a:srgbClr val="8C2F2A"/>
                </a:solidFill>
                <a:latin typeface="Cambria" pitchFamily="34" charset="0"/>
                <a:ea typeface="Cambria" pitchFamily="34" charset="-122"/>
                <a:cs typeface="Cambria" pitchFamily="34" charset="-120"/>
              </a:rPr>
              <a:t>유형 2 — 은사주의자</a:t>
            </a:r>
            <a:endParaRPr lang="en-US" sz="1450" dirty="0"/>
          </a:p>
        </p:txBody>
      </p:sp>
      <p:sp>
        <p:nvSpPr>
          <p:cNvPr id="13" name="Text 11"/>
          <p:cNvSpPr/>
          <p:nvPr/>
        </p:nvSpPr>
        <p:spPr>
          <a:xfrm>
            <a:off x="4626864" y="4325112"/>
            <a:ext cx="2916936" cy="1371600"/>
          </a:xfrm>
          <a:prstGeom prst="rect">
            <a:avLst/>
          </a:prstGeom>
          <a:noFill/>
          <a:ln/>
        </p:spPr>
        <p:txBody>
          <a:bodyPr wrap="square" rtlCol="0" anchor="ctr"/>
          <a:lstStyle/>
          <a:p>
            <a:pPr algn="ctr" indent="0" marL="0">
              <a:lnSpc>
                <a:spcPct val="108000"/>
              </a:lnSpc>
              <a:buNone/>
            </a:pPr>
            <a:r>
              <a:rPr lang="en-US" sz="1150" dirty="0">
                <a:solidFill>
                  <a:srgbClr val="33291F"/>
                </a:solidFill>
                <a:latin typeface="Calibri" pitchFamily="34" charset="0"/>
                <a:ea typeface="Calibri" pitchFamily="34" charset="-122"/>
                <a:cs typeface="Calibri" pitchFamily="34" charset="-120"/>
              </a:rPr>
              <a:t>비오순절 교단에 속하면서 방언·치유·예언 같은 은사를 체험한 이들.</a:t>
            </a:r>
            <a:endParaRPr lang="en-US" sz="1150" dirty="0"/>
          </a:p>
        </p:txBody>
      </p:sp>
      <p:sp>
        <p:nvSpPr>
          <p:cNvPr id="14" name="Shape 12"/>
          <p:cNvSpPr/>
          <p:nvPr/>
        </p:nvSpPr>
        <p:spPr>
          <a:xfrm>
            <a:off x="8101584" y="3611880"/>
            <a:ext cx="3429000" cy="2194560"/>
          </a:xfrm>
          <a:prstGeom prst="roundRect">
            <a:avLst>
              <a:gd name="adj" fmla="val 3333"/>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15" name="Text 13"/>
          <p:cNvSpPr/>
          <p:nvPr/>
        </p:nvSpPr>
        <p:spPr>
          <a:xfrm>
            <a:off x="8330184" y="3813048"/>
            <a:ext cx="2971800" cy="457200"/>
          </a:xfrm>
          <a:prstGeom prst="rect">
            <a:avLst/>
          </a:prstGeom>
          <a:noFill/>
          <a:ln/>
        </p:spPr>
        <p:txBody>
          <a:bodyPr wrap="square" rtlCol="0" anchor="ctr"/>
          <a:lstStyle/>
          <a:p>
            <a:pPr algn="ctr" indent="0" marL="0">
              <a:lnSpc>
                <a:spcPct val="95000"/>
              </a:lnSpc>
              <a:buNone/>
            </a:pPr>
            <a:r>
              <a:rPr lang="en-US" sz="1450" b="1" dirty="0">
                <a:solidFill>
                  <a:srgbClr val="C79A3A"/>
                </a:solidFill>
                <a:latin typeface="Cambria" pitchFamily="34" charset="0"/>
                <a:ea typeface="Cambria" pitchFamily="34" charset="-122"/>
                <a:cs typeface="Cambria" pitchFamily="34" charset="-120"/>
              </a:rPr>
              <a:t>유형 3 — 독립 은사주의자</a:t>
            </a:r>
            <a:endParaRPr lang="en-US" sz="1450" dirty="0"/>
          </a:p>
        </p:txBody>
      </p:sp>
      <p:sp>
        <p:nvSpPr>
          <p:cNvPr id="16" name="Text 14"/>
          <p:cNvSpPr/>
          <p:nvPr/>
        </p:nvSpPr>
        <p:spPr>
          <a:xfrm>
            <a:off x="8357616" y="4325112"/>
            <a:ext cx="2916936" cy="1371600"/>
          </a:xfrm>
          <a:prstGeom prst="rect">
            <a:avLst/>
          </a:prstGeom>
          <a:noFill/>
          <a:ln/>
        </p:spPr>
        <p:txBody>
          <a:bodyPr wrap="square" rtlCol="0" anchor="ctr"/>
          <a:lstStyle/>
          <a:p>
            <a:pPr algn="ctr" indent="0" marL="0">
              <a:lnSpc>
                <a:spcPct val="108000"/>
              </a:lnSpc>
              <a:buNone/>
            </a:pPr>
            <a:r>
              <a:rPr lang="en-US" sz="1150" dirty="0">
                <a:solidFill>
                  <a:srgbClr val="FBF6EC"/>
                </a:solidFill>
                <a:latin typeface="Calibri" pitchFamily="34" charset="0"/>
                <a:ea typeface="Calibri" pitchFamily="34" charset="-122"/>
                <a:cs typeface="Calibri" pitchFamily="34" charset="-120"/>
              </a:rPr>
              <a:t>가장 다양하고 복합적. 아프리카 독립교회, 중국 가정교회처럼 서구 기독교와 무관하게 시작된 교회들.</a:t>
            </a:r>
            <a:endParaRPr lang="en-US" sz="1150" dirty="0"/>
          </a:p>
        </p:txBody>
      </p:sp>
      <p:sp>
        <p:nvSpPr>
          <p:cNvPr id="17" name="Text 15"/>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7</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III — 오늘의 도전</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성장의 그늘: 네 가지 도전</a:t>
            </a:r>
            <a:endParaRPr lang="en-US" sz="3100" dirty="0"/>
          </a:p>
        </p:txBody>
      </p:sp>
      <p:sp>
        <p:nvSpPr>
          <p:cNvPr id="5" name="Shape 3"/>
          <p:cNvSpPr/>
          <p:nvPr/>
        </p:nvSpPr>
        <p:spPr>
          <a:xfrm>
            <a:off x="640080" y="1874520"/>
            <a:ext cx="5257800" cy="1783080"/>
          </a:xfrm>
          <a:prstGeom prst="roundRect">
            <a:avLst>
              <a:gd name="adj" fmla="val 4615"/>
            </a:avLst>
          </a:prstGeom>
          <a:solidFill>
            <a:srgbClr val="FBF6EC">
              <a:alpha val="95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14400" y="2103120"/>
            <a:ext cx="548640" cy="502920"/>
          </a:xfrm>
          <a:prstGeom prst="rect">
            <a:avLst/>
          </a:prstGeom>
          <a:noFill/>
          <a:ln/>
        </p:spPr>
        <p:txBody>
          <a:bodyPr wrap="square" rtlCol="0" anchor="ctr"/>
          <a:lstStyle/>
          <a:p>
            <a:pPr indent="0" marL="0">
              <a:buNone/>
            </a:pPr>
            <a:r>
              <a:rPr lang="en-US" sz="2400" b="1" dirty="0">
                <a:solidFill>
                  <a:srgbClr val="A6791A"/>
                </a:solidFill>
                <a:latin typeface="Cambria" pitchFamily="34" charset="0"/>
                <a:ea typeface="Cambria" pitchFamily="34" charset="-122"/>
                <a:cs typeface="Cambria" pitchFamily="34" charset="-120"/>
              </a:rPr>
              <a:t>1</a:t>
            </a:r>
            <a:endParaRPr lang="en-US" sz="2400" dirty="0"/>
          </a:p>
        </p:txBody>
      </p:sp>
      <p:sp>
        <p:nvSpPr>
          <p:cNvPr id="7" name="Text 5"/>
          <p:cNvSpPr/>
          <p:nvPr/>
        </p:nvSpPr>
        <p:spPr>
          <a:xfrm>
            <a:off x="1508760" y="2093976"/>
            <a:ext cx="4114800" cy="502920"/>
          </a:xfrm>
          <a:prstGeom prst="rect">
            <a:avLst/>
          </a:prstGeom>
          <a:noFill/>
          <a:ln/>
        </p:spPr>
        <p:txBody>
          <a:bodyPr wrap="square" rtlCol="0" anchor="ctr"/>
          <a:lstStyle/>
          <a:p>
            <a:pPr indent="0" marL="0">
              <a:lnSpc>
                <a:spcPct val="95000"/>
              </a:lnSpc>
              <a:buNone/>
            </a:pPr>
            <a:r>
              <a:rPr lang="en-US" sz="1450" b="1" dirty="0">
                <a:solidFill>
                  <a:srgbClr val="8C2F2A"/>
                </a:solidFill>
                <a:latin typeface="Cambria" pitchFamily="34" charset="0"/>
                <a:ea typeface="Cambria" pitchFamily="34" charset="-122"/>
                <a:cs typeface="Cambria" pitchFamily="34" charset="-120"/>
              </a:rPr>
              <a:t>번영복음 (prosperity gospel)</a:t>
            </a:r>
            <a:endParaRPr lang="en-US" sz="1450" dirty="0"/>
          </a:p>
        </p:txBody>
      </p:sp>
      <p:sp>
        <p:nvSpPr>
          <p:cNvPr id="8" name="Text 6"/>
          <p:cNvSpPr/>
          <p:nvPr/>
        </p:nvSpPr>
        <p:spPr>
          <a:xfrm>
            <a:off x="960120" y="2651760"/>
            <a:ext cx="4617720" cy="896112"/>
          </a:xfrm>
          <a:prstGeom prst="rect">
            <a:avLst/>
          </a:prstGeom>
          <a:noFill/>
          <a:ln/>
        </p:spPr>
        <p:txBody>
          <a:bodyPr wrap="square" rtlCol="0" anchor="ctr"/>
          <a:lstStyle/>
          <a:p>
            <a:pPr indent="0" marL="0">
              <a:lnSpc>
                <a:spcPct val="105000"/>
              </a:lnSpc>
              <a:buNone/>
            </a:pPr>
            <a:r>
              <a:rPr lang="en-US" sz="1050" dirty="0">
                <a:solidFill>
                  <a:srgbClr val="33291F"/>
                </a:solidFill>
                <a:latin typeface="Calibri" pitchFamily="34" charset="0"/>
                <a:ea typeface="Calibri" pitchFamily="34" charset="-122"/>
                <a:cs typeface="Calibri" pitchFamily="34" charset="-120"/>
              </a:rPr>
              <a:t>물질적 부와 건강을 하나님의 축복의 표지로, 가난과 질병을 죄나 믿음 부족의 증거로 가르친다. 많은 복음주의자가 이를 위험하고 자기 잇속을 챙기는 것으로 본다.</a:t>
            </a:r>
            <a:endParaRPr lang="en-US" sz="1050" dirty="0"/>
          </a:p>
        </p:txBody>
      </p:sp>
      <p:sp>
        <p:nvSpPr>
          <p:cNvPr id="9" name="Shape 7"/>
          <p:cNvSpPr/>
          <p:nvPr/>
        </p:nvSpPr>
        <p:spPr>
          <a:xfrm>
            <a:off x="6263640" y="1874520"/>
            <a:ext cx="5257800" cy="1783080"/>
          </a:xfrm>
          <a:prstGeom prst="roundRect">
            <a:avLst>
              <a:gd name="adj" fmla="val 4615"/>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10" name="Text 8"/>
          <p:cNvSpPr/>
          <p:nvPr/>
        </p:nvSpPr>
        <p:spPr>
          <a:xfrm>
            <a:off x="6537960" y="2103120"/>
            <a:ext cx="548640" cy="502920"/>
          </a:xfrm>
          <a:prstGeom prst="rect">
            <a:avLst/>
          </a:prstGeom>
          <a:noFill/>
          <a:ln/>
        </p:spPr>
        <p:txBody>
          <a:bodyPr wrap="square" rtlCol="0" anchor="ctr"/>
          <a:lstStyle/>
          <a:p>
            <a:pPr indent="0" marL="0">
              <a:buNone/>
            </a:pPr>
            <a:r>
              <a:rPr lang="en-US" sz="2400" b="1" dirty="0">
                <a:solidFill>
                  <a:srgbClr val="A6791A"/>
                </a:solidFill>
                <a:latin typeface="Cambria" pitchFamily="34" charset="0"/>
                <a:ea typeface="Cambria" pitchFamily="34" charset="-122"/>
                <a:cs typeface="Cambria" pitchFamily="34" charset="-120"/>
              </a:rPr>
              <a:t>2</a:t>
            </a:r>
            <a:endParaRPr lang="en-US" sz="2400" dirty="0"/>
          </a:p>
        </p:txBody>
      </p:sp>
      <p:sp>
        <p:nvSpPr>
          <p:cNvPr id="11" name="Text 9"/>
          <p:cNvSpPr/>
          <p:nvPr/>
        </p:nvSpPr>
        <p:spPr>
          <a:xfrm>
            <a:off x="7132320" y="2093976"/>
            <a:ext cx="4114800" cy="502920"/>
          </a:xfrm>
          <a:prstGeom prst="rect">
            <a:avLst/>
          </a:prstGeom>
          <a:noFill/>
          <a:ln/>
        </p:spPr>
        <p:txBody>
          <a:bodyPr wrap="square" rtlCol="0" anchor="ctr"/>
          <a:lstStyle/>
          <a:p>
            <a:pPr indent="0" marL="0">
              <a:lnSpc>
                <a:spcPct val="95000"/>
              </a:lnSpc>
              <a:buNone/>
            </a:pPr>
            <a:r>
              <a:rPr lang="en-US" sz="1450" b="1" dirty="0">
                <a:solidFill>
                  <a:srgbClr val="8C2F2A"/>
                </a:solidFill>
                <a:latin typeface="Cambria" pitchFamily="34" charset="0"/>
                <a:ea typeface="Cambria" pitchFamily="34" charset="-122"/>
                <a:cs typeface="Cambria" pitchFamily="34" charset="-120"/>
              </a:rPr>
              <a:t>도시화의 양면</a:t>
            </a:r>
            <a:endParaRPr lang="en-US" sz="1450" dirty="0"/>
          </a:p>
        </p:txBody>
      </p:sp>
      <p:sp>
        <p:nvSpPr>
          <p:cNvPr id="12" name="Text 10"/>
          <p:cNvSpPr/>
          <p:nvPr/>
        </p:nvSpPr>
        <p:spPr>
          <a:xfrm>
            <a:off x="6583680" y="2651760"/>
            <a:ext cx="4617720" cy="896112"/>
          </a:xfrm>
          <a:prstGeom prst="rect">
            <a:avLst/>
          </a:prstGeom>
          <a:noFill/>
          <a:ln/>
        </p:spPr>
        <p:txBody>
          <a:bodyPr wrap="square" rtlCol="0" anchor="ctr"/>
          <a:lstStyle/>
          <a:p>
            <a:pPr indent="0" marL="0">
              <a:lnSpc>
                <a:spcPct val="105000"/>
              </a:lnSpc>
              <a:buNone/>
            </a:pPr>
            <a:r>
              <a:rPr lang="en-US" sz="1050" dirty="0">
                <a:solidFill>
                  <a:srgbClr val="33291F"/>
                </a:solidFill>
                <a:latin typeface="Calibri" pitchFamily="34" charset="0"/>
                <a:ea typeface="Calibri" pitchFamily="34" charset="-122"/>
                <a:cs typeface="Calibri" pitchFamily="34" charset="-120"/>
              </a:rPr>
              <a:t>도시는 전도의 기회를 넓히지만, 경제적 번영과 문화적 정당성이 명목화와 지도력의 실패로 이어질 수 있다.</a:t>
            </a:r>
            <a:endParaRPr lang="en-US" sz="1050" dirty="0"/>
          </a:p>
        </p:txBody>
      </p:sp>
      <p:sp>
        <p:nvSpPr>
          <p:cNvPr id="13" name="Shape 11"/>
          <p:cNvSpPr/>
          <p:nvPr/>
        </p:nvSpPr>
        <p:spPr>
          <a:xfrm>
            <a:off x="640080" y="3840480"/>
            <a:ext cx="5257800" cy="1783080"/>
          </a:xfrm>
          <a:prstGeom prst="roundRect">
            <a:avLst>
              <a:gd name="adj" fmla="val 4615"/>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14" name="Text 12"/>
          <p:cNvSpPr/>
          <p:nvPr/>
        </p:nvSpPr>
        <p:spPr>
          <a:xfrm>
            <a:off x="914400" y="4069080"/>
            <a:ext cx="548640" cy="502920"/>
          </a:xfrm>
          <a:prstGeom prst="rect">
            <a:avLst/>
          </a:prstGeom>
          <a:noFill/>
          <a:ln/>
        </p:spPr>
        <p:txBody>
          <a:bodyPr wrap="square" rtlCol="0" anchor="ctr"/>
          <a:lstStyle/>
          <a:p>
            <a:pPr indent="0" marL="0">
              <a:buNone/>
            </a:pPr>
            <a:r>
              <a:rPr lang="en-US" sz="2400" b="1" dirty="0">
                <a:solidFill>
                  <a:srgbClr val="A6791A"/>
                </a:solidFill>
                <a:latin typeface="Cambria" pitchFamily="34" charset="0"/>
                <a:ea typeface="Cambria" pitchFamily="34" charset="-122"/>
                <a:cs typeface="Cambria" pitchFamily="34" charset="-120"/>
              </a:rPr>
              <a:t>3</a:t>
            </a:r>
            <a:endParaRPr lang="en-US" sz="2400" dirty="0"/>
          </a:p>
        </p:txBody>
      </p:sp>
      <p:sp>
        <p:nvSpPr>
          <p:cNvPr id="15" name="Text 13"/>
          <p:cNvSpPr/>
          <p:nvPr/>
        </p:nvSpPr>
        <p:spPr>
          <a:xfrm>
            <a:off x="1508760" y="4059936"/>
            <a:ext cx="4114800" cy="502920"/>
          </a:xfrm>
          <a:prstGeom prst="rect">
            <a:avLst/>
          </a:prstGeom>
          <a:noFill/>
          <a:ln/>
        </p:spPr>
        <p:txBody>
          <a:bodyPr wrap="square" rtlCol="0" anchor="ctr"/>
          <a:lstStyle/>
          <a:p>
            <a:pPr indent="0" marL="0">
              <a:lnSpc>
                <a:spcPct val="95000"/>
              </a:lnSpc>
              <a:buNone/>
            </a:pPr>
            <a:r>
              <a:rPr lang="en-US" sz="1450" b="1" dirty="0">
                <a:solidFill>
                  <a:srgbClr val="8C2F2A"/>
                </a:solidFill>
                <a:latin typeface="Cambria" pitchFamily="34" charset="0"/>
                <a:ea typeface="Cambria" pitchFamily="34" charset="-122"/>
                <a:cs typeface="Cambria" pitchFamily="34" charset="-120"/>
              </a:rPr>
              <a:t>이슬람 극단주의</a:t>
            </a:r>
            <a:endParaRPr lang="en-US" sz="1450" dirty="0"/>
          </a:p>
        </p:txBody>
      </p:sp>
      <p:sp>
        <p:nvSpPr>
          <p:cNvPr id="16" name="Text 14"/>
          <p:cNvSpPr/>
          <p:nvPr/>
        </p:nvSpPr>
        <p:spPr>
          <a:xfrm>
            <a:off x="960120" y="4617720"/>
            <a:ext cx="4617720" cy="896112"/>
          </a:xfrm>
          <a:prstGeom prst="rect">
            <a:avLst/>
          </a:prstGeom>
          <a:noFill/>
          <a:ln/>
        </p:spPr>
        <p:txBody>
          <a:bodyPr wrap="square" rtlCol="0" anchor="ctr"/>
          <a:lstStyle/>
          <a:p>
            <a:pPr indent="0" marL="0">
              <a:lnSpc>
                <a:spcPct val="105000"/>
              </a:lnSpc>
              <a:buNone/>
            </a:pPr>
            <a:r>
              <a:rPr lang="en-US" sz="1050" dirty="0">
                <a:solidFill>
                  <a:srgbClr val="33291F"/>
                </a:solidFill>
                <a:latin typeface="Calibri" pitchFamily="34" charset="0"/>
                <a:ea typeface="Calibri" pitchFamily="34" charset="-122"/>
                <a:cs typeface="Calibri" pitchFamily="34" charset="-120"/>
              </a:rPr>
              <a:t>중동의 그리스도인 비율은 1500~1900년 사이 약 15%로 비교적 일정했으나, 극단주의 세력의 박해가 전통적 기독교 인구를 흩거나 파괴했다.</a:t>
            </a:r>
            <a:endParaRPr lang="en-US" sz="1050" dirty="0"/>
          </a:p>
        </p:txBody>
      </p:sp>
      <p:sp>
        <p:nvSpPr>
          <p:cNvPr id="17" name="Shape 15"/>
          <p:cNvSpPr/>
          <p:nvPr/>
        </p:nvSpPr>
        <p:spPr>
          <a:xfrm>
            <a:off x="6263640" y="3840480"/>
            <a:ext cx="5257800" cy="1783080"/>
          </a:xfrm>
          <a:prstGeom prst="roundRect">
            <a:avLst>
              <a:gd name="adj" fmla="val 4615"/>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18" name="Text 16"/>
          <p:cNvSpPr/>
          <p:nvPr/>
        </p:nvSpPr>
        <p:spPr>
          <a:xfrm>
            <a:off x="6537960" y="4069080"/>
            <a:ext cx="548640" cy="502920"/>
          </a:xfrm>
          <a:prstGeom prst="rect">
            <a:avLst/>
          </a:prstGeom>
          <a:noFill/>
          <a:ln/>
        </p:spPr>
        <p:txBody>
          <a:bodyPr wrap="square" rtlCol="0" anchor="ctr"/>
          <a:lstStyle/>
          <a:p>
            <a:pPr indent="0" marL="0">
              <a:buNone/>
            </a:pPr>
            <a:r>
              <a:rPr lang="en-US" sz="2400" b="1" dirty="0">
                <a:solidFill>
                  <a:srgbClr val="A6791A"/>
                </a:solidFill>
                <a:latin typeface="Cambria" pitchFamily="34" charset="0"/>
                <a:ea typeface="Cambria" pitchFamily="34" charset="-122"/>
                <a:cs typeface="Cambria" pitchFamily="34" charset="-120"/>
              </a:rPr>
              <a:t>4</a:t>
            </a:r>
            <a:endParaRPr lang="en-US" sz="2400" dirty="0"/>
          </a:p>
        </p:txBody>
      </p:sp>
      <p:sp>
        <p:nvSpPr>
          <p:cNvPr id="19" name="Text 17"/>
          <p:cNvSpPr/>
          <p:nvPr/>
        </p:nvSpPr>
        <p:spPr>
          <a:xfrm>
            <a:off x="7132320" y="4059936"/>
            <a:ext cx="4114800" cy="502920"/>
          </a:xfrm>
          <a:prstGeom prst="rect">
            <a:avLst/>
          </a:prstGeom>
          <a:noFill/>
          <a:ln/>
        </p:spPr>
        <p:txBody>
          <a:bodyPr wrap="square" rtlCol="0" anchor="ctr"/>
          <a:lstStyle/>
          <a:p>
            <a:pPr indent="0" marL="0">
              <a:lnSpc>
                <a:spcPct val="95000"/>
              </a:lnSpc>
              <a:buNone/>
            </a:pPr>
            <a:r>
              <a:rPr lang="en-US" sz="1450" b="1" dirty="0">
                <a:solidFill>
                  <a:srgbClr val="8C2F2A"/>
                </a:solidFill>
                <a:latin typeface="Cambria" pitchFamily="34" charset="0"/>
                <a:ea typeface="Cambria" pitchFamily="34" charset="-122"/>
                <a:cs typeface="Cambria" pitchFamily="34" charset="-120"/>
              </a:rPr>
              <a:t>서구의 후퇴</a:t>
            </a:r>
            <a:endParaRPr lang="en-US" sz="1450" dirty="0"/>
          </a:p>
        </p:txBody>
      </p:sp>
      <p:sp>
        <p:nvSpPr>
          <p:cNvPr id="20" name="Text 18"/>
          <p:cNvSpPr/>
          <p:nvPr/>
        </p:nvSpPr>
        <p:spPr>
          <a:xfrm>
            <a:off x="6583680" y="4617720"/>
            <a:ext cx="4617720" cy="896112"/>
          </a:xfrm>
          <a:prstGeom prst="rect">
            <a:avLst/>
          </a:prstGeom>
          <a:noFill/>
          <a:ln/>
        </p:spPr>
        <p:txBody>
          <a:bodyPr wrap="square" rtlCol="0" anchor="ctr"/>
          <a:lstStyle/>
          <a:p>
            <a:pPr indent="0" marL="0">
              <a:lnSpc>
                <a:spcPct val="105000"/>
              </a:lnSpc>
              <a:buNone/>
            </a:pPr>
            <a:r>
              <a:rPr lang="en-US" sz="1050" dirty="0">
                <a:solidFill>
                  <a:srgbClr val="33291F"/>
                </a:solidFill>
                <a:latin typeface="Calibri" pitchFamily="34" charset="0"/>
                <a:ea typeface="Calibri" pitchFamily="34" charset="-122"/>
                <a:cs typeface="Calibri" pitchFamily="34" charset="-120"/>
              </a:rPr>
              <a:t>1900년 미국인의 96%가 자신을 그리스도인이라 밝혔으나 2005년에는 83%로 줄었다. 유럽만큼 빠르지는 않아도 미국 역시 '기독교 세계 너머(beyond Christendom)'로 옮겨 가고 있다.</a:t>
            </a:r>
            <a:endParaRPr lang="en-US" sz="1050" dirty="0"/>
          </a:p>
        </p:txBody>
      </p:sp>
      <p:sp>
        <p:nvSpPr>
          <p:cNvPr id="21" name="Text 19"/>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8</a:t>
            </a: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IV — 학기 종합 ①</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우리가 걸어온 500년</a:t>
            </a:r>
            <a:endParaRPr lang="en-US" sz="3100" dirty="0"/>
          </a:p>
        </p:txBody>
      </p:sp>
      <p:sp>
        <p:nvSpPr>
          <p:cNvPr id="5" name="Shape 3"/>
          <p:cNvSpPr/>
          <p:nvPr/>
        </p:nvSpPr>
        <p:spPr>
          <a:xfrm>
            <a:off x="640080" y="1965960"/>
            <a:ext cx="10881360" cy="502920"/>
          </a:xfrm>
          <a:prstGeom prst="roundRect">
            <a:avLst>
              <a:gd name="adj" fmla="val 14545"/>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6" name="Text 4"/>
          <p:cNvSpPr/>
          <p:nvPr/>
        </p:nvSpPr>
        <p:spPr>
          <a:xfrm>
            <a:off x="822960" y="1965960"/>
            <a:ext cx="2103120" cy="502920"/>
          </a:xfrm>
          <a:prstGeom prst="rect">
            <a:avLst/>
          </a:prstGeom>
          <a:noFill/>
          <a:ln/>
        </p:spPr>
        <p:txBody>
          <a:bodyPr wrap="square" rtlCol="0" anchor="ctr"/>
          <a:lstStyle/>
          <a:p>
            <a:pPr indent="0" marL="0">
              <a:buNone/>
            </a:pPr>
            <a:r>
              <a:rPr lang="en-US" sz="1400" b="1" dirty="0">
                <a:solidFill>
                  <a:srgbClr val="C79A3A"/>
                </a:solidFill>
                <a:latin typeface="Cambria" pitchFamily="34" charset="0"/>
                <a:ea typeface="Cambria" pitchFamily="34" charset="-122"/>
                <a:cs typeface="Cambria" pitchFamily="34" charset="-120"/>
              </a:rPr>
              <a:t>부(部)</a:t>
            </a:r>
            <a:endParaRPr lang="en-US" sz="1400" dirty="0"/>
          </a:p>
        </p:txBody>
      </p:sp>
      <p:sp>
        <p:nvSpPr>
          <p:cNvPr id="7" name="Text 5"/>
          <p:cNvSpPr/>
          <p:nvPr/>
        </p:nvSpPr>
        <p:spPr>
          <a:xfrm>
            <a:off x="3200400" y="1965960"/>
            <a:ext cx="2743200" cy="502920"/>
          </a:xfrm>
          <a:prstGeom prst="rect">
            <a:avLst/>
          </a:prstGeom>
          <a:noFill/>
          <a:ln/>
        </p:spPr>
        <p:txBody>
          <a:bodyPr wrap="square" rtlCol="0" anchor="ctr"/>
          <a:lstStyle/>
          <a:p>
            <a:pPr indent="0" marL="0">
              <a:buNone/>
            </a:pPr>
            <a:r>
              <a:rPr lang="en-US" sz="1400" b="1" dirty="0">
                <a:solidFill>
                  <a:srgbClr val="C79A3A"/>
                </a:solidFill>
                <a:latin typeface="Cambria" pitchFamily="34" charset="0"/>
                <a:ea typeface="Cambria" pitchFamily="34" charset="-122"/>
                <a:cs typeface="Cambria" pitchFamily="34" charset="-120"/>
              </a:rPr>
              <a:t>핵심 질문</a:t>
            </a:r>
            <a:endParaRPr lang="en-US" sz="1400" dirty="0"/>
          </a:p>
        </p:txBody>
      </p:sp>
      <p:sp>
        <p:nvSpPr>
          <p:cNvPr id="8" name="Text 6"/>
          <p:cNvSpPr/>
          <p:nvPr/>
        </p:nvSpPr>
        <p:spPr>
          <a:xfrm>
            <a:off x="6217920" y="1965960"/>
            <a:ext cx="5212080" cy="502920"/>
          </a:xfrm>
          <a:prstGeom prst="rect">
            <a:avLst/>
          </a:prstGeom>
          <a:noFill/>
          <a:ln/>
        </p:spPr>
        <p:txBody>
          <a:bodyPr wrap="square" rtlCol="0" anchor="ctr"/>
          <a:lstStyle/>
          <a:p>
            <a:pPr indent="0" marL="0">
              <a:buNone/>
            </a:pPr>
            <a:r>
              <a:rPr lang="en-US" sz="1400" b="1" dirty="0">
                <a:solidFill>
                  <a:srgbClr val="C79A3A"/>
                </a:solidFill>
                <a:latin typeface="Cambria" pitchFamily="34" charset="0"/>
                <a:ea typeface="Cambria" pitchFamily="34" charset="-122"/>
                <a:cs typeface="Cambria" pitchFamily="34" charset="-120"/>
              </a:rPr>
              <a:t>우리가 만난 사람들</a:t>
            </a:r>
            <a:endParaRPr lang="en-US" sz="1400" dirty="0"/>
          </a:p>
        </p:txBody>
      </p:sp>
      <p:sp>
        <p:nvSpPr>
          <p:cNvPr id="9" name="Shape 7"/>
          <p:cNvSpPr/>
          <p:nvPr/>
        </p:nvSpPr>
        <p:spPr>
          <a:xfrm>
            <a:off x="640080" y="2468880"/>
            <a:ext cx="10881360" cy="694944"/>
          </a:xfrm>
          <a:prstGeom prst="rect">
            <a:avLst/>
          </a:prstGeom>
          <a:solidFill>
            <a:srgbClr val="FBF6EC">
              <a:alpha val="92000"/>
            </a:srgbClr>
          </a:solidFill>
          <a:ln w="6350">
            <a:solidFill>
              <a:srgbClr val="FFFFFF">
                <a:alpha val="60000"/>
              </a:srgbClr>
            </a:solidFill>
            <a:prstDash val="solid"/>
          </a:ln>
        </p:spPr>
      </p:sp>
      <p:sp>
        <p:nvSpPr>
          <p:cNvPr id="10" name="Text 8"/>
          <p:cNvSpPr/>
          <p:nvPr/>
        </p:nvSpPr>
        <p:spPr>
          <a:xfrm>
            <a:off x="822960" y="2468880"/>
            <a:ext cx="2103120" cy="694944"/>
          </a:xfrm>
          <a:prstGeom prst="rect">
            <a:avLst/>
          </a:prstGeom>
          <a:noFill/>
          <a:ln/>
        </p:spPr>
        <p:txBody>
          <a:bodyPr wrap="square" rtlCol="0" anchor="ctr"/>
          <a:lstStyle/>
          <a:p>
            <a:pPr indent="0" marL="0">
              <a:buNone/>
            </a:pPr>
            <a:r>
              <a:rPr lang="en-US" sz="1350" b="1" dirty="0">
                <a:solidFill>
                  <a:srgbClr val="8C2F2A"/>
                </a:solidFill>
                <a:latin typeface="Cambria" pitchFamily="34" charset="0"/>
                <a:ea typeface="Cambria" pitchFamily="34" charset="-122"/>
                <a:cs typeface="Cambria" pitchFamily="34" charset="-120"/>
              </a:rPr>
              <a:t>제5부 종교개혁</a:t>
            </a:r>
            <a:endParaRPr lang="en-US" sz="1350" dirty="0"/>
          </a:p>
        </p:txBody>
      </p:sp>
      <p:sp>
        <p:nvSpPr>
          <p:cNvPr id="11" name="Text 9"/>
          <p:cNvSpPr/>
          <p:nvPr/>
        </p:nvSpPr>
        <p:spPr>
          <a:xfrm>
            <a:off x="3200400" y="2468880"/>
            <a:ext cx="2743200" cy="694944"/>
          </a:xfrm>
          <a:prstGeom prst="rect">
            <a:avLst/>
          </a:prstGeom>
          <a:noFill/>
          <a:ln/>
        </p:spPr>
        <p:txBody>
          <a:bodyPr wrap="square" rtlCol="0" anchor="ctr"/>
          <a:lstStyle/>
          <a:p>
            <a:pPr indent="0" marL="0">
              <a:buNone/>
            </a:pPr>
            <a:r>
              <a:rPr lang="en-US" sz="1250" i="1" dirty="0">
                <a:solidFill>
                  <a:srgbClr val="33291F"/>
                </a:solidFill>
                <a:latin typeface="Calibri" pitchFamily="34" charset="0"/>
                <a:ea typeface="Calibri" pitchFamily="34" charset="-122"/>
                <a:cs typeface="Calibri" pitchFamily="34" charset="-120"/>
              </a:rPr>
              <a:t>권위는 어디에 있는가?</a:t>
            </a:r>
            <a:endParaRPr lang="en-US" sz="1250" dirty="0"/>
          </a:p>
        </p:txBody>
      </p:sp>
      <p:sp>
        <p:nvSpPr>
          <p:cNvPr id="12" name="Text 10"/>
          <p:cNvSpPr/>
          <p:nvPr/>
        </p:nvSpPr>
        <p:spPr>
          <a:xfrm>
            <a:off x="6217920" y="2468880"/>
            <a:ext cx="5212080" cy="694944"/>
          </a:xfrm>
          <a:prstGeom prst="rect">
            <a:avLst/>
          </a:prstGeom>
          <a:noFill/>
          <a:ln/>
        </p:spPr>
        <p:txBody>
          <a:bodyPr wrap="square" rtlCol="0" anchor="ctr"/>
          <a:lstStyle/>
          <a:p>
            <a:pPr indent="0" marL="0">
              <a:buNone/>
            </a:pPr>
            <a:r>
              <a:rPr lang="en-US" sz="1200" dirty="0">
                <a:solidFill>
                  <a:srgbClr val="55483A"/>
                </a:solidFill>
                <a:latin typeface="Calibri" pitchFamily="34" charset="0"/>
                <a:ea typeface="Calibri" pitchFamily="34" charset="-122"/>
                <a:cs typeface="Calibri" pitchFamily="34" charset="-120"/>
              </a:rPr>
              <a:t>루터 · 칼뱅 · 스미스 · 로욜라</a:t>
            </a:r>
            <a:endParaRPr lang="en-US" sz="1200" dirty="0"/>
          </a:p>
        </p:txBody>
      </p:sp>
      <p:sp>
        <p:nvSpPr>
          <p:cNvPr id="13" name="Shape 11"/>
          <p:cNvSpPr/>
          <p:nvPr/>
        </p:nvSpPr>
        <p:spPr>
          <a:xfrm>
            <a:off x="640080" y="3163824"/>
            <a:ext cx="10881360" cy="694944"/>
          </a:xfrm>
          <a:prstGeom prst="rect">
            <a:avLst/>
          </a:prstGeom>
          <a:solidFill>
            <a:srgbClr val="FBF6EC">
              <a:alpha val="82000"/>
            </a:srgbClr>
          </a:solidFill>
          <a:ln w="6350">
            <a:solidFill>
              <a:srgbClr val="FFFFFF">
                <a:alpha val="60000"/>
              </a:srgbClr>
            </a:solidFill>
            <a:prstDash val="solid"/>
          </a:ln>
        </p:spPr>
      </p:sp>
      <p:sp>
        <p:nvSpPr>
          <p:cNvPr id="14" name="Text 12"/>
          <p:cNvSpPr/>
          <p:nvPr/>
        </p:nvSpPr>
        <p:spPr>
          <a:xfrm>
            <a:off x="822960" y="3163824"/>
            <a:ext cx="2103120" cy="694944"/>
          </a:xfrm>
          <a:prstGeom prst="rect">
            <a:avLst/>
          </a:prstGeom>
          <a:noFill/>
          <a:ln/>
        </p:spPr>
        <p:txBody>
          <a:bodyPr wrap="square" rtlCol="0" anchor="ctr"/>
          <a:lstStyle/>
          <a:p>
            <a:pPr indent="0" marL="0">
              <a:buNone/>
            </a:pPr>
            <a:r>
              <a:rPr lang="en-US" sz="1350" b="1" dirty="0">
                <a:solidFill>
                  <a:srgbClr val="8C2F2A"/>
                </a:solidFill>
                <a:latin typeface="Cambria" pitchFamily="34" charset="0"/>
                <a:ea typeface="Cambria" pitchFamily="34" charset="-122"/>
                <a:cs typeface="Cambria" pitchFamily="34" charset="-120"/>
              </a:rPr>
              <a:t>제6부 이성과 부흥</a:t>
            </a:r>
            <a:endParaRPr lang="en-US" sz="1350" dirty="0"/>
          </a:p>
        </p:txBody>
      </p:sp>
      <p:sp>
        <p:nvSpPr>
          <p:cNvPr id="15" name="Text 13"/>
          <p:cNvSpPr/>
          <p:nvPr/>
        </p:nvSpPr>
        <p:spPr>
          <a:xfrm>
            <a:off x="3200400" y="3163824"/>
            <a:ext cx="2743200" cy="694944"/>
          </a:xfrm>
          <a:prstGeom prst="rect">
            <a:avLst/>
          </a:prstGeom>
          <a:noFill/>
          <a:ln/>
        </p:spPr>
        <p:txBody>
          <a:bodyPr wrap="square" rtlCol="0" anchor="ctr"/>
          <a:lstStyle/>
          <a:p>
            <a:pPr indent="0" marL="0">
              <a:buNone/>
            </a:pPr>
            <a:r>
              <a:rPr lang="en-US" sz="1250" i="1" dirty="0">
                <a:solidFill>
                  <a:srgbClr val="33291F"/>
                </a:solidFill>
                <a:latin typeface="Calibri" pitchFamily="34" charset="0"/>
                <a:ea typeface="Calibri" pitchFamily="34" charset="-122"/>
                <a:cs typeface="Calibri" pitchFamily="34" charset="-120"/>
              </a:rPr>
              <a:t>신앙과 이성은 어떻게 만나는가?</a:t>
            </a:r>
            <a:endParaRPr lang="en-US" sz="1250" dirty="0"/>
          </a:p>
        </p:txBody>
      </p:sp>
      <p:sp>
        <p:nvSpPr>
          <p:cNvPr id="16" name="Text 14"/>
          <p:cNvSpPr/>
          <p:nvPr/>
        </p:nvSpPr>
        <p:spPr>
          <a:xfrm>
            <a:off x="6217920" y="3163824"/>
            <a:ext cx="5212080" cy="694944"/>
          </a:xfrm>
          <a:prstGeom prst="rect">
            <a:avLst/>
          </a:prstGeom>
          <a:noFill/>
          <a:ln/>
        </p:spPr>
        <p:txBody>
          <a:bodyPr wrap="square" rtlCol="0" anchor="ctr"/>
          <a:lstStyle/>
          <a:p>
            <a:pPr indent="0" marL="0">
              <a:buNone/>
            </a:pPr>
            <a:r>
              <a:rPr lang="en-US" sz="1200" dirty="0">
                <a:solidFill>
                  <a:srgbClr val="55483A"/>
                </a:solidFill>
                <a:latin typeface="Calibri" pitchFamily="34" charset="0"/>
                <a:ea typeface="Calibri" pitchFamily="34" charset="-122"/>
                <a:cs typeface="Calibri" pitchFamily="34" charset="-120"/>
              </a:rPr>
              <a:t>슈페너 · 웨슬리 · 에드워즈 · 버틀러</a:t>
            </a:r>
            <a:endParaRPr lang="en-US" sz="1200" dirty="0"/>
          </a:p>
        </p:txBody>
      </p:sp>
      <p:sp>
        <p:nvSpPr>
          <p:cNvPr id="17" name="Shape 15"/>
          <p:cNvSpPr/>
          <p:nvPr/>
        </p:nvSpPr>
        <p:spPr>
          <a:xfrm>
            <a:off x="640080" y="3858768"/>
            <a:ext cx="10881360" cy="694944"/>
          </a:xfrm>
          <a:prstGeom prst="rect">
            <a:avLst/>
          </a:prstGeom>
          <a:solidFill>
            <a:srgbClr val="FBF6EC">
              <a:alpha val="92000"/>
            </a:srgbClr>
          </a:solidFill>
          <a:ln w="6350">
            <a:solidFill>
              <a:srgbClr val="FFFFFF">
                <a:alpha val="60000"/>
              </a:srgbClr>
            </a:solidFill>
            <a:prstDash val="solid"/>
          </a:ln>
        </p:spPr>
      </p:sp>
      <p:sp>
        <p:nvSpPr>
          <p:cNvPr id="18" name="Text 16"/>
          <p:cNvSpPr/>
          <p:nvPr/>
        </p:nvSpPr>
        <p:spPr>
          <a:xfrm>
            <a:off x="822960" y="3858768"/>
            <a:ext cx="2103120" cy="694944"/>
          </a:xfrm>
          <a:prstGeom prst="rect">
            <a:avLst/>
          </a:prstGeom>
          <a:noFill/>
          <a:ln/>
        </p:spPr>
        <p:txBody>
          <a:bodyPr wrap="square" rtlCol="0" anchor="ctr"/>
          <a:lstStyle/>
          <a:p>
            <a:pPr indent="0" marL="0">
              <a:buNone/>
            </a:pPr>
            <a:r>
              <a:rPr lang="en-US" sz="1350" b="1" dirty="0">
                <a:solidFill>
                  <a:srgbClr val="8C2F2A"/>
                </a:solidFill>
                <a:latin typeface="Cambria" pitchFamily="34" charset="0"/>
                <a:ea typeface="Cambria" pitchFamily="34" charset="-122"/>
                <a:cs typeface="Cambria" pitchFamily="34" charset="-120"/>
              </a:rPr>
              <a:t>제7부 진보의 시대</a:t>
            </a:r>
            <a:endParaRPr lang="en-US" sz="1350" dirty="0"/>
          </a:p>
        </p:txBody>
      </p:sp>
      <p:sp>
        <p:nvSpPr>
          <p:cNvPr id="19" name="Text 17"/>
          <p:cNvSpPr/>
          <p:nvPr/>
        </p:nvSpPr>
        <p:spPr>
          <a:xfrm>
            <a:off x="3200400" y="3858768"/>
            <a:ext cx="2743200" cy="694944"/>
          </a:xfrm>
          <a:prstGeom prst="rect">
            <a:avLst/>
          </a:prstGeom>
          <a:noFill/>
          <a:ln/>
        </p:spPr>
        <p:txBody>
          <a:bodyPr wrap="square" rtlCol="0" anchor="ctr"/>
          <a:lstStyle/>
          <a:p>
            <a:pPr indent="0" marL="0">
              <a:buNone/>
            </a:pPr>
            <a:r>
              <a:rPr lang="en-US" sz="1250" i="1" dirty="0">
                <a:solidFill>
                  <a:srgbClr val="33291F"/>
                </a:solidFill>
                <a:latin typeface="Calibri" pitchFamily="34" charset="0"/>
                <a:ea typeface="Calibri" pitchFamily="34" charset="-122"/>
                <a:cs typeface="Calibri" pitchFamily="34" charset="-120"/>
              </a:rPr>
              <a:t>복음은 어떻게 세계로 가는가?</a:t>
            </a:r>
            <a:endParaRPr lang="en-US" sz="1250" dirty="0"/>
          </a:p>
        </p:txBody>
      </p:sp>
      <p:sp>
        <p:nvSpPr>
          <p:cNvPr id="20" name="Text 18"/>
          <p:cNvSpPr/>
          <p:nvPr/>
        </p:nvSpPr>
        <p:spPr>
          <a:xfrm>
            <a:off x="6217920" y="3858768"/>
            <a:ext cx="5212080" cy="694944"/>
          </a:xfrm>
          <a:prstGeom prst="rect">
            <a:avLst/>
          </a:prstGeom>
          <a:noFill/>
          <a:ln/>
        </p:spPr>
        <p:txBody>
          <a:bodyPr wrap="square" rtlCol="0" anchor="ctr"/>
          <a:lstStyle/>
          <a:p>
            <a:pPr indent="0" marL="0">
              <a:buNone/>
            </a:pPr>
            <a:r>
              <a:rPr lang="en-US" sz="1200" dirty="0">
                <a:solidFill>
                  <a:srgbClr val="55483A"/>
                </a:solidFill>
                <a:latin typeface="Calibri" pitchFamily="34" charset="0"/>
                <a:ea typeface="Calibri" pitchFamily="34" charset="-122"/>
                <a:cs typeface="Calibri" pitchFamily="34" charset="-120"/>
              </a:rPr>
              <a:t>캐리 · 리빙스턴 · 윌버포스 · 앨런</a:t>
            </a:r>
            <a:endParaRPr lang="en-US" sz="1200" dirty="0"/>
          </a:p>
        </p:txBody>
      </p:sp>
      <p:sp>
        <p:nvSpPr>
          <p:cNvPr id="21" name="Shape 19"/>
          <p:cNvSpPr/>
          <p:nvPr/>
        </p:nvSpPr>
        <p:spPr>
          <a:xfrm>
            <a:off x="640080" y="4553712"/>
            <a:ext cx="10881360" cy="694944"/>
          </a:xfrm>
          <a:prstGeom prst="rect">
            <a:avLst/>
          </a:prstGeom>
          <a:solidFill>
            <a:srgbClr val="FBF6EC">
              <a:alpha val="82000"/>
            </a:srgbClr>
          </a:solidFill>
          <a:ln w="6350">
            <a:solidFill>
              <a:srgbClr val="FFFFFF">
                <a:alpha val="60000"/>
              </a:srgbClr>
            </a:solidFill>
            <a:prstDash val="solid"/>
          </a:ln>
        </p:spPr>
      </p:sp>
      <p:sp>
        <p:nvSpPr>
          <p:cNvPr id="22" name="Text 20"/>
          <p:cNvSpPr/>
          <p:nvPr/>
        </p:nvSpPr>
        <p:spPr>
          <a:xfrm>
            <a:off x="822960" y="4553712"/>
            <a:ext cx="2103120" cy="694944"/>
          </a:xfrm>
          <a:prstGeom prst="rect">
            <a:avLst/>
          </a:prstGeom>
          <a:noFill/>
          <a:ln/>
        </p:spPr>
        <p:txBody>
          <a:bodyPr wrap="square" rtlCol="0" anchor="ctr"/>
          <a:lstStyle/>
          <a:p>
            <a:pPr indent="0" marL="0">
              <a:buNone/>
            </a:pPr>
            <a:r>
              <a:rPr lang="en-US" sz="1350" b="1" dirty="0">
                <a:solidFill>
                  <a:srgbClr val="8C2F2A"/>
                </a:solidFill>
                <a:latin typeface="Cambria" pitchFamily="34" charset="0"/>
                <a:ea typeface="Cambria" pitchFamily="34" charset="-122"/>
                <a:cs typeface="Cambria" pitchFamily="34" charset="-120"/>
              </a:rPr>
              <a:t>제8부 이데올로기</a:t>
            </a:r>
            <a:endParaRPr lang="en-US" sz="1350" dirty="0"/>
          </a:p>
        </p:txBody>
      </p:sp>
      <p:sp>
        <p:nvSpPr>
          <p:cNvPr id="23" name="Text 21"/>
          <p:cNvSpPr/>
          <p:nvPr/>
        </p:nvSpPr>
        <p:spPr>
          <a:xfrm>
            <a:off x="3200400" y="4553712"/>
            <a:ext cx="2743200" cy="694944"/>
          </a:xfrm>
          <a:prstGeom prst="rect">
            <a:avLst/>
          </a:prstGeom>
          <a:noFill/>
          <a:ln/>
        </p:spPr>
        <p:txBody>
          <a:bodyPr wrap="square" rtlCol="0" anchor="ctr"/>
          <a:lstStyle/>
          <a:p>
            <a:pPr indent="0" marL="0">
              <a:buNone/>
            </a:pPr>
            <a:r>
              <a:rPr lang="en-US" sz="1250" i="1" dirty="0">
                <a:solidFill>
                  <a:srgbClr val="33291F"/>
                </a:solidFill>
                <a:latin typeface="Calibri" pitchFamily="34" charset="0"/>
                <a:ea typeface="Calibri" pitchFamily="34" charset="-122"/>
                <a:cs typeface="Calibri" pitchFamily="34" charset="-120"/>
              </a:rPr>
              <a:t>현대 세계에서 정통은 무엇인가?</a:t>
            </a:r>
            <a:endParaRPr lang="en-US" sz="1250" dirty="0"/>
          </a:p>
        </p:txBody>
      </p:sp>
      <p:sp>
        <p:nvSpPr>
          <p:cNvPr id="24" name="Text 22"/>
          <p:cNvSpPr/>
          <p:nvPr/>
        </p:nvSpPr>
        <p:spPr>
          <a:xfrm>
            <a:off x="6217920" y="4553712"/>
            <a:ext cx="5212080" cy="694944"/>
          </a:xfrm>
          <a:prstGeom prst="rect">
            <a:avLst/>
          </a:prstGeom>
          <a:noFill/>
          <a:ln/>
        </p:spPr>
        <p:txBody>
          <a:bodyPr wrap="square" rtlCol="0" anchor="ctr"/>
          <a:lstStyle/>
          <a:p>
            <a:pPr indent="0" marL="0">
              <a:buNone/>
            </a:pPr>
            <a:r>
              <a:rPr lang="en-US" sz="1200" dirty="0">
                <a:solidFill>
                  <a:srgbClr val="55483A"/>
                </a:solidFill>
                <a:latin typeface="Calibri" pitchFamily="34" charset="0"/>
                <a:ea typeface="Calibri" pitchFamily="34" charset="-122"/>
                <a:cs typeface="Calibri" pitchFamily="34" charset="-120"/>
              </a:rPr>
              <a:t>매튜스 · 메이첸 · 바르트 · 본회퍼</a:t>
            </a:r>
            <a:endParaRPr lang="en-US" sz="1200" dirty="0"/>
          </a:p>
        </p:txBody>
      </p:sp>
      <p:sp>
        <p:nvSpPr>
          <p:cNvPr id="25" name="Shape 23"/>
          <p:cNvSpPr/>
          <p:nvPr/>
        </p:nvSpPr>
        <p:spPr>
          <a:xfrm>
            <a:off x="640080" y="5248656"/>
            <a:ext cx="10881360" cy="694944"/>
          </a:xfrm>
          <a:prstGeom prst="rect">
            <a:avLst/>
          </a:prstGeom>
          <a:solidFill>
            <a:srgbClr val="FBF6EC">
              <a:alpha val="96000"/>
            </a:srgbClr>
          </a:solidFill>
          <a:ln w="6350">
            <a:solidFill>
              <a:srgbClr val="FFFFFF">
                <a:alpha val="60000"/>
              </a:srgbClr>
            </a:solidFill>
            <a:prstDash val="solid"/>
          </a:ln>
        </p:spPr>
      </p:sp>
      <p:sp>
        <p:nvSpPr>
          <p:cNvPr id="26" name="Text 24"/>
          <p:cNvSpPr/>
          <p:nvPr/>
        </p:nvSpPr>
        <p:spPr>
          <a:xfrm>
            <a:off x="822960" y="5248656"/>
            <a:ext cx="2103120" cy="694944"/>
          </a:xfrm>
          <a:prstGeom prst="rect">
            <a:avLst/>
          </a:prstGeom>
          <a:noFill/>
          <a:ln/>
        </p:spPr>
        <p:txBody>
          <a:bodyPr wrap="square" rtlCol="0" anchor="ctr"/>
          <a:lstStyle/>
          <a:p>
            <a:pPr indent="0" marL="0">
              <a:buNone/>
            </a:pPr>
            <a:r>
              <a:rPr lang="en-US" sz="1350" b="1" dirty="0">
                <a:solidFill>
                  <a:srgbClr val="8C2F2A"/>
                </a:solidFill>
                <a:latin typeface="Cambria" pitchFamily="34" charset="0"/>
                <a:ea typeface="Cambria" pitchFamily="34" charset="-122"/>
                <a:cs typeface="Cambria" pitchFamily="34" charset="-120"/>
              </a:rPr>
              <a:t>오늘</a:t>
            </a:r>
            <a:endParaRPr lang="en-US" sz="1350" dirty="0"/>
          </a:p>
        </p:txBody>
      </p:sp>
      <p:sp>
        <p:nvSpPr>
          <p:cNvPr id="27" name="Text 25"/>
          <p:cNvSpPr/>
          <p:nvPr/>
        </p:nvSpPr>
        <p:spPr>
          <a:xfrm>
            <a:off x="3200400" y="5248656"/>
            <a:ext cx="2743200" cy="694944"/>
          </a:xfrm>
          <a:prstGeom prst="rect">
            <a:avLst/>
          </a:prstGeom>
          <a:noFill/>
          <a:ln/>
        </p:spPr>
        <p:txBody>
          <a:bodyPr wrap="square" rtlCol="0" anchor="ctr"/>
          <a:lstStyle/>
          <a:p>
            <a:pPr indent="0" marL="0">
              <a:buNone/>
            </a:pPr>
            <a:r>
              <a:rPr lang="en-US" sz="1250" i="1" dirty="0">
                <a:solidFill>
                  <a:srgbClr val="33291F"/>
                </a:solidFill>
                <a:latin typeface="Calibri" pitchFamily="34" charset="0"/>
                <a:ea typeface="Calibri" pitchFamily="34" charset="-122"/>
                <a:cs typeface="Calibri" pitchFamily="34" charset="-120"/>
              </a:rPr>
              <a:t>기독교는 이제 누구의 것인가?</a:t>
            </a:r>
            <a:endParaRPr lang="en-US" sz="1250" dirty="0"/>
          </a:p>
        </p:txBody>
      </p:sp>
      <p:sp>
        <p:nvSpPr>
          <p:cNvPr id="28" name="Text 26"/>
          <p:cNvSpPr/>
          <p:nvPr/>
        </p:nvSpPr>
        <p:spPr>
          <a:xfrm>
            <a:off x="6217920" y="5248656"/>
            <a:ext cx="5212080" cy="694944"/>
          </a:xfrm>
          <a:prstGeom prst="rect">
            <a:avLst/>
          </a:prstGeom>
          <a:noFill/>
          <a:ln/>
        </p:spPr>
        <p:txBody>
          <a:bodyPr wrap="square" rtlCol="0" anchor="ctr"/>
          <a:lstStyle/>
          <a:p>
            <a:pPr indent="0" marL="0">
              <a:buNone/>
            </a:pPr>
            <a:r>
              <a:rPr lang="en-US" sz="1200" dirty="0">
                <a:solidFill>
                  <a:srgbClr val="55483A"/>
                </a:solidFill>
                <a:latin typeface="Calibri" pitchFamily="34" charset="0"/>
                <a:ea typeface="Calibri" pitchFamily="34" charset="-122"/>
                <a:cs typeface="Calibri" pitchFamily="34" charset="-120"/>
              </a:rPr>
              <a:t>왕이 · 남반구의 이름 없는 신자들</a:t>
            </a:r>
            <a:endParaRPr lang="en-US" sz="1200" dirty="0"/>
          </a:p>
        </p:txBody>
      </p:sp>
      <p:sp>
        <p:nvSpPr>
          <p:cNvPr id="29" name="Text 27"/>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9</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교회사 II - 제15주차</dc:title>
  <dc:subject>PptxGenJS Presentation</dc:subject>
  <dc:creator>Chang Lee, Ph.D.</dc:creator>
  <cp:lastModifiedBy>Chang Lee, Ph.D.</cp:lastModifiedBy>
  <cp:revision>1</cp:revision>
  <dcterms:created xsi:type="dcterms:W3CDTF">2026-08-29T21:42:21Z</dcterms:created>
  <dcterms:modified xsi:type="dcterms:W3CDTF">2026-08-29T21:42:21Z</dcterms:modified>
</cp:coreProperties>
</file>