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제14주차. 13주차에서 예고한 '자유주의 낙관의 붕괴'에서 시작합니다. 전쟁의 폐허에서 태어난 신학과, 그 신학이 나치에 맞선 이야기, 그리고 선교에서 시작된 일치 운동을 다룹니다.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[인물] Dietrich Bonhoeffer·Pius XI, [용어] The Cost of Discipleship(나를 따르라)·Mit brennender Sorge(깊은 근심으로). 본회퍼는 1945년 처형되었습니다. 개신교와 가톨릭이 각기 저항한 사실을 함께 다루면 15주차 에큐메니컬 논의와 이어집니다.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[인물] H. Richard Niebuhr·Reinhold Niebuhr·Paul Tillich, [용어] Moral Man and Immoral Society(도덕적 인간과 비도덕적 사회). 라인홀드 니버는 인간 본성에 대한 균형 잡힌 시각 — 죄에 대한 더 깊은 이해와 은혜에 대한 근본적 시각 — 을 회복할 때라고 했습니다.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[인물] John R. Mott·Nathan Söderblom·Charles H. Brent·Visser't Hooft, [용어] International Missionary Council·Life and Work(삶과 봉사)·Faith and Order(신앙과 직제). 11주차 에든버러 1910이 여기서 회수됩니다 — '선교가 일치를 낳는다'는 통찰의 구체적 열매입니다.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[인물] D. T. Niles, [용어] World Council of Churches(세계교회협의회). 오해와 의심도 정직하게 다루세요 — 한국 교회에서 WCC를 둘러싼 논란이 있었으므로, 학생들에게 사실 관계를 정확히 알려주는 것이 중요합니다.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★ [용어] Lausanne Covenant(로잔 언약)·World Evangelization(세계복음화). 침례교와 복음주의 학생들에게 중요한 슬라이드입니다 — 일치를 추구하는 두 길을 균형 있게 제시하세요. 어느 쪽도 조롱하지 않되, 우리 전통이 어디에 서 있는지는 분명히 합니다.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[인물] John XXIII, [용어] Second Vatican Council(제2차 바티칸 공의회). 4주차 트렌트와의 대비가 핵심입니다 — 400년 만의 방향 전환입니다. 마지막 문장('떠난 이들에게 이유가 있었을 수도 있음을 인정')이 특히 의미심장합니다.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13주차의 두 진영 비교표에 신정통주의를 더한 표입니다. 복음주의가 신정통주의를 어떻게 평가할지는 열어 두되, 그것이 자유주의에 대한 강력한 비판이었다는 점은 분명히 하세요.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적용. 마지막 물음은 한국 교회의 실제 논쟁과 닿아 있습니다 — 어느 편을 들라는 것이 아니라 사실에 근거해 판단하라는 것이 신학 교육의 몫입니다.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정리·과제·예고. 15주차는 종합토론과 학기말 과제 발표이므로, 학생들에게 발표 준비를 상기시키세요.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네 국면. 신학의 전환(I·II)과 그 신학이 시험받는 자리(III), 그리고 일치 운동(IV)입니다. 실라버스 학기말 과제 4번 주제가 13주차와 이번 주 조합입니다.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네 목표. 네 번째가 우리 전통의 자리를 묻는 대목입니다 — WCC와 로잔을 균형 있게 다룹니다.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[인물] Karl Barth·Eduard Thurneysen. 바르트가 학자가 아니라 '시골 목사'였다는 점, 그리고 사회 참여에서 출발했다는 점을 짚으세요. 13주차에서 본 자유주의의 낙관이 어떻게 무너졌는지를 한 사람의 경험으로 보여 줍니다.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[인물] Søren Kierkegaard, [용어] Wholly Other(전적 타자)·Commentary on Romans(로마서 주석). 핵심 전환: 하나님을 '인간 안의 최선'에서 찾던 자유주의를 정면으로 뒤집었습니다. 여전히 사회주의자였으나, 어떤 인간의 기획도 종말론적 하나님 나라와 혼동해서는 안 된다고 했습니다.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[인물] Emil Brunner·Friedrich Gogarten·Rudolf Bultmann, [용어] dialectical theology(변증법적 신학)·crisis theology(위기의 신학)·neo-orthodoxy(신정통주의)·Zwischen den Zeiten(시대들 사이에서). 브루너와의 논쟁('접촉점')은 자연신학 문제로, 오늘 변증학과도 연결됩니다.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[용어] the Word of God(하나님의 말씀)·Church Dogmatics(교회 교의학). 마지막 문장이 신학생들에게 특히 좋은 교훈입니다 — 신학은 하나님의 말씀이 아니라 인간의 노력이므로 겸손과 유머가 필요합니다.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[용어] German Christians(독일 그리스도인). 신학교 학생들에게 가장 무거운 교훈입니다 — 나쁜 신학은 학문적 문제가 아니라 사람을 죽이는 결과를 낳습니다. 13주차 자유주의의 낙관이 여기서 어떻게 무장 해제되었는지 연결하세요.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[인물] Martin Niemöller, [용어] Barmen Declaration(바르멘 선언)·Confessing Church(신앙고백교회). 정직한 서술도 필요합니다 — 신앙고백교회는 나치 저항 운동을 계획한 것이 아니라 주로 독일 그리스도인의 이단적 왜곡에 맞선 것이었고, 지도자들이 국가에 대한 충성을 거듭 확인하기도 했습니다.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640080"/>
            <a:ext cx="7680960" cy="5577840"/>
          </a:xfrm>
          <a:prstGeom prst="roundRect">
            <a:avLst>
              <a:gd name="adj" fmla="val 1639"/>
            </a:avLst>
          </a:prstGeom>
          <a:solidFill>
            <a:srgbClr val="FBF6EC">
              <a:alpha val="84000"/>
            </a:srgbClr>
          </a:solidFill>
          <a:ln w="15875">
            <a:solidFill>
              <a:srgbClr val="FFFFFF">
                <a:alpha val="70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2960" y="914400"/>
            <a:ext cx="7040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spc="1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교회사 II · CHURCH HISTORY II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822960" y="1783080"/>
            <a:ext cx="6400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A679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제 14 주차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822960" y="2286000"/>
            <a:ext cx="70408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칼 바르트의 신정통주의와</a:t>
            </a:r>
            <a:endParaRPr lang="en-US" sz="34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에큐메니컬 운동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841248" y="3703320"/>
            <a:ext cx="69494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i="1" dirty="0">
                <a:solidFill>
                  <a:srgbClr val="554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Karl Barth's Neo-orthodoxy and the Ecumenical Movement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841248" y="4297680"/>
            <a:ext cx="1920240" cy="27432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4480560"/>
            <a:ext cx="7040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A679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주교재  </a:t>
            </a:r>
            <a:pPr indent="0" marL="0">
              <a:buNone/>
            </a:pPr>
            <a:r>
              <a:rPr lang="en-US" sz="1200" dirty="0">
                <a:solidFill>
                  <a:srgbClr val="554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셀리 『현대인을 위한 교회사』 제8부 (이데올로기 시대)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822960" y="5257800"/>
            <a:ext cx="7040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담당교수: Chang Lee, Ph.D.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822960" y="5806440"/>
            <a:ext cx="7040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54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Baptist Theological Institute and Seminary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국면 III — 신앙고백교회 ③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본회퍼: 값비싼 은혜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5394960" cy="3977640"/>
          </a:xfrm>
          <a:prstGeom prst="roundRect">
            <a:avLst>
              <a:gd name="adj" fmla="val 2069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03120"/>
            <a:ext cx="4754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디트리히 본회퍼 (Dietrich Bonhoeffer, 1906–1945)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960120" y="2651760"/>
            <a:ext cx="4754880" cy="3063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1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히틀러 정권 아래 고난받은 이들 중 가장 주목할 인물이다. 런던에서 목회하던 중 신앙고백교회의 초청을 받아 독일로 돌아와 비밀 신학교를 이끌었다.</a:t>
            </a:r>
            <a:endParaRPr lang="en-US" sz="1150" dirty="0"/>
          </a:p>
          <a:p>
            <a:pPr indent="0" marL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1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『나를 따르라』(The Cost of Discipleship, 1937)와 『신도의 공동생활』(Life Together, 1939)을 썼다.</a:t>
            </a:r>
            <a:endParaRPr lang="en-US" sz="1150" dirty="0"/>
          </a:p>
          <a:p>
            <a:pPr indent="0" marL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1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'값싼 은혜'와 '값비싼 은혜'의 구별은 2주차 루터의 이신칭의를 20세기에 다시 물은 것이다 — 회개 없는 용서, 제자도 없는 은혜에 대한 경고였다.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6172200" y="1874520"/>
            <a:ext cx="5394960" cy="3977640"/>
          </a:xfrm>
          <a:prstGeom prst="roundRect">
            <a:avLst>
              <a:gd name="adj" fmla="val 1839"/>
            </a:avLst>
          </a:prstGeom>
          <a:solidFill>
            <a:srgbClr val="2A2018"/>
          </a:solidFill>
          <a:ln w="12700">
            <a:solidFill>
              <a:srgbClr val="A6791A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6446520" y="2103120"/>
            <a:ext cx="4754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가톨릭의 목소리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446520" y="2606040"/>
            <a:ext cx="475488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1937년 5월 14일 비오 11세가 회칙 『깊은 근심으로』(Mit brennender Sorge)를 작성했다. 나치즘을 비판한 최초의 주요 교회 문서였다.</a:t>
            </a:r>
            <a:endParaRPr lang="en-US" sz="1100" dirty="0"/>
          </a:p>
          <a:p>
            <a:pPr indent="0" marL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독일로 밀반입되어, 단 한 부도 나치의 손에 들어가기 전에 종려주일에 모든 가톨릭 강단에서 낭독되었다.</a:t>
            </a:r>
            <a:endParaRPr lang="en-US" sz="1100" dirty="0"/>
          </a:p>
          <a:p>
            <a:pPr indent="0" marL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 회칙은 교회에 대한 억압에 항의하고, 인종과 국가에 대한 우상숭배적 숭배에 저항하며, 그리스도와 교회에 대한 충성을 지키라고 가톨릭 신자들에게 호소했다.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국면 II — 미국의 반향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니버 형제: 대공황이 낳은 신학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10881360" cy="1600200"/>
          </a:xfrm>
          <a:prstGeom prst="roundRect">
            <a:avLst>
              <a:gd name="adj" fmla="val 5143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029968"/>
            <a:ext cx="1024128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바르트의 『하나님의 말씀과 인간의 말』이 대공황 직전 영어로 출간되었고, 제1차 세계대전이 바르트 세대에 미친 것과 같은 충격을 대공황으로 겪던 미국인들에게 뜻이 통하기 시작했다.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640080" y="3703320"/>
            <a:ext cx="5394960" cy="2148840"/>
          </a:xfrm>
          <a:prstGeom prst="roundRect">
            <a:avLst>
              <a:gd name="adj" fmla="val 3830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914400" y="3858768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H. 리처드 니버 (H. Richard Niebuhr, 1894–1962)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914400" y="4251960"/>
            <a:ext cx="484632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spcAft>
                <a:spcPts val="500"/>
              </a:spcAft>
              <a:buNone/>
            </a:pPr>
            <a:r>
              <a:rPr lang="en-US" sz="10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1929년 『교파주의의 사회적 원천』에서 미국의 교파주의가 복음을 사회의 인종·사회경제적 계층에 적응시킨 것이라고 논했다.</a:t>
            </a:r>
            <a:endParaRPr lang="en-US" sz="1050" dirty="0"/>
          </a:p>
          <a:p>
            <a:pPr indent="0" marL="0">
              <a:lnSpc>
                <a:spcPct val="105000"/>
              </a:lnSpc>
              <a:spcAft>
                <a:spcPts val="500"/>
              </a:spcAft>
              <a:buNone/>
            </a:pPr>
            <a:r>
              <a:rPr lang="en-US" sz="10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1937년 『미국의 하나님 나라』의 유명한 문장 — “진노 없는 하나님이 죄 없는 인간을, 십자가 없는 그리스도의 사역을 통해, 심판 없는 나라로 데려왔다.”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172200" y="3703320"/>
            <a:ext cx="5394960" cy="2148840"/>
          </a:xfrm>
          <a:prstGeom prst="roundRect">
            <a:avLst>
              <a:gd name="adj" fmla="val 3404"/>
            </a:avLst>
          </a:prstGeom>
          <a:solidFill>
            <a:srgbClr val="8C2F2A"/>
          </a:solidFill>
          <a:ln w="12700">
            <a:solidFill>
              <a:srgbClr val="A6791A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6446520" y="3858768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라인홀드 니버 (Reinhold Niebuhr, 1892–1970)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446520" y="4251960"/>
            <a:ext cx="484632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spcAft>
                <a:spcPts val="500"/>
              </a:spcAft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디트로이트의 목회자였다가, 고삐 풀린 자본주의가 파괴적이라는 결론에 이르렀다.</a:t>
            </a:r>
            <a:endParaRPr lang="en-US" sz="1050" dirty="0"/>
          </a:p>
          <a:p>
            <a:pPr indent="0" marL="0">
              <a:lnSpc>
                <a:spcPct val="105000"/>
              </a:lnSpc>
              <a:spcAft>
                <a:spcPts val="500"/>
              </a:spcAft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『도덕적 인간과 비도덕적 사회』(Moral Man and Immoral Society)에서, 어떤 사회든 방치하면 그 구성원의 총합보다 도덕적으로 나쁘고 더 이기적이라고 주장했다. 뒤에 그는 제목을 '비도덕적 인간과 더욱 비도덕적인 사회'로 했어야 한다고 말했다.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0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국면 IV — 에큐메니컬 운동 ①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세 개의 지류, 하나의 강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10881360" cy="1600200"/>
          </a:xfrm>
          <a:prstGeom prst="roundRect">
            <a:avLst>
              <a:gd name="adj" fmla="val 5143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029968"/>
            <a:ext cx="1024128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셀리는 세계교회협의회(World Council of Churches, WCC)를 세 지류에서 흘러나온 '종교적 미시시피'라 부른다. 세 흐름 모두 1910년 에든버러 세계선교대회에 그 원천을 둔다 — 11주차에서 본 그 대회다.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40080" y="3703320"/>
            <a:ext cx="3429000" cy="2286000"/>
          </a:xfrm>
          <a:prstGeom prst="roundRect">
            <a:avLst>
              <a:gd name="adj" fmla="val 3200"/>
            </a:avLst>
          </a:prstGeom>
          <a:solidFill>
            <a:srgbClr val="FBF6EC"/>
          </a:solidFill>
          <a:ln w="12700">
            <a:solidFill>
              <a:srgbClr val="FFFFFF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868680" y="3886200"/>
            <a:ext cx="2971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국제선교협의회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868680" y="4270248"/>
            <a:ext cx="2971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i="1" dirty="0">
                <a:solidFill>
                  <a:srgbClr val="A679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International Missionary Council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896112" y="4617720"/>
            <a:ext cx="2916936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06000"/>
              </a:lnSpc>
              <a:buNone/>
            </a:pPr>
            <a:r>
              <a:rPr lang="en-US" sz="10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에든버러의 직접적 후신. 1961년 뉴델리에서 WCC와 통합되었다.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4370832" y="3703320"/>
            <a:ext cx="3429000" cy="2286000"/>
          </a:xfrm>
          <a:prstGeom prst="roundRect">
            <a:avLst>
              <a:gd name="adj" fmla="val 3200"/>
            </a:avLst>
          </a:prstGeom>
          <a:solidFill>
            <a:srgbClr val="8C2F2A"/>
          </a:solidFill>
          <a:ln w="12700">
            <a:solidFill>
              <a:srgbClr val="A6791A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4599432" y="3886200"/>
            <a:ext cx="2971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삶과 봉사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4599432" y="4270248"/>
            <a:ext cx="2971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i="1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Life and Work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4626864" y="4617720"/>
            <a:ext cx="2916936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06000"/>
              </a:lnSpc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스웨덴 대주교 죄더블롬 (Nathan Söderblom)이 이끌었다. 1925년 스톡홀름 회의에서 모든 형태의 착취와 제국주의에 반대하는 입장을 분명히 했다.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8101584" y="3703320"/>
            <a:ext cx="3429000" cy="2286000"/>
          </a:xfrm>
          <a:prstGeom prst="roundRect">
            <a:avLst>
              <a:gd name="adj" fmla="val 3200"/>
            </a:avLst>
          </a:prstGeom>
          <a:solidFill>
            <a:srgbClr val="FBF6EC"/>
          </a:solidFill>
          <a:ln w="12700">
            <a:solidFill>
              <a:srgbClr val="FFFFFF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8330184" y="3886200"/>
            <a:ext cx="2971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신앙과 직제</a:t>
            </a:r>
            <a:endParaRPr lang="en-US" sz="1450" dirty="0"/>
          </a:p>
        </p:txBody>
      </p:sp>
      <p:sp>
        <p:nvSpPr>
          <p:cNvPr id="17" name="Text 15"/>
          <p:cNvSpPr/>
          <p:nvPr/>
        </p:nvSpPr>
        <p:spPr>
          <a:xfrm>
            <a:off x="8330184" y="4270248"/>
            <a:ext cx="2971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i="1" dirty="0">
                <a:solidFill>
                  <a:srgbClr val="A679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Faith and Order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8357616" y="4617720"/>
            <a:ext cx="2916936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06000"/>
              </a:lnSpc>
              <a:buNone/>
            </a:pPr>
            <a:r>
              <a:rPr lang="en-US" sz="10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성공회 주교 브렌트 (Charles H. Brent)가 주도. 1927년 로잔에서 108개 교회 400명이 모였다 — 개신교·정교회·구가톨릭.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0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국면 IV — 에큐메니컬 운동 ②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1948년 암스테르담: WCC의 출범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6492240" cy="3977640"/>
          </a:xfrm>
          <a:prstGeom prst="roundRect">
            <a:avLst>
              <a:gd name="adj" fmla="val 2069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03120"/>
            <a:ext cx="5852160" cy="3657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1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1937년 옥스퍼드(삶과 봉사)와 에든버러(신앙과 직제) 회의가 세계교회협의회 창설을 함께 요청했다. 그러나 제2차 세계대전이 계획을 중단시켰다.</a:t>
            </a:r>
            <a:endParaRPr lang="en-US" sz="1150" dirty="0"/>
          </a:p>
          <a:p>
            <a:pPr indent="0" marL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1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전쟁 중에도 태동하던 에큐메니컬 운동의 접촉망은 전선 양편의 그리스도인을 연결하고, 독일의 신앙고백교회를 지원하며, 나치 치하 여러 나라에서 유대인을 구하는 데 쓰였다.</a:t>
            </a:r>
            <a:endParaRPr lang="en-US" sz="1150" dirty="0"/>
          </a:p>
          <a:p>
            <a:pPr indent="0" marL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1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1948년 8월 22일 암스테르담에서 제1차 총회가 소집되었다. 44개국 107개 교회가 참여했다. 개회 설교는 실론의 감리교인 D. T. 나일스 (D. T. Niles)가 했고, 바르트·니묄러·라인홀드 니버 등이 연설했다.</a:t>
            </a:r>
            <a:endParaRPr lang="en-US" sz="1150" dirty="0"/>
          </a:p>
          <a:p>
            <a:pPr indent="0" marL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1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냉전이 시작되던 때에 협의회는 모든 교회에 공산주의와 자유주의적 자본주의를 함께 배격하고, 이 두 체제가 가능한 대안의 전부라는 잘못된 관념에 반대하라고 요청했다.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7452360" y="1874520"/>
            <a:ext cx="4069080" cy="3977640"/>
          </a:xfrm>
          <a:prstGeom prst="roundRect">
            <a:avLst>
              <a:gd name="adj" fmla="val 1839"/>
            </a:avLst>
          </a:prstGeom>
          <a:solidFill>
            <a:srgbClr val="2A2018"/>
          </a:solidFill>
          <a:ln w="12700">
            <a:solidFill>
              <a:srgbClr val="A6791A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7772400" y="2148840"/>
            <a:ext cx="3474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성장과 오해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7772400" y="2651760"/>
            <a:ext cx="347472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6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정교회는 WCC가 니케아식 '에큐메니컬 공의회'를 자처하지 않으며 교회가 될 의도도 없음이 분명해지자 가입했다.</a:t>
            </a:r>
            <a:endParaRPr lang="en-US" sz="1050" dirty="0"/>
          </a:p>
          <a:p>
            <a:pPr indent="0" marL="0">
              <a:lnSpc>
                <a:spcPct val="106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공산 정권 아래 있던 정교회 대표들이 정부 승인을 받아야 참석할 수 있었기에, WCC가 국제 공산주의의 도구가 되고 있다는 의심이 커졌다.</a:t>
            </a:r>
            <a:endParaRPr lang="en-US" sz="1050" dirty="0"/>
          </a:p>
          <a:p>
            <a:pPr indent="0" marL="0">
              <a:lnSpc>
                <a:spcPct val="106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회원 교회는 1954년 에번스턴 163개, 1961년 뉴델리 197개로 늘었다. 뉴델리에서 국제선교협의회가 통합되었다.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0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국면 IV — 에큐메니컬 운동 ③ ★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복음주의의 길: 로잔 언약 (1974)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5394960" cy="3977640"/>
          </a:xfrm>
          <a:prstGeom prst="roundRect">
            <a:avLst>
              <a:gd name="adj" fmla="val 2069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03120"/>
            <a:ext cx="4754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WCC의 방향 전환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960120" y="2606040"/>
            <a:ext cx="475488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1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세월이 흐르며 신앙과 직제 회의의 교리적 강조는 줄고 삶과 봉사의 사회적 관심이 커졌다.</a:t>
            </a:r>
            <a:endParaRPr lang="en-US" sz="1150" dirty="0"/>
          </a:p>
          <a:p>
            <a:pPr indent="0" marL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1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웁살라(1968)와 나이로비(1975) 총회는 교회 안으로 들어온 세속주의를 반영했다. 인종주의, 전쟁과 평화, 빈곤과 실업, 알코올과 약물 중독, 여성 해방 운동 같은 사회 문제에 대한 관심이 커지면서,</a:t>
            </a:r>
            <a:endParaRPr lang="en-US" sz="1150" dirty="0"/>
          </a:p>
          <a:p>
            <a:pPr indent="0" marL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1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분열된 교회의 재연합이라는 본래의 구체적 목표는 점점 다른 기구와 기관에 맡겨지게 되었다.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6172200" y="1874520"/>
            <a:ext cx="5394960" cy="3977640"/>
          </a:xfrm>
          <a:prstGeom prst="roundRect">
            <a:avLst>
              <a:gd name="adj" fmla="val 1839"/>
            </a:avLst>
          </a:prstGeom>
          <a:solidFill>
            <a:srgbClr val="8C2F2A"/>
          </a:solidFill>
          <a:ln w="12700">
            <a:solidFill>
              <a:srgbClr val="A6791A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6446520" y="2103120"/>
            <a:ext cx="4754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로잔 언약 (Lausanne Covenant)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446520" y="2606040"/>
            <a:ext cx="475488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6000"/>
              </a:lnSpc>
              <a:spcAft>
                <a:spcPts val="500"/>
              </a:spcAft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1974년 세계복음화 국제대회에서 채택되었다.</a:t>
            </a:r>
            <a:endParaRPr lang="en-US" sz="1050" dirty="0"/>
          </a:p>
          <a:p>
            <a:pPr indent="0" marL="0">
              <a:lnSpc>
                <a:spcPct val="106000"/>
              </a:lnSpc>
              <a:spcAft>
                <a:spcPts val="500"/>
              </a:spcAft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언약은 이 일치가 여러 형태를 취할 수 있음을 인정하면서도, '유기적 연합'이 언제나 '진리 안에서'의 일치를 지키는 것은 아니라고 했다.</a:t>
            </a:r>
            <a:endParaRPr lang="en-US" sz="1050" dirty="0"/>
          </a:p>
          <a:p>
            <a:pPr indent="0" marL="0">
              <a:lnSpc>
                <a:spcPct val="106000"/>
              </a:lnSpc>
              <a:spcAft>
                <a:spcPts val="500"/>
              </a:spcAft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실천적 근거 — “전도가 우리를 일치로 부른다.” 어떻게 그리스도인이 화해의 복음을 전하면서 서로 화해하지 않은 채 있을 수 있는가?</a:t>
            </a:r>
            <a:endParaRPr lang="en-US" sz="1050" dirty="0"/>
          </a:p>
          <a:p>
            <a:pPr indent="0" marL="0">
              <a:lnSpc>
                <a:spcPct val="106000"/>
              </a:lnSpc>
              <a:spcAft>
                <a:spcPts val="500"/>
              </a:spcAft>
              <a:buNone/>
            </a:pPr>
            <a:r>
              <a:rPr lang="en-US" sz="1050" dirty="0">
                <a:solidFill>
                  <a:srgbClr val="C79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1970년대가 저물 때, WCC의 에큐메니컬 정신은 사회적 관심을 일치의 주된 표현으로 삼았고, 보수적 복음주의자들은 전도를 교회 사명의 중심 자리로 회복시키면 일치가 따라오리라 기대했다.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0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국면 IV — 에큐메니컬 운동 ④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제2차 바티칸 공의회 (1962–1965)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795528" y="1572768"/>
            <a:ext cx="10058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i="1" dirty="0">
                <a:solidFill>
                  <a:srgbClr val="A679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Second Vatican Council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640080" y="1993392"/>
            <a:ext cx="10881360" cy="3858768"/>
          </a:xfrm>
          <a:prstGeom prst="roundRect">
            <a:avLst>
              <a:gd name="adj" fmla="val 2133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960120" y="2194560"/>
            <a:ext cx="10241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i="1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제2차 바티칸 공의회는 볼거리였다. 그러나 그 이상이었다 — 훨씬 그 이상이었다.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960120" y="2724912"/>
            <a:ext cx="10241280" cy="2999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spcAft>
                <a:spcPts val="700"/>
              </a:spcAft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트렌트 공의회(4주차)가 만든 로마 교회의 전통적 이미지는 세속주의·현대주의·개인주의의 공격을 받는 난공불락의 요새였다. 그 성벽 안에서 신자들은 하나님의 불변하는 진리와 미사의 참된 제사와 교황 무류성을 만나 안전과 구원을 얻을 수 있었다.</a:t>
            </a:r>
            <a:endParaRPr lang="en-US" sz="1250" dirty="0"/>
          </a:p>
          <a:p>
            <a:pPr indent="0" marL="0">
              <a:lnSpc>
                <a:spcPct val="110000"/>
              </a:lnSpc>
              <a:spcAft>
                <a:spcPts val="700"/>
              </a:spcAft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공의회는 이데올로기 시대의 변화를 요구하는 새로운 정신이 로마 가톨릭 안에 깊이 자리하고 있음을 세계에 드러냈다.</a:t>
            </a:r>
            <a:endParaRPr lang="en-US" sz="1250" dirty="0"/>
          </a:p>
          <a:p>
            <a:pPr indent="0" marL="0">
              <a:lnSpc>
                <a:spcPct val="110000"/>
              </a:lnSpc>
              <a:spcAft>
                <a:spcPts val="700"/>
              </a:spcAft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그것은 가톨릭 교회를 획일적이고 절대주의적인 체제로 보던 개신교의 시각을 부수었다.</a:t>
            </a:r>
            <a:endParaRPr lang="en-US" sz="1250" dirty="0"/>
          </a:p>
          <a:p>
            <a:pPr indent="0" marL="0">
              <a:lnSpc>
                <a:spcPct val="110000"/>
              </a:lnSpc>
              <a:spcAft>
                <a:spcPts val="700"/>
              </a:spcAft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그리고 가톨릭 교회가 처음으로, 과거에 교회를 떠난 이들에게 그럴 만한 이유가 있었을 수도 있음을 암묵적으로 인정한 사건이었다.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10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종합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세 신학, 한눈에 보기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2011680"/>
            <a:ext cx="10881360" cy="502920"/>
          </a:xfrm>
          <a:prstGeom prst="roundRect">
            <a:avLst>
              <a:gd name="adj" fmla="val 14545"/>
            </a:avLst>
          </a:prstGeom>
          <a:solidFill>
            <a:srgbClr val="8C2F2A"/>
          </a:solidFill>
          <a:ln w="12700">
            <a:solidFill>
              <a:srgbClr val="A6791A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822960" y="2011680"/>
            <a:ext cx="21945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쟁점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3291840" y="2011680"/>
            <a:ext cx="2529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자유주의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6096000" y="2011680"/>
            <a:ext cx="2529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근본주의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8900160" y="2011680"/>
            <a:ext cx="2529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신정통주의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640080" y="2514600"/>
            <a:ext cx="10881360" cy="658368"/>
          </a:xfrm>
          <a:prstGeom prst="rect">
            <a:avLst/>
          </a:prstGeom>
          <a:solidFill>
            <a:srgbClr val="FBF6EC">
              <a:alpha val="92000"/>
            </a:srgbClr>
          </a:solidFill>
          <a:ln w="6350">
            <a:solidFill>
              <a:srgbClr val="FFFFFF">
                <a:alpha val="6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22960" y="2514600"/>
            <a:ext cx="219456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하나님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3291840" y="2514600"/>
            <a:ext cx="25298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4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인간 안의 최선에서 발견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6096000" y="2514600"/>
            <a:ext cx="25298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4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성경이 계시한 분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8900160" y="2514600"/>
            <a:ext cx="25298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전적 타자 (Wholly Other)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640080" y="3172968"/>
            <a:ext cx="10881360" cy="658368"/>
          </a:xfrm>
          <a:prstGeom prst="rect">
            <a:avLst/>
          </a:prstGeom>
          <a:solidFill>
            <a:srgbClr val="FBF6EC">
              <a:alpha val="82000"/>
            </a:srgbClr>
          </a:solidFill>
          <a:ln w="6350">
            <a:solidFill>
              <a:srgbClr val="FFFFFF">
                <a:alpha val="6000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22960" y="3172968"/>
            <a:ext cx="219456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성경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3291840" y="3172968"/>
            <a:ext cx="25298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4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발전하는 종교의 기록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096000" y="3172968"/>
            <a:ext cx="25298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4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무오한 계시 자체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8900160" y="3172968"/>
            <a:ext cx="25298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하나님 말씀의 증언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640080" y="3831336"/>
            <a:ext cx="10881360" cy="658368"/>
          </a:xfrm>
          <a:prstGeom prst="rect">
            <a:avLst/>
          </a:prstGeom>
          <a:solidFill>
            <a:srgbClr val="FBF6EC">
              <a:alpha val="92000"/>
            </a:srgbClr>
          </a:solidFill>
          <a:ln w="6350">
            <a:solidFill>
              <a:srgbClr val="FFFFFF">
                <a:alpha val="60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22960" y="3831336"/>
            <a:ext cx="219456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인간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3291840" y="3831336"/>
            <a:ext cx="25298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4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낙관 — 진보 가능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6096000" y="3831336"/>
            <a:ext cx="25298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4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죄인 — 은혜 필요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8900160" y="3831336"/>
            <a:ext cx="25298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죄인 — 심판 아래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640080" y="4489704"/>
            <a:ext cx="10881360" cy="658368"/>
          </a:xfrm>
          <a:prstGeom prst="rect">
            <a:avLst/>
          </a:prstGeom>
          <a:solidFill>
            <a:srgbClr val="FBF6EC">
              <a:alpha val="82000"/>
            </a:srgbClr>
          </a:solidFill>
          <a:ln w="6350">
            <a:solidFill>
              <a:srgbClr val="FFFFFF">
                <a:alpha val="60000"/>
              </a:srgbClr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22960" y="4489704"/>
            <a:ext cx="219456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성경 비평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3291840" y="4489704"/>
            <a:ext cx="25298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4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전면 수용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6096000" y="4489704"/>
            <a:ext cx="25298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4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전면 거부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8900160" y="4489704"/>
            <a:ext cx="25298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방법은 수용, 전제는 거부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640080" y="5148072"/>
            <a:ext cx="10881360" cy="658368"/>
          </a:xfrm>
          <a:prstGeom prst="rect">
            <a:avLst/>
          </a:prstGeom>
          <a:solidFill>
            <a:srgbClr val="FBF6EC">
              <a:alpha val="92000"/>
            </a:srgbClr>
          </a:solidFill>
          <a:ln w="6350">
            <a:solidFill>
              <a:srgbClr val="FFFFFF">
                <a:alpha val="60000"/>
              </a:srgbClr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822960" y="5148072"/>
            <a:ext cx="219456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대표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3291840" y="5148072"/>
            <a:ext cx="25298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4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매튜스 · 애벗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6096000" y="5148072"/>
            <a:ext cx="25298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4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메이첸 · 브라이언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8900160" y="5148072"/>
            <a:ext cx="25298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바르트 · 니버 형제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640080" y="5532120"/>
            <a:ext cx="10881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신정통주의는 자유주의로 돌아가지도, 근본주의와 같아지지도 않은 제3의 길이었다.</a:t>
            </a:r>
            <a:endParaRPr lang="en-US" sz="1350" dirty="0"/>
          </a:p>
        </p:txBody>
      </p:sp>
      <p:sp>
        <p:nvSpPr>
          <p:cNvPr id="36" name="Text 34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10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오늘의 적용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신학은 무엇을 위해 있는가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5394960" cy="3977640"/>
          </a:xfrm>
          <a:prstGeom prst="roundRect">
            <a:avLst>
              <a:gd name="adj" fmla="val 2069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03120"/>
            <a:ext cx="4754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배울 것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960120" y="2651760"/>
            <a:ext cx="4754880" cy="3063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8000"/>
              </a:lnSpc>
              <a:spcAft>
                <a:spcPts val="700"/>
              </a:spcAft>
              <a:buNone/>
            </a:pPr>
            <a:r>
              <a:rPr lang="en-US" sz="11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신학은 시대의 시험을 받는다 — 자유주의는 나치 앞에서 무장 해제되었고, 바르멘 선언은 신학이 저항의 근거가 될 수 있음을 보였다.</a:t>
            </a:r>
            <a:endParaRPr lang="en-US" sz="1150" dirty="0"/>
          </a:p>
          <a:p>
            <a:pPr indent="0" marL="0">
              <a:lnSpc>
                <a:spcPct val="108000"/>
              </a:lnSpc>
              <a:spcAft>
                <a:spcPts val="700"/>
              </a:spcAft>
              <a:buNone/>
            </a:pPr>
            <a:r>
              <a:rPr lang="en-US" sz="11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바르트의 겸손 — 신학은 아무리 참되어도 하나님의 말씀이 아니라 인간의 노력이다. 자유와 기쁨과 유머를 가지고 하라.</a:t>
            </a:r>
            <a:endParaRPr lang="en-US" sz="1150" dirty="0"/>
          </a:p>
          <a:p>
            <a:pPr indent="0" marL="0">
              <a:lnSpc>
                <a:spcPct val="108000"/>
              </a:lnSpc>
              <a:spcAft>
                <a:spcPts val="700"/>
              </a:spcAft>
              <a:buNone/>
            </a:pPr>
            <a:r>
              <a:rPr lang="en-US" sz="11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본회퍼의 물음 — 우리의 은혜는 값싼 은혜인가, 값비싼 은혜인가?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6172200" y="1874520"/>
            <a:ext cx="5394960" cy="3977640"/>
          </a:xfrm>
          <a:prstGeom prst="roundRect">
            <a:avLst>
              <a:gd name="adj" fmla="val 1839"/>
            </a:avLst>
          </a:prstGeom>
          <a:solidFill>
            <a:srgbClr val="8C2F2A"/>
          </a:solidFill>
          <a:ln w="12700">
            <a:solidFill>
              <a:srgbClr val="A6791A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6446520" y="2103120"/>
            <a:ext cx="4754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우리가 물어야 할 것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6446520" y="2651760"/>
            <a:ext cx="4754880" cy="3063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6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복음과 우리 문화·민족을 혼동하고 있지는 않은가? 독일 그리스도인의 오류는 먼 이야기가 아니다.</a:t>
            </a:r>
            <a:endParaRPr lang="en-US" sz="1100" dirty="0"/>
          </a:p>
          <a:p>
            <a:pPr indent="0" marL="0">
              <a:lnSpc>
                <a:spcPct val="106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일치를 어떻게 추구할 것인가 — 사회적 연대인가, 전도의 협력인가, 아니면 둘 다인가?</a:t>
            </a:r>
            <a:endParaRPr lang="en-US" sz="1100" dirty="0"/>
          </a:p>
          <a:p>
            <a:pPr indent="0" marL="0">
              <a:lnSpc>
                <a:spcPct val="106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침례교는 회중 자치를 소중히 여긴다. 그 자율이 고립의 핑계가 되지 않으려면 무엇이 필요한가?</a:t>
            </a:r>
            <a:endParaRPr lang="en-US" sz="1100" dirty="0"/>
          </a:p>
          <a:p>
            <a:pPr indent="0" marL="0">
              <a:lnSpc>
                <a:spcPct val="106000"/>
              </a:lnSpc>
              <a:spcAft>
                <a:spcPts val="600"/>
              </a:spcAft>
              <a:buNone/>
            </a:pPr>
            <a:r>
              <a:rPr lang="en-US" sz="1100" b="1" dirty="0">
                <a:solidFill>
                  <a:srgbClr val="C79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한국 교회의 WCC 논쟁을 우리는 얼마나 정확한 사실 위에서 이해하고 있는가?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10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502920"/>
            <a:ext cx="8686800" cy="5669280"/>
          </a:xfrm>
          <a:prstGeom prst="roundRect">
            <a:avLst>
              <a:gd name="adj" fmla="val 1613"/>
            </a:avLst>
          </a:prstGeom>
          <a:solidFill>
            <a:srgbClr val="FBF6EC">
              <a:alpha val="88000"/>
            </a:srgbClr>
          </a:solidFill>
          <a:ln w="15875">
            <a:solidFill>
              <a:srgbClr val="FFFFFF">
                <a:alpha val="70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68580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정리 · 학습 활동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105156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핵심 정리와 이번 주 과제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777240" y="182880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핵심 정리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960120" y="2240280"/>
            <a:ext cx="777240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12000"/>
              </a:lnSpc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바르트는 전쟁으로 무너진 자유주의의 낙관 앞에서 성경으로 돌아가 『로마서 주석』을 썼다.</a:t>
            </a:r>
            <a:endParaRPr lang="en-US" sz="1150" dirty="0"/>
          </a:p>
          <a:p>
            <a:pPr marL="342900" indent="-342900">
              <a:lnSpc>
                <a:spcPct val="112000"/>
              </a:lnSpc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신정통주의(neo-orthodoxy)는 '전적 타자(Wholly Other)'이신 하나님과 '하나님의 말씀'을 중심에 두었다.</a:t>
            </a:r>
            <a:endParaRPr lang="en-US" sz="1150" dirty="0"/>
          </a:p>
          <a:p>
            <a:pPr marL="342900" indent="-342900">
              <a:lnSpc>
                <a:spcPct val="112000"/>
              </a:lnSpc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바르멘 선언(1934)과 신앙고백교회는 신학이 저항의 근거가 될 수 있음을 보였고, 본회퍼는 그 값을 치렀다.</a:t>
            </a:r>
            <a:endParaRPr lang="en-US" sz="1150" dirty="0"/>
          </a:p>
          <a:p>
            <a:pPr marL="342900" indent="-342900">
              <a:lnSpc>
                <a:spcPct val="112000"/>
              </a:lnSpc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에든버러 1910에서 시작된 세 지류가 1948년 WCC로 모였고, 복음주의는 1974년 로잔 언약으로 다른 길을 제시했다.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777240" y="397764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독서 과제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777240" y="434340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54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셀리 제8부(신정통주의·에큐메니컬·제2차 바티칸 관련 장)  ·  (참고) 곤잘레스 『현대교회사』 바르트 편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777240" y="470916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토론 주제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777240" y="5029200"/>
            <a:ext cx="8046720" cy="731520"/>
          </a:xfrm>
          <a:prstGeom prst="roundRect">
            <a:avLst>
              <a:gd name="adj" fmla="val 10000"/>
            </a:avLst>
          </a:prstGeom>
          <a:solidFill>
            <a:srgbClr val="FBF6EC"/>
          </a:solidFill>
          <a:ln w="12700">
            <a:solidFill>
              <a:srgbClr val="FFFFFF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051560" y="5084064"/>
            <a:ext cx="749808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복음과 우리 문화를 혼동할 위험은 오늘 우리에게도 있는가? 바르멘 선언의 정신을 오늘 한국·이민 교회에 적용한다면 무엇을 고백해야 하는가?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777240" y="587044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다음 주 예고 — 제15주차: 현대 세계의 기독교 및 종합토론 / 학기말 과제 발표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이번 주 강의의 흐름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폐허에서 다시 시작하다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777240" y="1627632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1914년 전쟁이 자유주의의 낙관을 무너뜨렸다. 그 폐허에서 두 가지가 자라났다 — 새로운 신학과 새로운 일치.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914400" y="2148840"/>
            <a:ext cx="640080" cy="640080"/>
          </a:xfrm>
          <a:prstGeom prst="ellipse">
            <a:avLst/>
          </a:prstGeom>
          <a:solidFill>
            <a:srgbClr val="8C2F2A"/>
          </a:solidFill>
          <a:ln w="19050">
            <a:solidFill>
              <a:srgbClr val="A6791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14400" y="214884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BF6E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1828800" y="2093976"/>
            <a:ext cx="9692640" cy="777240"/>
          </a:xfrm>
          <a:prstGeom prst="roundRect">
            <a:avLst>
              <a:gd name="adj" fmla="val 10588"/>
            </a:avLst>
          </a:prstGeom>
          <a:solidFill>
            <a:srgbClr val="FBF6EC">
              <a:alpha val="88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2103120" y="2130552"/>
            <a:ext cx="26517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한 목사의 전환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4846320" y="2130552"/>
            <a:ext cx="6400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바르트의 로마서 주석 — 전적 타자(Wholly Other)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914400" y="3136392"/>
            <a:ext cx="640080" cy="640080"/>
          </a:xfrm>
          <a:prstGeom prst="ellipse">
            <a:avLst/>
          </a:prstGeom>
          <a:solidFill>
            <a:srgbClr val="8C2F2A"/>
          </a:solidFill>
          <a:ln w="19050">
            <a:solidFill>
              <a:srgbClr val="A6791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14400" y="3136392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BF6E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II</a:t>
            </a:r>
            <a:endParaRPr lang="en-US" sz="1700" dirty="0"/>
          </a:p>
        </p:txBody>
      </p:sp>
      <p:sp>
        <p:nvSpPr>
          <p:cNvPr id="13" name="Shape 11"/>
          <p:cNvSpPr/>
          <p:nvPr/>
        </p:nvSpPr>
        <p:spPr>
          <a:xfrm>
            <a:off x="1828800" y="3081528"/>
            <a:ext cx="9692640" cy="777240"/>
          </a:xfrm>
          <a:prstGeom prst="roundRect">
            <a:avLst>
              <a:gd name="adj" fmla="val 10588"/>
            </a:avLst>
          </a:prstGeom>
          <a:solidFill>
            <a:srgbClr val="FBF6EC">
              <a:alpha val="88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2103120" y="3118104"/>
            <a:ext cx="26517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신정통주의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4846320" y="3118104"/>
            <a:ext cx="6400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위기의 신학 · 『교회 교의학』 · 니버 형제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914400" y="4123944"/>
            <a:ext cx="640080" cy="640080"/>
          </a:xfrm>
          <a:prstGeom prst="ellipse">
            <a:avLst/>
          </a:prstGeom>
          <a:solidFill>
            <a:srgbClr val="8C2F2A"/>
          </a:solidFill>
          <a:ln w="19050">
            <a:solidFill>
              <a:srgbClr val="A6791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14400" y="4123944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BF6E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III</a:t>
            </a:r>
            <a:endParaRPr lang="en-US" sz="1700" dirty="0"/>
          </a:p>
        </p:txBody>
      </p:sp>
      <p:sp>
        <p:nvSpPr>
          <p:cNvPr id="18" name="Shape 16"/>
          <p:cNvSpPr/>
          <p:nvPr/>
        </p:nvSpPr>
        <p:spPr>
          <a:xfrm>
            <a:off x="1828800" y="4069080"/>
            <a:ext cx="9692640" cy="777240"/>
          </a:xfrm>
          <a:prstGeom prst="roundRect">
            <a:avLst>
              <a:gd name="adj" fmla="val 10588"/>
            </a:avLst>
          </a:prstGeom>
          <a:solidFill>
            <a:srgbClr val="FBF6EC">
              <a:alpha val="88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2103120" y="4105656"/>
            <a:ext cx="26517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신앙고백교회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4846320" y="4105656"/>
            <a:ext cx="6400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바르멘 선언 (Barmen Declaration) · 본회퍼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914400" y="5111496"/>
            <a:ext cx="640080" cy="640080"/>
          </a:xfrm>
          <a:prstGeom prst="ellipse">
            <a:avLst/>
          </a:prstGeom>
          <a:solidFill>
            <a:srgbClr val="8C2F2A"/>
          </a:solidFill>
          <a:ln w="19050">
            <a:solidFill>
              <a:srgbClr val="A6791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14400" y="5111496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BF6E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IV</a:t>
            </a:r>
            <a:endParaRPr lang="en-US" sz="1700" dirty="0"/>
          </a:p>
        </p:txBody>
      </p:sp>
      <p:sp>
        <p:nvSpPr>
          <p:cNvPr id="23" name="Shape 21"/>
          <p:cNvSpPr/>
          <p:nvPr/>
        </p:nvSpPr>
        <p:spPr>
          <a:xfrm>
            <a:off x="1828800" y="5056632"/>
            <a:ext cx="9692640" cy="777240"/>
          </a:xfrm>
          <a:prstGeom prst="roundRect">
            <a:avLst>
              <a:gd name="adj" fmla="val 10588"/>
            </a:avLst>
          </a:prstGeom>
          <a:solidFill>
            <a:srgbClr val="FBF6EC">
              <a:alpha val="88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24" name="Text 22"/>
          <p:cNvSpPr/>
          <p:nvPr/>
        </p:nvSpPr>
        <p:spPr>
          <a:xfrm>
            <a:off x="2103120" y="5093208"/>
            <a:ext cx="26517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에큐메니컬 운동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4846320" y="5093208"/>
            <a:ext cx="6400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에든버러에서 WCC로 · 로잔 언약 · 제2차 바티칸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강의 소개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이번 주 학습 목표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920240"/>
            <a:ext cx="5257800" cy="1737360"/>
          </a:xfrm>
          <a:prstGeom prst="roundRect">
            <a:avLst>
              <a:gd name="adj" fmla="val 4737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960120" y="2240280"/>
            <a:ext cx="713232" cy="713232"/>
          </a:xfrm>
          <a:prstGeom prst="ellipse">
            <a:avLst/>
          </a:prstGeom>
          <a:solidFill>
            <a:srgbClr val="8C2F2A"/>
          </a:solidFill>
          <a:ln w="19050">
            <a:solidFill>
              <a:srgbClr val="A6791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273942" y="2400757"/>
            <a:ext cx="85588" cy="392278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8" name="Shape 6"/>
          <p:cNvSpPr/>
          <p:nvPr/>
        </p:nvSpPr>
        <p:spPr>
          <a:xfrm>
            <a:off x="1181222" y="2497044"/>
            <a:ext cx="271028" cy="85588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9" name="Text 7"/>
          <p:cNvSpPr/>
          <p:nvPr/>
        </p:nvSpPr>
        <p:spPr>
          <a:xfrm>
            <a:off x="1828800" y="2194560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5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전환의 계기</a:t>
            </a:r>
            <a:endParaRPr lang="en-US" sz="1750" dirty="0"/>
          </a:p>
        </p:txBody>
      </p:sp>
      <p:sp>
        <p:nvSpPr>
          <p:cNvPr id="10" name="Text 8"/>
          <p:cNvSpPr/>
          <p:nvPr/>
        </p:nvSpPr>
        <p:spPr>
          <a:xfrm>
            <a:off x="1828800" y="2697480"/>
            <a:ext cx="3749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바르트가 왜 자기 스승들의 자유주의를 버렸는지, 그 개인적·역사적 계기를 이해한다.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6263640" y="1920240"/>
            <a:ext cx="5257800" cy="1737360"/>
          </a:xfrm>
          <a:prstGeom prst="roundRect">
            <a:avLst>
              <a:gd name="adj" fmla="val 4737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6583680" y="2240280"/>
            <a:ext cx="713232" cy="713232"/>
          </a:xfrm>
          <a:prstGeom prst="ellipse">
            <a:avLst/>
          </a:prstGeom>
          <a:solidFill>
            <a:srgbClr val="8C2F2A"/>
          </a:solidFill>
          <a:ln w="19050">
            <a:solidFill>
              <a:srgbClr val="A6791A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897502" y="2400757"/>
            <a:ext cx="85588" cy="392278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14" name="Shape 12"/>
          <p:cNvSpPr/>
          <p:nvPr/>
        </p:nvSpPr>
        <p:spPr>
          <a:xfrm>
            <a:off x="6804782" y="2497044"/>
            <a:ext cx="271028" cy="85588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15" name="Text 13"/>
          <p:cNvSpPr/>
          <p:nvPr/>
        </p:nvSpPr>
        <p:spPr>
          <a:xfrm>
            <a:off x="7452360" y="2194560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5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신정통주의의 핵심</a:t>
            </a:r>
            <a:endParaRPr lang="en-US" sz="1750" dirty="0"/>
          </a:p>
        </p:txBody>
      </p:sp>
      <p:sp>
        <p:nvSpPr>
          <p:cNvPr id="16" name="Text 14"/>
          <p:cNvSpPr/>
          <p:nvPr/>
        </p:nvSpPr>
        <p:spPr>
          <a:xfrm>
            <a:off x="7452360" y="2697480"/>
            <a:ext cx="3749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'전적 타자'와 '하나님의 말씀'이라는 두 축이 무엇을 뜻하는지 파악한다.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640080" y="3840480"/>
            <a:ext cx="5257800" cy="1737360"/>
          </a:xfrm>
          <a:prstGeom prst="roundRect">
            <a:avLst>
              <a:gd name="adj" fmla="val 4737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960120" y="4160520"/>
            <a:ext cx="713232" cy="713232"/>
          </a:xfrm>
          <a:prstGeom prst="ellipse">
            <a:avLst/>
          </a:prstGeom>
          <a:solidFill>
            <a:srgbClr val="8C2F2A"/>
          </a:solidFill>
          <a:ln w="19050">
            <a:solidFill>
              <a:srgbClr val="A6791A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273942" y="4320997"/>
            <a:ext cx="85588" cy="392278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20" name="Shape 18"/>
          <p:cNvSpPr/>
          <p:nvPr/>
        </p:nvSpPr>
        <p:spPr>
          <a:xfrm>
            <a:off x="1181222" y="4417284"/>
            <a:ext cx="271028" cy="85588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21" name="Text 19"/>
          <p:cNvSpPr/>
          <p:nvPr/>
        </p:nvSpPr>
        <p:spPr>
          <a:xfrm>
            <a:off x="1828800" y="4114800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5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신학이 시험받을 때</a:t>
            </a:r>
            <a:endParaRPr lang="en-US" sz="1750" dirty="0"/>
          </a:p>
        </p:txBody>
      </p:sp>
      <p:sp>
        <p:nvSpPr>
          <p:cNvPr id="22" name="Text 20"/>
          <p:cNvSpPr/>
          <p:nvPr/>
        </p:nvSpPr>
        <p:spPr>
          <a:xfrm>
            <a:off x="1828800" y="4617720"/>
            <a:ext cx="3749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바르멘 선언과 본회퍼를 통해 신학과 정치의 관계를 성찰한다.</a:t>
            </a:r>
            <a:endParaRPr lang="en-US" sz="1250" dirty="0"/>
          </a:p>
        </p:txBody>
      </p:sp>
      <p:sp>
        <p:nvSpPr>
          <p:cNvPr id="23" name="Shape 21"/>
          <p:cNvSpPr/>
          <p:nvPr/>
        </p:nvSpPr>
        <p:spPr>
          <a:xfrm>
            <a:off x="6263640" y="3840480"/>
            <a:ext cx="5257800" cy="1737360"/>
          </a:xfrm>
          <a:prstGeom prst="roundRect">
            <a:avLst>
              <a:gd name="adj" fmla="val 4737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6583680" y="4160520"/>
            <a:ext cx="713232" cy="713232"/>
          </a:xfrm>
          <a:prstGeom prst="ellipse">
            <a:avLst/>
          </a:prstGeom>
          <a:solidFill>
            <a:srgbClr val="8C2F2A"/>
          </a:solidFill>
          <a:ln w="19050">
            <a:solidFill>
              <a:srgbClr val="A6791A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897502" y="4320997"/>
            <a:ext cx="85588" cy="392278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26" name="Shape 24"/>
          <p:cNvSpPr/>
          <p:nvPr/>
        </p:nvSpPr>
        <p:spPr>
          <a:xfrm>
            <a:off x="6804782" y="4417284"/>
            <a:ext cx="271028" cy="85588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27" name="Text 25"/>
          <p:cNvSpPr/>
          <p:nvPr/>
        </p:nvSpPr>
        <p:spPr>
          <a:xfrm>
            <a:off x="7452360" y="4114800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5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일치의 두 길</a:t>
            </a:r>
            <a:endParaRPr lang="en-US" sz="1750" dirty="0"/>
          </a:p>
        </p:txBody>
      </p:sp>
      <p:sp>
        <p:nvSpPr>
          <p:cNvPr id="28" name="Text 26"/>
          <p:cNvSpPr/>
          <p:nvPr/>
        </p:nvSpPr>
        <p:spPr>
          <a:xfrm>
            <a:off x="7452360" y="4617720"/>
            <a:ext cx="3749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WCC와 로잔 언약, 두 흐름을 비교하고 복음주의의 자리를 규명한다.</a:t>
            </a:r>
            <a:endParaRPr lang="en-US" sz="1250" dirty="0"/>
          </a:p>
        </p:txBody>
      </p:sp>
      <p:sp>
        <p:nvSpPr>
          <p:cNvPr id="29" name="Text 27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국면 I — 한 목사의 전환 ①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자펜빌의 목사, 신학을 버리다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10881360" cy="3977640"/>
          </a:xfrm>
          <a:prstGeom prst="roundRect">
            <a:avLst>
              <a:gd name="adj" fmla="val 2069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03120"/>
            <a:ext cx="10241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i="1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칼 바르트 (Karl Barth, 1886–1968)는 스위스 자펜빌의 시골 목사였다.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960120" y="2651760"/>
            <a:ext cx="10241280" cy="3063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2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그는 교구의 사회 문제에 깊이 관여해 설교와 강의를 준비할 때만 신학을 읽을 정도였고, 1915년 사회민주당에 입당했다. 이 운동이 자신도 모르는 사이 하나님 나라를 세우는 도구라고 여겼다.</a:t>
            </a:r>
            <a:endParaRPr lang="en-US" sz="1300" dirty="0"/>
          </a:p>
          <a:p>
            <a:pPr indent="0" marL="0">
              <a:lnSpc>
                <a:spcPct val="112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그러나 전쟁이 그의 정치적 희망과 신학을 함께 부수었다. 사회민주당이 약속한 새 세계는 오지 않았고, 자유주의 스승들의 낙관은 전쟁으로 찢긴 유럽에 어울리지 않았다.</a:t>
            </a:r>
            <a:endParaRPr lang="en-US" sz="1300" dirty="0"/>
          </a:p>
          <a:p>
            <a:pPr indent="0" marL="0">
              <a:lnSpc>
                <a:spcPct val="112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1916년 친구 투르나이젠 (Eduard Thurneysen)과의 대화에서 두 사람은 다른 기초 위에서 신학을 해야 하며, 그 최선의 길이 성경 본문으로 돌아가는 것이라고 결론지었다.</a:t>
            </a:r>
            <a:endParaRPr lang="en-US" sz="1300" dirty="0"/>
          </a:p>
          <a:p>
            <a:pPr indent="0" marL="0">
              <a:lnSpc>
                <a:spcPct val="112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다음 날 아침 바르트는 로마서 연구를 시작했다. 그것이 신학계를 뒤흔들게 된다.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국면 I — 한 목사의 전환 ②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『로마서 주석』: 전적 타자(Wholly Other)이신 하나님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795528" y="1572768"/>
            <a:ext cx="10058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i="1" dirty="0">
                <a:solidFill>
                  <a:srgbClr val="A679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Commentary on Romans (1919 · 1922)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640080" y="1993392"/>
            <a:ext cx="5394960" cy="3858768"/>
          </a:xfrm>
          <a:prstGeom prst="roundRect">
            <a:avLst>
              <a:gd name="adj" fmla="val 2133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960120" y="2212848"/>
            <a:ext cx="4754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초판 (1919)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960120" y="2697480"/>
            <a:ext cx="475488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spcAft>
                <a:spcPts val="800"/>
              </a:spcAft>
              <a:buNone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원래 자기 자신과 소수의 친구들을 위해 쓴 것이었다.</a:t>
            </a:r>
            <a:endParaRPr lang="en-US" sz="1200" dirty="0"/>
          </a:p>
          <a:p>
            <a:pPr indent="0" marL="0">
              <a:lnSpc>
                <a:spcPct val="110000"/>
              </a:lnSpc>
              <a:spcAft>
                <a:spcPts val="800"/>
              </a:spcAft>
              <a:buNone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그는 체계적 구성이 아니라 신실한 주해로 돌아갈 필요를 역설했다.</a:t>
            </a:r>
            <a:endParaRPr lang="en-US" sz="1200" dirty="0"/>
          </a:p>
          <a:p>
            <a:pPr indent="0" marL="0">
              <a:lnSpc>
                <a:spcPct val="110000"/>
              </a:lnSpc>
              <a:spcAft>
                <a:spcPts val="800"/>
              </a:spcAft>
              <a:buNone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성경의 하나님은 초월하시며 결코 인간이 조종할 대상이 아니고, 우리 안에서 일하시는 성령도 우리가 소유하는 무엇이 아니라 언제나 거듭 주어지는 하나님의 선물이라고 선언했다.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172200" y="1993392"/>
            <a:ext cx="5394960" cy="3858768"/>
          </a:xfrm>
          <a:prstGeom prst="roundRect">
            <a:avLst>
              <a:gd name="adj" fmla="val 1896"/>
            </a:avLst>
          </a:prstGeom>
          <a:solidFill>
            <a:srgbClr val="8C2F2A"/>
          </a:solidFill>
          <a:ln w="12700">
            <a:solidFill>
              <a:srgbClr val="A6791A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6446520" y="2212848"/>
            <a:ext cx="4754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제2판 (1922) — 더 멀리 나아가다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446520" y="2697480"/>
            <a:ext cx="475488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그는 자신이 하나님의 '타자성(otherness)'을 충분히 강조하지 못했다고 느꼈다. 초월을 말했으나, 인간 본성의 가장 좋은 것에서 하나님을 찾으려는 자유주의적·낭만주의적 경향에서 아직 벗어나지 못했다고 두려워했다.</a:t>
            </a:r>
            <a:endParaRPr lang="en-US" sz="1100" dirty="0"/>
          </a:p>
          <a:p>
            <a:pPr indent="0" marL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이제 그는 하나님 나라가 종말론적 실재이며, 전적 타자(Wholly Other)로부터 오는 것이지 인간의 건설이 아니라고 확신했다.</a:t>
            </a:r>
            <a:endParaRPr lang="en-US" sz="1100" dirty="0"/>
          </a:p>
          <a:p>
            <a:pPr indent="0" marL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키르케고르 (Søren Kierkegaard)의 영향이 뚜렷하다 — 시간과 영원, 인간의 성취와 하나님의 행위 사이의 넘을 수 없는 간격에 대한 강조에서.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국면 II — 신정통주의 ①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위기의 신학, 말씀의 신학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10881360" cy="1920240"/>
          </a:xfrm>
          <a:prstGeom prst="roundRect">
            <a:avLst>
              <a:gd name="adj" fmla="val 4286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057400"/>
            <a:ext cx="10241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i="1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 신학은 여러 이름으로 불렸다 — 변증법적 신학(dialectical theology), 위기의 신학(crisis theology), 그리고 신정통주의(neo-orthodoxy).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960120" y="2560320"/>
            <a:ext cx="102412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결코 우리의 것이 되지 않으시고 언제나 우리 맞은편에 서 계시는 하나님, 그 말씀이 동시에 '예'이면서 '아니오'인 하나님, 그 임재가 우리의 노력에 안도와 영감을 주는 것이 아니라 위기를 가져오시는 하나님의 신학이었다.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40080" y="3931920"/>
            <a:ext cx="3429000" cy="2286000"/>
          </a:xfrm>
          <a:prstGeom prst="roundRect">
            <a:avLst>
              <a:gd name="adj" fmla="val 3200"/>
            </a:avLst>
          </a:prstGeom>
          <a:solidFill>
            <a:srgbClr val="FBF6EC"/>
          </a:solidFill>
          <a:ln w="12700">
            <a:solidFill>
              <a:srgbClr val="FFFFFF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868680" y="4114800"/>
            <a:ext cx="2971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동료들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896112" y="4553712"/>
            <a:ext cx="2916936" cy="1508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개혁파 에밀 브루너 (Emil Brunner), 루터파 목사 고가르텐 (Friedrich Gogarten), 신약학자 불트만 (Rudolf Bultmann)이 모여들었다.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370832" y="3931920"/>
            <a:ext cx="3429000" cy="2286000"/>
          </a:xfrm>
          <a:prstGeom prst="roundRect">
            <a:avLst>
              <a:gd name="adj" fmla="val 3200"/>
            </a:avLst>
          </a:prstGeom>
          <a:solidFill>
            <a:srgbClr val="FBF6EC"/>
          </a:solidFill>
          <a:ln w="12700">
            <a:solidFill>
              <a:srgbClr val="FFFFFF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4599432" y="4114800"/>
            <a:ext cx="2971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학술지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626864" y="4553712"/>
            <a:ext cx="2916936" cy="1508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1922년 바르트·고가르텐·투르나이젠 등이 『시대들 사이에서』(Zwischen den Zeiten)를 창간했다.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8101584" y="3931920"/>
            <a:ext cx="3429000" cy="2286000"/>
          </a:xfrm>
          <a:prstGeom prst="roundRect">
            <a:avLst>
              <a:gd name="adj" fmla="val 3200"/>
            </a:avLst>
          </a:prstGeom>
          <a:solidFill>
            <a:srgbClr val="8C2F2A"/>
          </a:solidFill>
          <a:ln w="12700">
            <a:solidFill>
              <a:srgbClr val="A6791A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8330184" y="4114800"/>
            <a:ext cx="2971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결별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8357616" y="4553712"/>
            <a:ext cx="2916936" cy="1508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불트만과 고가르텐은 너무 전통적이라며 떠났고, 브루너와 바르트는 자연과 은혜 문제로 갈라섰다 — 브루너는 은혜가 작용할 '접촉점'이 인간에게 있어야 한다고 보았으나, 바르트는 은혜가 스스로 접촉점을 만든다고 했다.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국면 II — 신정통주의 ②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『교회 교의학』: 20세기의 기념비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6492240" cy="3977640"/>
          </a:xfrm>
          <a:prstGeom prst="roundRect">
            <a:avLst>
              <a:gd name="adj" fmla="val 2069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03120"/>
            <a:ext cx="5852160" cy="3657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1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1927년 그는 『기독교 교의학』 제1권을 내며, 신학의 대상은 슐라이어마허 등이 보이게 한 '기독교 신앙'이 아니라 '하나님의 말씀(the Word of God)'이라고 선언했다.</a:t>
            </a:r>
            <a:endParaRPr lang="en-US" sz="1150" dirty="0"/>
          </a:p>
          <a:p>
            <a:pPr indent="0" marL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1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그러나 이 기획 전체가 잘못된 출발이 되었다. 안셀무스 연구와 19세기 개신교 신학 연구를 거치며, 그는 『기독교 교의학』이 철학에 너무 많은 것을 내주었다고 확신했다.</a:t>
            </a:r>
            <a:endParaRPr lang="en-US" sz="1150" dirty="0"/>
          </a:p>
          <a:p>
            <a:pPr indent="0" marL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1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새로운 통찰 — 하나님의 말씀은 답만이 아니라 질문도 준다. 예컨대 죄는 우리가 본성으로 아는 무엇이고 복음이 거기 응답하는 것이 아니다. 우리를 죄로 깨우치는 것은 하나님의 은혜의 말씀이다. 그 말씀을 모르면 은혜도 죄도 알지 못한다.</a:t>
            </a:r>
            <a:endParaRPr lang="en-US" sz="1150" dirty="0"/>
          </a:p>
          <a:p>
            <a:pPr indent="0" marL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1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그리하여 그는 신학의 교회적 기초를 강조하는 제목으로 다시 시작했다 — 『교회 교의학』(Church Dogmatics). 13권이 1932년부터 1967년까지 출간되었고, 끝내 완성하지 못했다.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7452360" y="1874520"/>
            <a:ext cx="4069080" cy="3977640"/>
          </a:xfrm>
          <a:prstGeom prst="roundRect">
            <a:avLst>
              <a:gd name="adj" fmla="val 1839"/>
            </a:avLst>
          </a:prstGeom>
          <a:solidFill>
            <a:srgbClr val="2A2018"/>
          </a:solidFill>
          <a:ln w="12700">
            <a:solidFill>
              <a:srgbClr val="A6791A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7772400" y="2148840"/>
            <a:ext cx="3474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곤잘레스의 평가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7772400" y="2651760"/>
            <a:ext cx="347472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spcAft>
                <a:spcPts val="500"/>
              </a:spcAft>
              <a:buNone/>
            </a:pPr>
            <a:r>
              <a:rPr lang="en-US" sz="10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『교회 교의학』은 의심할 여지 없이 20세기 신학의 위대한 기념비다.</a:t>
            </a:r>
            <a:endParaRPr lang="en-US" sz="1000" dirty="0"/>
          </a:p>
          <a:p>
            <a:pPr indent="0" marL="0">
              <a:lnSpc>
                <a:spcPct val="105000"/>
              </a:lnSpc>
              <a:spcAft>
                <a:spcPts val="500"/>
              </a:spcAft>
              <a:buNone/>
            </a:pPr>
            <a:r>
              <a:rPr lang="en-US" sz="10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신학 체계가 과거의 일이 되었다고 여기던 때에, 그는 신학 학문의 최전성기에 값하는 작품을 썼다. 40년 가까이 쓰면서도 처음부터 끝까지 자기 자신에게 충실했다.</a:t>
            </a:r>
            <a:endParaRPr lang="en-US" sz="1000" dirty="0"/>
          </a:p>
          <a:p>
            <a:pPr indent="0" marL="0">
              <a:lnSpc>
                <a:spcPct val="105000"/>
              </a:lnSpc>
              <a:spcAft>
                <a:spcPts val="500"/>
              </a:spcAft>
              <a:buNone/>
            </a:pPr>
            <a:r>
              <a:rPr lang="en-US" sz="10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가장 주목할 점은 신학 전체 과업에 대한 그 자신의 자유와 비판적 태도다. 그는 신학을 결코 하나님의 말씀과 혼동하지 않았다 — 신학은 아무리 참되고 옳아도 언제나 인간의 노력이므로, 자유와 기쁨과 심지어 유머를 가지고 보아야 한다고 했다.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국면 III — 신앙고백교회 ①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신학이 시험받다: 독일 그리스도인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10881360" cy="3977640"/>
          </a:xfrm>
          <a:prstGeom prst="roundRect">
            <a:avLst>
              <a:gd name="adj" fmla="val 2069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03120"/>
            <a:ext cx="10241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바르트가 『교회 교의학』 제1권을 준비하던 때, 독일에서는 불길한 일이 형태를 갖추고 있었다.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60120" y="2651760"/>
            <a:ext cx="10241280" cy="3063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spcAft>
                <a:spcPts val="700"/>
              </a:spcAft>
              <a:buNone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개신교 자유주의자들에게는 이 새로운 도전에 비판적으로 응답할 신학적 도구가 없었다. 그들 다수가 인류의 완전 가능성을 믿는다고 선언했는데, 히틀러가 선포한 것이 바로 그것이었다.</a:t>
            </a:r>
            <a:endParaRPr lang="en-US" sz="1200" dirty="0"/>
          </a:p>
          <a:p>
            <a:pPr indent="0" marL="0">
              <a:lnSpc>
                <a:spcPct val="110000"/>
              </a:lnSpc>
              <a:spcAft>
                <a:spcPts val="700"/>
              </a:spcAft>
              <a:buNone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그들은 복음을 독일 문화와 혼동하는 경향이 있었고, 독일이 세계를 문명화하도록 부름받았다는 나치의 주장이 많은 개신교 강단과 교수직에서 메아리쳤다.</a:t>
            </a:r>
            <a:endParaRPr lang="en-US" sz="1200" dirty="0"/>
          </a:p>
          <a:p>
            <a:pPr indent="0" marL="0">
              <a:lnSpc>
                <a:spcPct val="110000"/>
              </a:lnSpc>
              <a:spcAft>
                <a:spcPts val="700"/>
              </a:spcAft>
              <a:buNone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이렇게 '독일 그리스도인(German Christians)'이 등장했다 — 대개 자유주의가 재해석한 전통적 기독교 신념에 인종적 우월성과 독일 민족주의를 결합한 것이다. 그들의 강령에는 기독교를 유대교에 대한 반대로 재해석하는 것이 포함되어, 제국의 반유대 정책에 기여했다.</a:t>
            </a:r>
            <a:endParaRPr lang="en-US" sz="1200" dirty="0"/>
          </a:p>
          <a:p>
            <a:pPr indent="0" marL="0">
              <a:lnSpc>
                <a:spcPct val="110000"/>
              </a:lnSpc>
              <a:spcAft>
                <a:spcPts val="700"/>
              </a:spcAft>
              <a:buNone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1933년 정부의 지시에 따라 통합 독일복음교회가 형성되었고, 순종하지 않는 감독은 폐위되었다.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국면 III — 신앙고백교회 ②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바르멘 선언 (1934)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6492240" cy="3977640"/>
          </a:xfrm>
          <a:prstGeom prst="roundRect">
            <a:avLst>
              <a:gd name="adj" fmla="val 2069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03120"/>
            <a:ext cx="5852160" cy="3657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1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1934년 바르트와 불트만을 포함한 여러 신학 교수가 통합 교회의 방향에 항의하는 서명을 했다.</a:t>
            </a:r>
            <a:endParaRPr lang="en-US" sz="1150" dirty="0"/>
          </a:p>
          <a:p>
            <a:pPr indent="0" marL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1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며칠 뒤 독일 전역의 루터파와 개혁파 지도자들이 바르멘에 모여 '고백하는 총회'를 열고 바르멘 선언 (Barmen Declaration)을 발표했다. 이것이 신앙고백교회 (Confessing Church)의 기초 문서가 되었다.</a:t>
            </a:r>
            <a:endParaRPr lang="en-US" sz="1150" dirty="0"/>
          </a:p>
          <a:p>
            <a:pPr indent="0" marL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1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선언의 핵심 — “교회가 그 선포의 근거로, 하나님의 유일한 말씀 외에 또 그와 별개로, 다른 사건과 권세와 인물과 진리를 마치 하나님의 계시인 양 받아들여야 한다는 거짓 교리”를 배격한다.</a:t>
            </a:r>
            <a:endParaRPr lang="en-US" sz="1150" dirty="0"/>
          </a:p>
          <a:p>
            <a:pPr indent="0" marL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1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대부분 바르트가 썼다. 선언은 독일의 모든 그리스도인에게 이 말들을 하나님의 말씀에 비추어 시험하고, 그 말씀에 부합할 때에만 받아들이라고 요청했다.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7452360" y="1874520"/>
            <a:ext cx="4069080" cy="3977640"/>
          </a:xfrm>
          <a:prstGeom prst="roundRect">
            <a:avLst>
              <a:gd name="adj" fmla="val 1839"/>
            </a:avLst>
          </a:prstGeom>
          <a:solidFill>
            <a:srgbClr val="8C2F2A"/>
          </a:solidFill>
          <a:ln w="12700">
            <a:solidFill>
              <a:srgbClr val="A6791A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7772400" y="2148840"/>
            <a:ext cx="3474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대가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7772400" y="2651760"/>
            <a:ext cx="347472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베를린 목사 마르틴 니묄러 (Martin Niemöller)는 체포되어 8년간 감옥에 있었다.</a:t>
            </a:r>
            <a:endParaRPr lang="en-US" sz="1100" dirty="0"/>
          </a:p>
          <a:p>
            <a:pPr indent="0" marL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1935년 한 해에만 신앙고백교회 목사 700명이 체포되었다. 정부를 비판한 거의 모든 목사가 징집되어 전선으로 보내졌다.</a:t>
            </a:r>
            <a:endParaRPr lang="en-US" sz="1100" dirty="0"/>
          </a:p>
          <a:p>
            <a:pPr indent="0" marL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모든 대학 교수에게 제국에 대한 무조건적 지지 서약이 요구되었다. 바르트는 서명을 거부하고 스위스로 돌아가 은퇴할 때까지 바젤에서 가르쳤다.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교회사 II - 제14주차</dc:title>
  <dc:subject>PptxGenJS Presentation</dc:subject>
  <dc:creator>Chang Lee, Ph.D.</dc:creator>
  <cp:lastModifiedBy>Chang Lee, Ph.D.</cp:lastModifiedBy>
  <cp:revision>1</cp:revision>
  <dcterms:created xsi:type="dcterms:W3CDTF">2026-08-29T21:31:44Z</dcterms:created>
  <dcterms:modified xsi:type="dcterms:W3CDTF">2026-08-29T21:31:44Z</dcterms:modified>
</cp:coreProperties>
</file>