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제13주차부터 제8부(이데올로기 시대)로 넘어갑니다. 12주차의 '대반전'과 '사회복음'이 직접적 배경입니다. 우리 자신이 이 논쟁의 후예이므로, 어느 한쪽을 조롱하지 않고 양쪽의 진지함을 함께 보는 것이 이번 주의 목표입니다.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[인물] Curtis Lee Laws, [용어] fundamentalist(근본주의자)·Northern Baptist Convention. '근본주의자'라는 말을 처음 쓴 사람이 침례교 편집인이었다는 사실이 학생들에게 흥미로울 것입니다. 온건파와 강경파의 갈림도 짚으세요 — 오늘 우리에게도 반복되는 구도입니다.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J. Gresham Machen, [용어] Westminster Theological Seminary·Orthodox Presbyterian Church. 메이첸이 반지성주의자가 아니라 프린스턴 교수였다는 점이 중요합니다 — 근본주의를 '무지'로 단순화하지 않게 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Cyrus Scofield, [용어] dispensationalism(세대주의)·Scofield Bible(스코필드 성경). 곤잘레스의 역설적 관찰이 핵심입니다 — 전통을 지키려던 운동이 새로운 해석 체계를 낳았습니다. 오늘 한국 교회에도 세대주의 영향이 큽니다.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William Jennings Bryan·Clarence Darrow·John Scopes, [용어] Scopes Trial(스코프스 재판). 셀리의 통찰이 중요합니다 — 브라이언이 늘그막에 갑자기 변한 것이 아니라 미국이 변한 것입니다. 1920년 인구조사에서 처음으로 도시 인구가 다수가 되었습니다.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브라이언을 희화화하지 않기 위한 슬라이드입니다. 그는 평생 개혁가였고 약자를 옹호했습니다. 그의 반대는 사회다윈주의가 약자를 짓밟는 논리로 쓰이는 것에 대한 두려움에서 나왔습니다 — 이 점을 학생들에게 반드시 전하세요.</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비교표. 하단 문장이 이번 주의 교훈입니다.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Billy Graham. 그레이엄이 침례교 목사였다는 점을 짚으세요. 15주차에서 현대 복음주의를 더 다룹니다.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적용. 신학교 학생들에게 '학문을 두려워하지 말라'는 메시지가 특히 중요합니다 — 이 과목 자체가 그 실천입니다.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정리·과제·예고. 14주차 바르트는 이번 주 7번 슬라이드에서 예고한 '자유주의 낙관의 붕괴'에서 시작합니다.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네 국면. 도전 → 응답 → 반격 → 결과의 구조입니다. 실라버스 학기말 과제 4번 주제가 이번 주와 14주차 조합입니다.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네 목표. 첫째와 둘째가 중요합니다 — 상대의 논리를 정확히 아는 것이 신학 교육의 기본입니다.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Charles Darwin·Lyman Abbott, [용어] Origin of Species(종의 기원)·Descent of Man(인간의 유래). 셀리의 관찰이 중요합니다 — 과학의 도전은 사실 부차적이었고, 다음 슬라이드의 역사 비평이 훨씬 심각한 문제였습니다.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[용어] biblical criticism(성경 비평)·lower criticism(하등 비평)·higher criticism(고등 비평). 셀리가 '비평'이라는 용어의 오해를 먼저 풀어 준다는 점이 교육적입니다. 학생들이 이 구분을 정확히 알아야 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[용어] historical Jesus(역사적 예수)·Synoptics(공관복음). 핵심은 '전제'입니다 — 기적을 배제하는 전제로 시작하면 결론은 이미 정해집니다. 6주차 버틀러가 지적한 '증명의 규칙이 결론을 정한다'는 문제가 여기서 반복됩니다.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[용어] Protestant Liberalism(개신교 자유주의)·modernists(현대주의자). 균형이 중요합니다 — 곤잘레스는 대다수 자유주의자가 '헌신된 그리스도인'이었고 그 헌신 때문에 응답했다고 씁니다. 조롱하지 않고 이해시키세요.</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[인물] Shailer Mathews, [용어] The Faith of Modernism(현대주의의 신앙). 셀리가 정리한 세 표지를 정확히 전달하세요. 10주차 슐라이어마허와 연결됩니다.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[인물] Lyman Stewart·Amzi C. Dixon·R. A. Torrey·E. Y. Mullins·B. B. Warfield, [용어] The Fundamentals(근본)·Five Fundamentals(다섯 근본). 멀린스가 남침례신학교 총장이었다는 점을 짚으세요 — 침례교가 이 운동의 형성에 참여했습니다. 워필드는 프린스턴의 대표적 개혁주의 신학자입니다.</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457200" y="640080"/>
            <a:ext cx="7680960" cy="5577840"/>
          </a:xfrm>
          <a:prstGeom prst="roundRect">
            <a:avLst>
              <a:gd name="adj" fmla="val 1639"/>
            </a:avLst>
          </a:prstGeom>
          <a:solidFill>
            <a:srgbClr val="FBF6EC">
              <a:alpha val="84000"/>
            </a:srgbClr>
          </a:solidFill>
          <a:ln w="15875">
            <a:solidFill>
              <a:srgbClr val="FFFFFF">
                <a:alpha val="70000"/>
              </a:srgbClr>
            </a:solidFill>
            <a:prstDash val="solid"/>
          </a:ln>
        </p:spPr>
      </p:sp>
      <p:sp>
        <p:nvSpPr>
          <p:cNvPr id="3" name="Text 1"/>
          <p:cNvSpPr/>
          <p:nvPr/>
        </p:nvSpPr>
        <p:spPr>
          <a:xfrm>
            <a:off x="822960" y="914400"/>
            <a:ext cx="7040880" cy="548640"/>
          </a:xfrm>
          <a:prstGeom prst="rect">
            <a:avLst/>
          </a:prstGeom>
          <a:noFill/>
          <a:ln/>
        </p:spPr>
        <p:txBody>
          <a:bodyPr wrap="square" rtlCol="0" anchor="ctr"/>
          <a:lstStyle/>
          <a:p>
            <a:pPr indent="0" marL="0">
              <a:buNone/>
            </a:pPr>
            <a:r>
              <a:rPr lang="en-US" sz="3000" b="1" spc="100" kern="0" dirty="0">
                <a:solidFill>
                  <a:srgbClr val="8C2F2A"/>
                </a:solidFill>
                <a:latin typeface="Calibri" pitchFamily="34" charset="0"/>
                <a:ea typeface="Calibri" pitchFamily="34" charset="-122"/>
                <a:cs typeface="Calibri" pitchFamily="34" charset="-120"/>
              </a:rPr>
              <a:t>교회사 II · CHURCH HISTORY II</a:t>
            </a:r>
            <a:endParaRPr lang="en-US" sz="3000" dirty="0"/>
          </a:p>
        </p:txBody>
      </p:sp>
      <p:sp>
        <p:nvSpPr>
          <p:cNvPr id="4" name="Text 2"/>
          <p:cNvSpPr/>
          <p:nvPr/>
        </p:nvSpPr>
        <p:spPr>
          <a:xfrm>
            <a:off x="822960" y="1783080"/>
            <a:ext cx="6400800" cy="502920"/>
          </a:xfrm>
          <a:prstGeom prst="rect">
            <a:avLst/>
          </a:prstGeom>
          <a:noFill/>
          <a:ln/>
        </p:spPr>
        <p:txBody>
          <a:bodyPr wrap="square" rtlCol="0" anchor="ctr"/>
          <a:lstStyle/>
          <a:p>
            <a:pPr indent="0" marL="0">
              <a:buNone/>
            </a:pPr>
            <a:r>
              <a:rPr lang="en-US" sz="2400" b="1" dirty="0">
                <a:solidFill>
                  <a:srgbClr val="A6791A"/>
                </a:solidFill>
                <a:latin typeface="Cambria" pitchFamily="34" charset="0"/>
                <a:ea typeface="Cambria" pitchFamily="34" charset="-122"/>
                <a:cs typeface="Cambria" pitchFamily="34" charset="-120"/>
              </a:rPr>
              <a:t>제 13 주차</a:t>
            </a:r>
            <a:endParaRPr lang="en-US" sz="2400" dirty="0"/>
          </a:p>
        </p:txBody>
      </p:sp>
      <p:sp>
        <p:nvSpPr>
          <p:cNvPr id="5" name="Text 3"/>
          <p:cNvSpPr/>
          <p:nvPr/>
        </p:nvSpPr>
        <p:spPr>
          <a:xfrm>
            <a:off x="822960" y="2286000"/>
            <a:ext cx="7040880" cy="1371600"/>
          </a:xfrm>
          <a:prstGeom prst="rect">
            <a:avLst/>
          </a:prstGeom>
          <a:noFill/>
          <a:ln/>
        </p:spPr>
        <p:txBody>
          <a:bodyPr wrap="square" rtlCol="0" anchor="ctr"/>
          <a:lstStyle/>
          <a:p>
            <a:pPr indent="0" marL="0">
              <a:lnSpc>
                <a:spcPct val="105000"/>
              </a:lnSpc>
              <a:buNone/>
            </a:pPr>
            <a:r>
              <a:rPr lang="en-US" sz="3500" b="1" dirty="0">
                <a:solidFill>
                  <a:srgbClr val="33291F"/>
                </a:solidFill>
                <a:latin typeface="Cambria" pitchFamily="34" charset="0"/>
                <a:ea typeface="Cambria" pitchFamily="34" charset="-122"/>
                <a:cs typeface="Cambria" pitchFamily="34" charset="-120"/>
              </a:rPr>
              <a:t>자유주의 신학의 대두와</a:t>
            </a:r>
            <a:endParaRPr lang="en-US" sz="3500" dirty="0"/>
          </a:p>
          <a:p>
            <a:pPr indent="0" marL="0">
              <a:lnSpc>
                <a:spcPct val="105000"/>
              </a:lnSpc>
              <a:buNone/>
            </a:pPr>
            <a:r>
              <a:rPr lang="en-US" sz="3500" b="1" dirty="0">
                <a:solidFill>
                  <a:srgbClr val="33291F"/>
                </a:solidFill>
                <a:latin typeface="Cambria" pitchFamily="34" charset="0"/>
                <a:ea typeface="Cambria" pitchFamily="34" charset="-122"/>
                <a:cs typeface="Cambria" pitchFamily="34" charset="-120"/>
              </a:rPr>
              <a:t>근본주의의 대립</a:t>
            </a:r>
            <a:endParaRPr lang="en-US" sz="3500" dirty="0"/>
          </a:p>
        </p:txBody>
      </p:sp>
      <p:sp>
        <p:nvSpPr>
          <p:cNvPr id="6" name="Text 4"/>
          <p:cNvSpPr/>
          <p:nvPr/>
        </p:nvSpPr>
        <p:spPr>
          <a:xfrm>
            <a:off x="841248" y="3703320"/>
            <a:ext cx="6949440" cy="411480"/>
          </a:xfrm>
          <a:prstGeom prst="rect">
            <a:avLst/>
          </a:prstGeom>
          <a:noFill/>
          <a:ln/>
        </p:spPr>
        <p:txBody>
          <a:bodyPr wrap="square" rtlCol="0" anchor="ctr"/>
          <a:lstStyle/>
          <a:p>
            <a:pPr indent="0" marL="0">
              <a:buNone/>
            </a:pPr>
            <a:r>
              <a:rPr lang="en-US" sz="1350" i="1" dirty="0">
                <a:solidFill>
                  <a:srgbClr val="55483A"/>
                </a:solidFill>
                <a:latin typeface="Calibri" pitchFamily="34" charset="0"/>
                <a:ea typeface="Calibri" pitchFamily="34" charset="-122"/>
                <a:cs typeface="Calibri" pitchFamily="34" charset="-120"/>
              </a:rPr>
              <a:t>The Rise of Liberal Theology and the Fundamentalist Reaction</a:t>
            </a:r>
            <a:endParaRPr lang="en-US" sz="1350" dirty="0"/>
          </a:p>
        </p:txBody>
      </p:sp>
      <p:sp>
        <p:nvSpPr>
          <p:cNvPr id="7" name="Shape 5"/>
          <p:cNvSpPr/>
          <p:nvPr/>
        </p:nvSpPr>
        <p:spPr>
          <a:xfrm>
            <a:off x="841248" y="4297680"/>
            <a:ext cx="1920240" cy="27432"/>
          </a:xfrm>
          <a:prstGeom prst="rect">
            <a:avLst/>
          </a:prstGeom>
          <a:solidFill>
            <a:srgbClr val="A6791A"/>
          </a:solidFill>
          <a:ln/>
        </p:spPr>
      </p:sp>
      <p:sp>
        <p:nvSpPr>
          <p:cNvPr id="8" name="Text 6"/>
          <p:cNvSpPr/>
          <p:nvPr/>
        </p:nvSpPr>
        <p:spPr>
          <a:xfrm>
            <a:off x="822960" y="4480560"/>
            <a:ext cx="7040880" cy="365760"/>
          </a:xfrm>
          <a:prstGeom prst="rect">
            <a:avLst/>
          </a:prstGeom>
          <a:noFill/>
          <a:ln/>
        </p:spPr>
        <p:txBody>
          <a:bodyPr wrap="square" rtlCol="0" anchor="ctr"/>
          <a:lstStyle/>
          <a:p>
            <a:pPr indent="0" marL="0">
              <a:buNone/>
            </a:pPr>
            <a:r>
              <a:rPr lang="en-US" sz="1200" b="1" dirty="0">
                <a:solidFill>
                  <a:srgbClr val="A6791A"/>
                </a:solidFill>
                <a:latin typeface="Calibri" pitchFamily="34" charset="0"/>
                <a:ea typeface="Calibri" pitchFamily="34" charset="-122"/>
                <a:cs typeface="Calibri" pitchFamily="34" charset="-120"/>
              </a:rPr>
              <a:t>주교재  </a:t>
            </a:r>
            <a:pPr indent="0" marL="0">
              <a:buNone/>
            </a:pPr>
            <a:r>
              <a:rPr lang="en-US" sz="1200" dirty="0">
                <a:solidFill>
                  <a:srgbClr val="55483A"/>
                </a:solidFill>
                <a:latin typeface="Calibri" pitchFamily="34" charset="0"/>
                <a:ea typeface="Calibri" pitchFamily="34" charset="-122"/>
                <a:cs typeface="Calibri" pitchFamily="34" charset="-120"/>
              </a:rPr>
              <a:t>셀리 『현대인을 위한 교회사』 제8부 (이데올로기 시대)</a:t>
            </a:r>
            <a:endParaRPr lang="en-US" sz="1200" dirty="0"/>
          </a:p>
        </p:txBody>
      </p:sp>
      <p:sp>
        <p:nvSpPr>
          <p:cNvPr id="9" name="Text 7"/>
          <p:cNvSpPr/>
          <p:nvPr/>
        </p:nvSpPr>
        <p:spPr>
          <a:xfrm>
            <a:off x="822960" y="5257800"/>
            <a:ext cx="7040880" cy="457200"/>
          </a:xfrm>
          <a:prstGeom prst="rect">
            <a:avLst/>
          </a:prstGeom>
          <a:noFill/>
          <a:ln/>
        </p:spPr>
        <p:txBody>
          <a:bodyPr wrap="square" rtlCol="0" anchor="ctr"/>
          <a:lstStyle/>
          <a:p>
            <a:pPr indent="0" marL="0">
              <a:buNone/>
            </a:pPr>
            <a:r>
              <a:rPr lang="en-US" sz="2200" b="1" dirty="0">
                <a:solidFill>
                  <a:srgbClr val="8C2F2A"/>
                </a:solidFill>
                <a:latin typeface="Calibri" pitchFamily="34" charset="0"/>
                <a:ea typeface="Calibri" pitchFamily="34" charset="-122"/>
                <a:cs typeface="Calibri" pitchFamily="34" charset="-120"/>
              </a:rPr>
              <a:t>담당교수: Chang Lee, Ph.D.</a:t>
            </a:r>
            <a:endParaRPr lang="en-US" sz="2200" dirty="0"/>
          </a:p>
        </p:txBody>
      </p:sp>
      <p:sp>
        <p:nvSpPr>
          <p:cNvPr id="10" name="Text 8"/>
          <p:cNvSpPr/>
          <p:nvPr/>
        </p:nvSpPr>
        <p:spPr>
          <a:xfrm>
            <a:off x="822960" y="5806440"/>
            <a:ext cx="7040880" cy="320040"/>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Global Baptist Theological Institute and Seminary</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III — 근본주의의 반격 ② ★</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침례교 안에서: 커티스 리 로즈</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3657600"/>
          </a:xfrm>
          <a:prstGeom prst="rect">
            <a:avLst/>
          </a:prstGeom>
          <a:noFill/>
          <a:ln/>
        </p:spPr>
        <p:txBody>
          <a:bodyPr wrap="square" rtlCol="0" anchor="ctr"/>
          <a:lstStyle/>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제1차 세계대전이 현대주의-근본주의 논쟁의 폭발을 늦추었으나, 병사들이 유럽에서 돌아온 직후 침례교·장로교·감리교·그리스도의 제자들이 저마다 자유주의 신학을 둘러싼 말의 전쟁을 시작했다.</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1920년, 침례교 잡지 편집인 커티스 리 로즈 (Curtis Lee Laws)가 북침례교연합(Northern Baptist Convention) 내 보수주의자들을 뉴욕 버펄로 대회로 불러 모았다. '근본주의 친교회'라 불린 이 모임이 '근본주의자(fundamentalist)'라는 이름을 자기들에게 처음 적용한 집단이다.</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그들은 온건한 보수주의자였다. 현대주의자들이 복음의 근본 — 성경의 권위 있는 계시, 인간의 죄성, 하나님의 은혜 없이 구원받을 수 없음, 개인의 거듭남과 사회의 갱신을 위한 예수의 죽음과 부활의 중심성 — 을 내어 주고 있다고 보았다.</a:t>
            </a:r>
            <a:endParaRPr lang="en-US" sz="1150" dirty="0"/>
          </a:p>
        </p:txBody>
      </p:sp>
      <p:sp>
        <p:nvSpPr>
          <p:cNvPr id="7" name="Shape 5"/>
          <p:cNvSpPr/>
          <p:nvPr/>
        </p:nvSpPr>
        <p:spPr>
          <a:xfrm>
            <a:off x="7452360" y="1874520"/>
            <a:ext cx="406908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8" name="Text 6"/>
          <p:cNvSpPr/>
          <p:nvPr/>
        </p:nvSpPr>
        <p:spPr>
          <a:xfrm>
            <a:off x="7772400" y="2148840"/>
            <a:ext cx="3474720" cy="411480"/>
          </a:xfrm>
          <a:prstGeom prst="rect">
            <a:avLst/>
          </a:prstGeom>
          <a:noFill/>
          <a:ln/>
        </p:spPr>
        <p:txBody>
          <a:bodyPr wrap="square" rtlCol="0" anchor="ctr"/>
          <a:lstStyle/>
          <a:p>
            <a:pPr algn="ctr" indent="0" marL="0">
              <a:buNone/>
            </a:pPr>
            <a:r>
              <a:rPr lang="en-US" sz="1600" b="1" dirty="0">
                <a:solidFill>
                  <a:srgbClr val="C79A3A"/>
                </a:solidFill>
                <a:latin typeface="Cambria" pitchFamily="34" charset="0"/>
                <a:ea typeface="Cambria" pitchFamily="34" charset="-122"/>
                <a:cs typeface="Cambria" pitchFamily="34" charset="-120"/>
              </a:rPr>
              <a:t>온건과 강경의 갈림</a:t>
            </a:r>
            <a:endParaRPr lang="en-US" sz="1600" dirty="0"/>
          </a:p>
        </p:txBody>
      </p:sp>
      <p:sp>
        <p:nvSpPr>
          <p:cNvPr id="9" name="Text 7"/>
          <p:cNvSpPr/>
          <p:nvPr/>
        </p:nvSpPr>
        <p:spPr>
          <a:xfrm>
            <a:off x="7772400" y="2651760"/>
            <a:ext cx="3474720" cy="3017520"/>
          </a:xfrm>
          <a:prstGeom prst="rect">
            <a:avLst/>
          </a:prstGeom>
          <a:noFill/>
          <a:ln/>
        </p:spPr>
        <p:txBody>
          <a:bodyPr wrap="square" rtlCol="0" anchor="ctr"/>
          <a:lstStyle/>
          <a:p>
            <a:pPr indent="0" marL="0">
              <a:lnSpc>
                <a:spcPct val="106000"/>
              </a:lnSpc>
              <a:spcAft>
                <a:spcPts val="600"/>
              </a:spcAft>
              <a:buNone/>
            </a:pPr>
            <a:r>
              <a:rPr lang="en-US" sz="1050" dirty="0">
                <a:solidFill>
                  <a:srgbClr val="FBF6EC"/>
                </a:solidFill>
                <a:latin typeface="Calibri" pitchFamily="34" charset="0"/>
                <a:ea typeface="Calibri" pitchFamily="34" charset="-122"/>
                <a:cs typeface="Calibri" pitchFamily="34" charset="-120"/>
              </a:rPr>
              <a:t>로즈와 동료들은 북침례교연합에서 신앙고백 채택을 관철하지는 못했으나, 대의를 잃었다고 보지 않았다.</a:t>
            </a:r>
            <a:endParaRPr lang="en-US" sz="1050" dirty="0"/>
          </a:p>
          <a:p>
            <a:pPr indent="0" marL="0">
              <a:lnSpc>
                <a:spcPct val="106000"/>
              </a:lnSpc>
              <a:spcAft>
                <a:spcPts val="600"/>
              </a:spcAft>
              <a:buNone/>
            </a:pPr>
            <a:r>
              <a:rPr lang="en-US" sz="1050" dirty="0">
                <a:solidFill>
                  <a:srgbClr val="FBF6EC"/>
                </a:solidFill>
                <a:latin typeface="Calibri" pitchFamily="34" charset="0"/>
                <a:ea typeface="Calibri" pitchFamily="34" charset="-122"/>
                <a:cs typeface="Calibri" pitchFamily="34" charset="-120"/>
              </a:rPr>
              <a:t>1924년 로즈는 교단의 일부 학교가 자유주의의 침투를 막았고, 근본주의자들이 요구한 선교회 조사가 변화를 낳아 새 선교회 설립이 불필요해졌다고 썼다.</a:t>
            </a:r>
            <a:endParaRPr lang="en-US" sz="1050" dirty="0"/>
          </a:p>
          <a:p>
            <a:pPr indent="0" marL="0">
              <a:lnSpc>
                <a:spcPct val="106000"/>
              </a:lnSpc>
              <a:spcAft>
                <a:spcPts val="600"/>
              </a:spcAft>
              <a:buNone/>
            </a:pPr>
            <a:r>
              <a:rPr lang="en-US" sz="1050" dirty="0">
                <a:solidFill>
                  <a:srgbClr val="FBF6EC"/>
                </a:solidFill>
                <a:latin typeface="Calibri" pitchFamily="34" charset="0"/>
                <a:ea typeface="Calibri" pitchFamily="34" charset="-122"/>
                <a:cs typeface="Calibri" pitchFamily="34" charset="-120"/>
              </a:rPr>
              <a:t>더 강경한 침례교인들은 로즈에 동의하지 않고 정규침례교총회를 결성했다.</a:t>
            </a:r>
            <a:endParaRPr lang="en-US" sz="1050" dirty="0"/>
          </a:p>
        </p:txBody>
      </p:sp>
      <p:sp>
        <p:nvSpPr>
          <p:cNvPr id="10" name="Text 8"/>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10</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III — 근본주의의 반격 ③</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메이첸: 정통의 가장 명료한 변호</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411480"/>
          </a:xfrm>
          <a:prstGeom prst="rect">
            <a:avLst/>
          </a:prstGeom>
          <a:noFill/>
          <a:ln/>
        </p:spPr>
        <p:txBody>
          <a:bodyPr wrap="square" rtlCol="0" anchor="ctr"/>
          <a:lstStyle/>
          <a:p>
            <a:pPr indent="0" marL="0">
              <a:buNone/>
            </a:pPr>
            <a:r>
              <a:rPr lang="en-US" sz="1600" b="1" dirty="0">
                <a:solidFill>
                  <a:srgbClr val="8C2F2A"/>
                </a:solidFill>
                <a:latin typeface="Cambria" pitchFamily="34" charset="0"/>
                <a:ea typeface="Cambria" pitchFamily="34" charset="-122"/>
                <a:cs typeface="Cambria" pitchFamily="34" charset="-120"/>
              </a:rPr>
              <a:t>J. 그레샴 메이첸 (J. Gresham Machen)</a:t>
            </a:r>
            <a:endParaRPr lang="en-US" sz="1600" dirty="0"/>
          </a:p>
        </p:txBody>
      </p:sp>
      <p:sp>
        <p:nvSpPr>
          <p:cNvPr id="7" name="Text 5"/>
          <p:cNvSpPr/>
          <p:nvPr/>
        </p:nvSpPr>
        <p:spPr>
          <a:xfrm>
            <a:off x="960120" y="2606040"/>
            <a:ext cx="5852160" cy="3108960"/>
          </a:xfrm>
          <a:prstGeom prst="rect">
            <a:avLst/>
          </a:prstGeom>
          <a:noFill/>
          <a:ln/>
        </p:spPr>
        <p:txBody>
          <a:bodyPr wrap="square" rtlCol="0" anchor="ctr"/>
          <a:lstStyle/>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1915년 프린스턴 신학 리뷰에서 그는 현대주의자의 역사·문학적 방법 호소에 답했다.</a:t>
            </a:r>
            <a:endParaRPr lang="en-US" sz="1150" dirty="0"/>
          </a:p>
          <a:p>
            <a:pPr indent="0" marL="0">
              <a:lnSpc>
                <a:spcPct val="108000"/>
              </a:lnSpc>
              <a:spcAft>
                <a:spcPts val="600"/>
              </a:spcAft>
              <a:buNone/>
            </a:pPr>
            <a:r>
              <a:rPr lang="en-US" sz="1150" i="1" dirty="0">
                <a:solidFill>
                  <a:srgbClr val="33291F"/>
                </a:solidFill>
                <a:latin typeface="Calibri" pitchFamily="34" charset="0"/>
                <a:ea typeface="Calibri" pitchFamily="34" charset="-122"/>
                <a:cs typeface="Calibri" pitchFamily="34" charset="-120"/>
              </a:rPr>
              <a:t>“신약 연구자는 우선 역사가여야 한다… 성경은 일어난 어떤 일의 기록을 담고 있으며, 그것이 삶에 새 얼굴을 준다… 그것은 예수 그리스도의 삶과 죽음과 부활이다. 성경의 권위는 바로 이 중심점에서 검증되어야 한다. 성경은 예수에 대해 옳은가? … 교사요 모범인가, 아니면 구주인가?”</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1929년 프린스턴 신학교 개편에 반발해 그는 몇몇 교수들과 함께 학교를 떠나 필라델피아에 웨스트민스터 신학교(Westminster Theological Seminary)를 세웠다. 이후 교단 재판에서 유죄 판결을 받았고, 보수주의자들은 정통장로교회(Orthodox Presbyterian Church)를 세웠다.</a:t>
            </a:r>
            <a:endParaRPr lang="en-US" sz="1150" dirty="0"/>
          </a:p>
        </p:txBody>
      </p:sp>
      <p:sp>
        <p:nvSpPr>
          <p:cNvPr id="8" name="Shape 6"/>
          <p:cNvSpPr/>
          <p:nvPr/>
        </p:nvSpPr>
        <p:spPr>
          <a:xfrm>
            <a:off x="7452360" y="1874520"/>
            <a:ext cx="4069080" cy="3977640"/>
          </a:xfrm>
          <a:prstGeom prst="roundRect">
            <a:avLst>
              <a:gd name="adj" fmla="val 1839"/>
            </a:avLst>
          </a:prstGeom>
          <a:solidFill>
            <a:srgbClr val="2A2018"/>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7772400" y="2148840"/>
            <a:ext cx="3474720" cy="457200"/>
          </a:xfrm>
          <a:prstGeom prst="rect">
            <a:avLst/>
          </a:prstGeom>
          <a:noFill/>
          <a:ln/>
        </p:spPr>
        <p:txBody>
          <a:bodyPr wrap="square" rtlCol="0" anchor="ctr"/>
          <a:lstStyle/>
          <a:p>
            <a:pPr algn="ctr" indent="0" marL="0">
              <a:buNone/>
            </a:pPr>
            <a:r>
              <a:rPr lang="en-US" sz="1550" b="1" dirty="0">
                <a:solidFill>
                  <a:srgbClr val="C79A3A"/>
                </a:solidFill>
                <a:latin typeface="Cambria" pitchFamily="34" charset="0"/>
                <a:ea typeface="Cambria" pitchFamily="34" charset="-122"/>
                <a:cs typeface="Cambria" pitchFamily="34" charset="-120"/>
              </a:rPr>
              <a:t>초기 근본주의의 세 표지</a:t>
            </a:r>
            <a:endParaRPr lang="en-US" sz="1550" dirty="0"/>
          </a:p>
        </p:txBody>
      </p:sp>
      <p:sp>
        <p:nvSpPr>
          <p:cNvPr id="10" name="Text 8"/>
          <p:cNvSpPr/>
          <p:nvPr/>
        </p:nvSpPr>
        <p:spPr>
          <a:xfrm>
            <a:off x="7772400" y="2697480"/>
            <a:ext cx="3474720" cy="2971800"/>
          </a:xfrm>
          <a:prstGeom prst="rect">
            <a:avLst/>
          </a:prstGeom>
          <a:noFill/>
          <a:ln/>
        </p:spPr>
        <p:txBody>
          <a:bodyPr wrap="square" rtlCol="0" anchor="ctr"/>
          <a:lstStyle/>
          <a:p>
            <a:pPr indent="0" marL="0">
              <a:lnSpc>
                <a:spcPct val="110000"/>
              </a:lnSpc>
              <a:spcAft>
                <a:spcPts val="800"/>
              </a:spcAft>
              <a:buNone/>
            </a:pPr>
            <a:r>
              <a:rPr lang="en-US" sz="1100" b="1" dirty="0">
                <a:solidFill>
                  <a:srgbClr val="FBF6EC"/>
                </a:solidFill>
                <a:latin typeface="Calibri" pitchFamily="34" charset="0"/>
                <a:ea typeface="Calibri" pitchFamily="34" charset="-122"/>
                <a:cs typeface="Calibri" pitchFamily="34" charset="-120"/>
              </a:rPr>
              <a:t>① 죽은 자 가운데서의 부활로 입증된 초자연적 예수</a:t>
            </a:r>
            <a:endParaRPr lang="en-US" sz="1100" dirty="0"/>
          </a:p>
          <a:p>
            <a:pPr indent="0" marL="0">
              <a:lnSpc>
                <a:spcPct val="110000"/>
              </a:lnSpc>
              <a:spcAft>
                <a:spcPts val="800"/>
              </a:spcAft>
              <a:buNone/>
            </a:pPr>
            <a:r>
              <a:rPr lang="en-US" sz="1100" b="1" dirty="0">
                <a:solidFill>
                  <a:srgbClr val="FBF6EC"/>
                </a:solidFill>
                <a:latin typeface="Calibri" pitchFamily="34" charset="0"/>
                <a:ea typeface="Calibri" pitchFamily="34" charset="-122"/>
                <a:cs typeface="Calibri" pitchFamily="34" charset="-120"/>
              </a:rPr>
              <a:t>② 신뢰할 만한 성경 — 기독교 신앙의 원천</a:t>
            </a:r>
            <a:endParaRPr lang="en-US" sz="1100" dirty="0"/>
          </a:p>
          <a:p>
            <a:pPr indent="0" marL="0">
              <a:lnSpc>
                <a:spcPct val="110000"/>
              </a:lnSpc>
              <a:spcAft>
                <a:spcPts val="800"/>
              </a:spcAft>
              <a:buNone/>
            </a:pPr>
            <a:r>
              <a:rPr lang="en-US" sz="1100" b="1" dirty="0">
                <a:solidFill>
                  <a:srgbClr val="FBF6EC"/>
                </a:solidFill>
                <a:latin typeface="Calibri" pitchFamily="34" charset="0"/>
                <a:ea typeface="Calibri" pitchFamily="34" charset="-122"/>
                <a:cs typeface="Calibri" pitchFamily="34" charset="-120"/>
              </a:rPr>
              <a:t>③ 각 사람이 '삶에 새 얼굴'을 얻어야 할 필요</a:t>
            </a:r>
            <a:endParaRPr lang="en-US" sz="1100" dirty="0"/>
          </a:p>
          <a:p>
            <a:pPr indent="0" marL="0">
              <a:lnSpc>
                <a:spcPct val="110000"/>
              </a:lnSpc>
              <a:spcAft>
                <a:spcPts val="800"/>
              </a:spcAft>
              <a:buNone/>
            </a:pPr>
            <a:r>
              <a:rPr lang="en-US" sz="1100" i="1" dirty="0">
                <a:solidFill>
                  <a:srgbClr val="C79A3A"/>
                </a:solidFill>
                <a:latin typeface="Calibri" pitchFamily="34" charset="0"/>
                <a:ea typeface="Calibri" pitchFamily="34" charset="-122"/>
                <a:cs typeface="Calibri" pitchFamily="34" charset="-120"/>
              </a:rPr>
              <a:t>자유주의의 세 표지(8번 슬라이드)와 나란히 놓고 비교하라.</a:t>
            </a:r>
            <a:endParaRPr lang="en-US" sz="110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11</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III — 근본주의의 반격 ④</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뜻밖의 결과: 세대주의의 확산</a:t>
            </a:r>
            <a:endParaRPr lang="en-US" sz="3100" dirty="0"/>
          </a:p>
        </p:txBody>
      </p:sp>
      <p:sp>
        <p:nvSpPr>
          <p:cNvPr id="5" name="Shape 3"/>
          <p:cNvSpPr/>
          <p:nvPr/>
        </p:nvSpPr>
        <p:spPr>
          <a:xfrm>
            <a:off x="640080" y="1874520"/>
            <a:ext cx="108813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10241280" cy="457200"/>
          </a:xfrm>
          <a:prstGeom prst="rect">
            <a:avLst/>
          </a:prstGeom>
          <a:noFill/>
          <a:ln/>
        </p:spPr>
        <p:txBody>
          <a:bodyPr wrap="square" rtlCol="0" anchor="ctr"/>
          <a:lstStyle/>
          <a:p>
            <a:pPr indent="0" marL="0">
              <a:buNone/>
            </a:pPr>
            <a:r>
              <a:rPr lang="en-US" sz="1400" b="1" i="1" dirty="0">
                <a:solidFill>
                  <a:srgbClr val="8C2F2A"/>
                </a:solidFill>
                <a:latin typeface="Calibri" pitchFamily="34" charset="0"/>
                <a:ea typeface="Calibri" pitchFamily="34" charset="-122"/>
                <a:cs typeface="Calibri" pitchFamily="34" charset="-120"/>
              </a:rPr>
              <a:t>주목할 만한 역설 — 근본주의는 스스로를 전통적 정통의 수호자로 선언했으나, 오히려 성경에 대한 새로운 해석을 낳았다.</a:t>
            </a:r>
            <a:endParaRPr lang="en-US" sz="1400" dirty="0"/>
          </a:p>
        </p:txBody>
      </p:sp>
      <p:sp>
        <p:nvSpPr>
          <p:cNvPr id="7" name="Text 5"/>
          <p:cNvSpPr/>
          <p:nvPr/>
        </p:nvSpPr>
        <p:spPr>
          <a:xfrm>
            <a:off x="960120" y="2651760"/>
            <a:ext cx="10241280" cy="3063240"/>
          </a:xfrm>
          <a:prstGeom prst="rect">
            <a:avLst/>
          </a:prstGeom>
          <a:noFill/>
          <a:ln/>
        </p:spPr>
        <p:txBody>
          <a:bodyPr wrap="square" rtlCol="0" anchor="ctr"/>
          <a:lstStyle/>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성경 무오에 대한 강조와 성경학자들의 여러 결론에 대한 거부는, 서로 다른 책의 본문들을 나란히 놓고 하나님의 과거·현재·미래 행하심을 설명하는 여러 도식을 만들어 내는 것을 가능하게 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그중 가장 성공한 것이 세대주의(dispensationalism)였다. 가장 널리 퍼진 도식은 사이러스 스코필드 (Cyrus Scofield)의 것으로, 인류 역사를 일곱 세대로 나누고 현재를 여섯 번째로 보았다.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1909년 이 해석을 담은 스코필드 성경(Scofield Bible)이 출간되어 근본주의 진영에서 널리 쓰이게 되었다. 이렇게 근본주의는 세대주의와 긴밀히 결합했다 — 다만 많은 근본주의자가 세부에서는 스코필드와 달랐다.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12주차에서 본 전천년설(premillennialism) 대회들이 이 흐름의 앞자리에 있었음을 기억하라.</a:t>
            </a:r>
            <a:endParaRPr lang="en-US" sz="1200" dirty="0"/>
          </a:p>
        </p:txBody>
      </p:sp>
      <p:sp>
        <p:nvSpPr>
          <p:cNvPr id="8" name="Text 6"/>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12</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IV — 분열과 그 이후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1925년 스코프스 재판 (Scopes Trial)</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411480"/>
          </a:xfrm>
          <a:prstGeom prst="rect">
            <a:avLst/>
          </a:prstGeom>
          <a:noFill/>
          <a:ln/>
        </p:spPr>
        <p:txBody>
          <a:bodyPr wrap="square" rtlCol="0" anchor="ctr"/>
          <a:lstStyle/>
          <a:p>
            <a:pPr indent="0" marL="0">
              <a:buNone/>
            </a:pPr>
            <a:r>
              <a:rPr lang="en-US" sz="1650" b="1" dirty="0">
                <a:solidFill>
                  <a:srgbClr val="8C2F2A"/>
                </a:solidFill>
                <a:latin typeface="Cambria" pitchFamily="34" charset="0"/>
                <a:ea typeface="Cambria" pitchFamily="34" charset="-122"/>
                <a:cs typeface="Cambria" pitchFamily="34" charset="-120"/>
              </a:rPr>
              <a:t>데이턴의 법정</a:t>
            </a:r>
            <a:endParaRPr lang="en-US" sz="1650" dirty="0"/>
          </a:p>
        </p:txBody>
      </p:sp>
      <p:sp>
        <p:nvSpPr>
          <p:cNvPr id="7" name="Text 5"/>
          <p:cNvSpPr/>
          <p:nvPr/>
        </p:nvSpPr>
        <p:spPr>
          <a:xfrm>
            <a:off x="960120" y="2606040"/>
            <a:ext cx="5852160" cy="3108960"/>
          </a:xfrm>
          <a:prstGeom prst="rect">
            <a:avLst/>
          </a:prstGeom>
          <a:noFill/>
          <a:ln/>
        </p:spPr>
        <p:txBody>
          <a:bodyPr wrap="square" rtlCol="0" anchor="ctr"/>
          <a:lstStyle/>
          <a:p>
            <a:pPr indent="0" marL="0">
              <a:lnSpc>
                <a:spcPct val="108000"/>
              </a:lnSpc>
              <a:spcAft>
                <a:spcPts val="700"/>
              </a:spcAft>
              <a:buNone/>
            </a:pPr>
            <a:r>
              <a:rPr lang="en-US" sz="1150" dirty="0">
                <a:solidFill>
                  <a:srgbClr val="33291F"/>
                </a:solidFill>
                <a:latin typeface="Calibri" pitchFamily="34" charset="0"/>
                <a:ea typeface="Calibri" pitchFamily="34" charset="-122"/>
                <a:cs typeface="Calibri" pitchFamily="34" charset="-120"/>
              </a:rPr>
              <a:t>1925년 7월 무더운 날, 테네시 데이턴의 꽉 찬 법정에서 윌리엄 제닝스 브라이언 (William Jennings Bryan)과 클래런스 대로 (Clarence Darrow)가 창세기의 인간 기원 기사를 두고 거의 주먹다짐 직전까지 갔다.</a:t>
            </a:r>
            <a:endParaRPr lang="en-US" sz="1150" dirty="0"/>
          </a:p>
          <a:p>
            <a:pPr indent="0" marL="0">
              <a:lnSpc>
                <a:spcPct val="108000"/>
              </a:lnSpc>
              <a:spcAft>
                <a:spcPts val="700"/>
              </a:spcAft>
              <a:buNone/>
            </a:pPr>
            <a:r>
              <a:rPr lang="en-US" sz="1150" dirty="0">
                <a:solidFill>
                  <a:srgbClr val="33291F"/>
                </a:solidFill>
                <a:latin typeface="Calibri" pitchFamily="34" charset="0"/>
                <a:ea typeface="Calibri" pitchFamily="34" charset="-122"/>
                <a:cs typeface="Calibri" pitchFamily="34" charset="-120"/>
              </a:rPr>
              <a:t>고등학교 생물 교사 존 스코프스 (John Scopes)가 진화론 교육을 금한 테네시 법을 위반했는지가 표면적 쟁점이었으나, 법적 문제는 부차적이었다. 사업가와 기자들이 재판을 서커스로 만들었다.</a:t>
            </a:r>
            <a:endParaRPr lang="en-US" sz="1150" dirty="0"/>
          </a:p>
          <a:p>
            <a:pPr indent="0" marL="0">
              <a:lnSpc>
                <a:spcPct val="108000"/>
              </a:lnSpc>
              <a:spcAft>
                <a:spcPts val="700"/>
              </a:spcAft>
              <a:buNone/>
            </a:pPr>
            <a:r>
              <a:rPr lang="en-US" sz="1150" dirty="0">
                <a:solidFill>
                  <a:srgbClr val="33291F"/>
                </a:solidFill>
                <a:latin typeface="Calibri" pitchFamily="34" charset="0"/>
                <a:ea typeface="Calibri" pitchFamily="34" charset="-122"/>
                <a:cs typeface="Calibri" pitchFamily="34" charset="-120"/>
              </a:rPr>
              <a:t>브라이언은 “데이턴에 온 나의 유일한 목적은 미국 최대의 무신론자에게서 하나님의 말씀을 지키는 것”이라 했고, 대로는 지성의 자유가 재판받고 있다고 맞섰다.</a:t>
            </a:r>
            <a:endParaRPr lang="en-US" sz="1150" dirty="0"/>
          </a:p>
        </p:txBody>
      </p:sp>
      <p:sp>
        <p:nvSpPr>
          <p:cNvPr id="8" name="Shape 6"/>
          <p:cNvSpPr/>
          <p:nvPr/>
        </p:nvSpPr>
        <p:spPr>
          <a:xfrm>
            <a:off x="7452360" y="1874520"/>
            <a:ext cx="406908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7772400" y="2103120"/>
            <a:ext cx="3474720" cy="548640"/>
          </a:xfrm>
          <a:prstGeom prst="rect">
            <a:avLst/>
          </a:prstGeom>
          <a:noFill/>
          <a:ln/>
        </p:spPr>
        <p:txBody>
          <a:bodyPr wrap="square" rtlCol="0" anchor="ctr"/>
          <a:lstStyle/>
          <a:p>
            <a:pPr algn="ctr" indent="0" marL="0">
              <a:lnSpc>
                <a:spcPct val="95000"/>
              </a:lnSpc>
              <a:buNone/>
            </a:pPr>
            <a:r>
              <a:rPr lang="en-US" sz="1500" b="1" dirty="0">
                <a:solidFill>
                  <a:srgbClr val="C79A3A"/>
                </a:solidFill>
                <a:latin typeface="Cambria" pitchFamily="34" charset="0"/>
                <a:ea typeface="Cambria" pitchFamily="34" charset="-122"/>
                <a:cs typeface="Cambria" pitchFamily="34" charset="-120"/>
              </a:rPr>
              <a:t>법정에서 이기고 나라에서 지다</a:t>
            </a:r>
            <a:endParaRPr lang="en-US" sz="1500" dirty="0"/>
          </a:p>
        </p:txBody>
      </p:sp>
      <p:sp>
        <p:nvSpPr>
          <p:cNvPr id="10" name="Text 8"/>
          <p:cNvSpPr/>
          <p:nvPr/>
        </p:nvSpPr>
        <p:spPr>
          <a:xfrm>
            <a:off x="7772400" y="2743200"/>
            <a:ext cx="3474720" cy="2926080"/>
          </a:xfrm>
          <a:prstGeom prst="rect">
            <a:avLst/>
          </a:prstGeom>
          <a:noFill/>
          <a:ln/>
        </p:spPr>
        <p:txBody>
          <a:bodyPr wrap="square" rtlCol="0" anchor="ctr"/>
          <a:lstStyle/>
          <a:p>
            <a:pPr indent="0" marL="0">
              <a:lnSpc>
                <a:spcPct val="106000"/>
              </a:lnSpc>
              <a:spcAft>
                <a:spcPts val="600"/>
              </a:spcAft>
              <a:buNone/>
            </a:pPr>
            <a:r>
              <a:rPr lang="en-US" sz="1050" dirty="0">
                <a:solidFill>
                  <a:srgbClr val="FBF6EC"/>
                </a:solidFill>
                <a:latin typeface="Calibri" pitchFamily="34" charset="0"/>
                <a:ea typeface="Calibri" pitchFamily="34" charset="-122"/>
                <a:cs typeface="Calibri" pitchFamily="34" charset="-120"/>
              </a:rPr>
              <a:t>스코프스는 유죄 판결과 상징적 벌금을 받았다. 브라이언은 데이턴 법정에서 이겼으나, 대로는 나라의 나머지에서 이겼다.</a:t>
            </a:r>
            <a:endParaRPr lang="en-US" sz="1050" dirty="0"/>
          </a:p>
          <a:p>
            <a:pPr indent="0" marL="0">
              <a:lnSpc>
                <a:spcPct val="106000"/>
              </a:lnSpc>
              <a:spcAft>
                <a:spcPts val="600"/>
              </a:spcAft>
              <a:buNone/>
            </a:pPr>
            <a:r>
              <a:rPr lang="en-US" sz="1050" dirty="0">
                <a:solidFill>
                  <a:srgbClr val="FBF6EC"/>
                </a:solidFill>
                <a:latin typeface="Calibri" pitchFamily="34" charset="0"/>
                <a:ea typeface="Calibri" pitchFamily="34" charset="-122"/>
                <a:cs typeface="Calibri" pitchFamily="34" charset="-120"/>
              </a:rPr>
              <a:t>재판 닷새 뒤 브라이언은 잠자던 중 조용히 세상을 떠났다. 어떤 의미에서 '기독교 미국'을 위한 복음주의의 십자군도 그와 함께 죽었다.</a:t>
            </a:r>
            <a:endParaRPr lang="en-US" sz="1050" dirty="0"/>
          </a:p>
          <a:p>
            <a:pPr indent="0" marL="0">
              <a:lnSpc>
                <a:spcPct val="106000"/>
              </a:lnSpc>
              <a:spcAft>
                <a:spcPts val="600"/>
              </a:spcAft>
              <a:buNone/>
            </a:pPr>
            <a:r>
              <a:rPr lang="en-US" sz="1050" dirty="0">
                <a:solidFill>
                  <a:srgbClr val="FBF6EC"/>
                </a:solidFill>
                <a:latin typeface="Calibri" pitchFamily="34" charset="0"/>
                <a:ea typeface="Calibri" pitchFamily="34" charset="-122"/>
                <a:cs typeface="Calibri" pitchFamily="34" charset="-120"/>
              </a:rPr>
              <a:t>이후 대중은 흔히 근본주의자를 폐쇄적이고 무지하며 호전적이고 분리주의적인 사람으로 정형화했다.</a:t>
            </a:r>
            <a:endParaRPr lang="en-US" sz="105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13</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IV — 분열과 그 이후 ②</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브라이언은 왜 그토록 싸웠나</a:t>
            </a:r>
            <a:endParaRPr lang="en-US" sz="3100" dirty="0"/>
          </a:p>
        </p:txBody>
      </p:sp>
      <p:sp>
        <p:nvSpPr>
          <p:cNvPr id="5" name="Shape 3"/>
          <p:cNvSpPr/>
          <p:nvPr/>
        </p:nvSpPr>
        <p:spPr>
          <a:xfrm>
            <a:off x="640080" y="1874520"/>
            <a:ext cx="108813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10241280" cy="548640"/>
          </a:xfrm>
          <a:prstGeom prst="rect">
            <a:avLst/>
          </a:prstGeom>
          <a:noFill/>
          <a:ln/>
        </p:spPr>
        <p:txBody>
          <a:bodyPr wrap="square" rtlCol="0" anchor="ctr"/>
          <a:lstStyle/>
          <a:p>
            <a:pPr indent="0" marL="0">
              <a:lnSpc>
                <a:spcPct val="108000"/>
              </a:lnSpc>
              <a:buNone/>
            </a:pPr>
            <a:r>
              <a:rPr lang="en-US" sz="1350" b="1" i="1" dirty="0">
                <a:solidFill>
                  <a:srgbClr val="8C2F2A"/>
                </a:solidFill>
                <a:latin typeface="Calibri" pitchFamily="34" charset="0"/>
                <a:ea typeface="Calibri" pitchFamily="34" charset="-122"/>
                <a:cs typeface="Calibri" pitchFamily="34" charset="-120"/>
              </a:rPr>
              <a:t>“진화론에 대한 반대는 일차적으로 그것이 참이 아니라는 데 있지 않다. 주된 반대는 그것을 받아들이는 이들에게 매우 해롭다는 것이다.” — 브라이언</a:t>
            </a:r>
            <a:endParaRPr lang="en-US" sz="1350" dirty="0"/>
          </a:p>
        </p:txBody>
      </p:sp>
      <p:sp>
        <p:nvSpPr>
          <p:cNvPr id="7" name="Text 5"/>
          <p:cNvSpPr/>
          <p:nvPr/>
        </p:nvSpPr>
        <p:spPr>
          <a:xfrm>
            <a:off x="960120" y="2697480"/>
            <a:ext cx="10241280" cy="3063240"/>
          </a:xfrm>
          <a:prstGeom prst="rect">
            <a:avLst/>
          </a:prstGeom>
          <a:noFill/>
          <a:ln/>
        </p:spPr>
        <p:txBody>
          <a:bodyPr wrap="square" rtlCol="0" anchor="ctr"/>
          <a:lstStyle/>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그는 진화론을 과학적 근거에서 반박할 의도가 없었다. 그의 관심은 도덕이었다.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그의 논리 — 도덕과 덕은 종교와 하나님에 대한 믿음에 의존하므로, 하나님에 대한 믿음을 약화시키는 것은 무엇이든 사람이 선을 행할 능력을 약화시킨다. 사람을 더 진화한 동물로 보아 짐승의 수준에 놓고 모든 영적 가치를 무시하면, 도덕적 삶의 주된 자극을 빼앗는다는 것이다.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하나님에 대한 믿음이 주는 도덕의 나침반이 없으면, 강자가 약자를 조금도 배려하지 않고 번성하리라고 그는 추론했다.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1921~1929년 사이 20개 주 의회에 37건의 반진화론 법안이 제출되었다 — 입법 행위가 공중 도덕을 도울 수 있다는 미국적 믿음의 산물이었다.</a:t>
            </a:r>
            <a:endParaRPr lang="en-US" sz="1200" dirty="0"/>
          </a:p>
        </p:txBody>
      </p:sp>
      <p:sp>
        <p:nvSpPr>
          <p:cNvPr id="8" name="Text 6"/>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14</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종합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두 진영, 한눈에 보기</a:t>
            </a:r>
            <a:endParaRPr lang="en-US" sz="3100" dirty="0"/>
          </a:p>
        </p:txBody>
      </p:sp>
      <p:sp>
        <p:nvSpPr>
          <p:cNvPr id="5" name="Shape 3"/>
          <p:cNvSpPr/>
          <p:nvPr/>
        </p:nvSpPr>
        <p:spPr>
          <a:xfrm>
            <a:off x="640080" y="1965960"/>
            <a:ext cx="10881360" cy="502920"/>
          </a:xfrm>
          <a:prstGeom prst="roundRect">
            <a:avLst>
              <a:gd name="adj" fmla="val 14545"/>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6" name="Text 4"/>
          <p:cNvSpPr/>
          <p:nvPr/>
        </p:nvSpPr>
        <p:spPr>
          <a:xfrm>
            <a:off x="822960" y="1965960"/>
            <a:ext cx="2377440" cy="502920"/>
          </a:xfrm>
          <a:prstGeom prst="rect">
            <a:avLst/>
          </a:prstGeom>
          <a:noFill/>
          <a:ln/>
        </p:spPr>
        <p:txBody>
          <a:bodyPr wrap="square" rtlCol="0" anchor="ctr"/>
          <a:lstStyle/>
          <a:p>
            <a:pPr indent="0" marL="0">
              <a:buNone/>
            </a:pPr>
            <a:r>
              <a:rPr lang="en-US" sz="1400" b="1" dirty="0">
                <a:solidFill>
                  <a:srgbClr val="C79A3A"/>
                </a:solidFill>
                <a:latin typeface="Cambria" pitchFamily="34" charset="0"/>
                <a:ea typeface="Cambria" pitchFamily="34" charset="-122"/>
                <a:cs typeface="Cambria" pitchFamily="34" charset="-120"/>
              </a:rPr>
              <a:t>쟁점</a:t>
            </a:r>
            <a:endParaRPr lang="en-US" sz="1400" dirty="0"/>
          </a:p>
        </p:txBody>
      </p:sp>
      <p:sp>
        <p:nvSpPr>
          <p:cNvPr id="7" name="Text 5"/>
          <p:cNvSpPr/>
          <p:nvPr/>
        </p:nvSpPr>
        <p:spPr>
          <a:xfrm>
            <a:off x="3474720" y="1965960"/>
            <a:ext cx="3840480" cy="502920"/>
          </a:xfrm>
          <a:prstGeom prst="rect">
            <a:avLst/>
          </a:prstGeom>
          <a:noFill/>
          <a:ln/>
        </p:spPr>
        <p:txBody>
          <a:bodyPr wrap="square" rtlCol="0" anchor="ctr"/>
          <a:lstStyle/>
          <a:p>
            <a:pPr indent="0" marL="0">
              <a:buNone/>
            </a:pPr>
            <a:r>
              <a:rPr lang="en-US" sz="1400" b="1" dirty="0">
                <a:solidFill>
                  <a:srgbClr val="C79A3A"/>
                </a:solidFill>
                <a:latin typeface="Cambria" pitchFamily="34" charset="0"/>
                <a:ea typeface="Cambria" pitchFamily="34" charset="-122"/>
                <a:cs typeface="Cambria" pitchFamily="34" charset="-120"/>
              </a:rPr>
              <a:t>자유주의 · 현대주의</a:t>
            </a:r>
            <a:endParaRPr lang="en-US" sz="1400" dirty="0"/>
          </a:p>
        </p:txBody>
      </p:sp>
      <p:sp>
        <p:nvSpPr>
          <p:cNvPr id="8" name="Text 6"/>
          <p:cNvSpPr/>
          <p:nvPr/>
        </p:nvSpPr>
        <p:spPr>
          <a:xfrm>
            <a:off x="7589520" y="1965960"/>
            <a:ext cx="3840480" cy="502920"/>
          </a:xfrm>
          <a:prstGeom prst="rect">
            <a:avLst/>
          </a:prstGeom>
          <a:noFill/>
          <a:ln/>
        </p:spPr>
        <p:txBody>
          <a:bodyPr wrap="square" rtlCol="0" anchor="ctr"/>
          <a:lstStyle/>
          <a:p>
            <a:pPr indent="0" marL="0">
              <a:buNone/>
            </a:pPr>
            <a:r>
              <a:rPr lang="en-US" sz="1400" b="1" dirty="0">
                <a:solidFill>
                  <a:srgbClr val="C79A3A"/>
                </a:solidFill>
                <a:latin typeface="Cambria" pitchFamily="34" charset="0"/>
                <a:ea typeface="Cambria" pitchFamily="34" charset="-122"/>
                <a:cs typeface="Cambria" pitchFamily="34" charset="-120"/>
              </a:rPr>
              <a:t>근본주의</a:t>
            </a:r>
            <a:endParaRPr lang="en-US" sz="1400" dirty="0"/>
          </a:p>
        </p:txBody>
      </p:sp>
      <p:sp>
        <p:nvSpPr>
          <p:cNvPr id="9" name="Shape 7"/>
          <p:cNvSpPr/>
          <p:nvPr/>
        </p:nvSpPr>
        <p:spPr>
          <a:xfrm>
            <a:off x="640080" y="2468880"/>
            <a:ext cx="10881360" cy="621792"/>
          </a:xfrm>
          <a:prstGeom prst="rect">
            <a:avLst/>
          </a:prstGeom>
          <a:solidFill>
            <a:srgbClr val="FBF6EC">
              <a:alpha val="92000"/>
            </a:srgbClr>
          </a:solidFill>
          <a:ln w="6350">
            <a:solidFill>
              <a:srgbClr val="FFFFFF">
                <a:alpha val="60000"/>
              </a:srgbClr>
            </a:solidFill>
            <a:prstDash val="solid"/>
          </a:ln>
        </p:spPr>
      </p:sp>
      <p:sp>
        <p:nvSpPr>
          <p:cNvPr id="10" name="Text 8"/>
          <p:cNvSpPr/>
          <p:nvPr/>
        </p:nvSpPr>
        <p:spPr>
          <a:xfrm>
            <a:off x="822960" y="2468880"/>
            <a:ext cx="2377440" cy="621792"/>
          </a:xfrm>
          <a:prstGeom prst="rect">
            <a:avLst/>
          </a:prstGeom>
          <a:noFill/>
          <a:ln/>
        </p:spPr>
        <p:txBody>
          <a:bodyPr wrap="square" rtlCol="0" anchor="ctr"/>
          <a:lstStyle/>
          <a:p>
            <a:pPr indent="0" marL="0">
              <a:buNone/>
            </a:pPr>
            <a:r>
              <a:rPr lang="en-US" sz="1400" b="1" dirty="0">
                <a:solidFill>
                  <a:srgbClr val="8C2F2A"/>
                </a:solidFill>
                <a:latin typeface="Cambria" pitchFamily="34" charset="0"/>
                <a:ea typeface="Cambria" pitchFamily="34" charset="-122"/>
                <a:cs typeface="Cambria" pitchFamily="34" charset="-120"/>
              </a:rPr>
              <a:t>성경</a:t>
            </a:r>
            <a:endParaRPr lang="en-US" sz="1400" dirty="0"/>
          </a:p>
        </p:txBody>
      </p:sp>
      <p:sp>
        <p:nvSpPr>
          <p:cNvPr id="11" name="Text 9"/>
          <p:cNvSpPr/>
          <p:nvPr/>
        </p:nvSpPr>
        <p:spPr>
          <a:xfrm>
            <a:off x="3474720" y="2468880"/>
            <a:ext cx="3840480" cy="621792"/>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발전하는 종교의 신뢰할 기록</a:t>
            </a:r>
            <a:endParaRPr lang="en-US" sz="1200" dirty="0"/>
          </a:p>
        </p:txBody>
      </p:sp>
      <p:sp>
        <p:nvSpPr>
          <p:cNvPr id="12" name="Text 10"/>
          <p:cNvSpPr/>
          <p:nvPr/>
        </p:nvSpPr>
        <p:spPr>
          <a:xfrm>
            <a:off x="7589520" y="2468880"/>
            <a:ext cx="3840480" cy="621792"/>
          </a:xfrm>
          <a:prstGeom prst="rect">
            <a:avLst/>
          </a:prstGeom>
          <a:noFill/>
          <a:ln/>
        </p:spPr>
        <p:txBody>
          <a:bodyPr wrap="square" rtlCol="0" anchor="ctr"/>
          <a:lstStyle/>
          <a:p>
            <a:pPr indent="0" marL="0">
              <a:buNone/>
            </a:pPr>
            <a:r>
              <a:rPr lang="en-US" sz="1200" b="1" dirty="0">
                <a:solidFill>
                  <a:srgbClr val="33291F"/>
                </a:solidFill>
                <a:latin typeface="Calibri" pitchFamily="34" charset="0"/>
                <a:ea typeface="Calibri" pitchFamily="34" charset="-122"/>
                <a:cs typeface="Calibri" pitchFamily="34" charset="-120"/>
              </a:rPr>
              <a:t>초자연적으로 주어진 계시 · 무오</a:t>
            </a:r>
            <a:endParaRPr lang="en-US" sz="1200" dirty="0"/>
          </a:p>
        </p:txBody>
      </p:sp>
      <p:sp>
        <p:nvSpPr>
          <p:cNvPr id="13" name="Shape 11"/>
          <p:cNvSpPr/>
          <p:nvPr/>
        </p:nvSpPr>
        <p:spPr>
          <a:xfrm>
            <a:off x="640080" y="3090672"/>
            <a:ext cx="10881360" cy="621792"/>
          </a:xfrm>
          <a:prstGeom prst="rect">
            <a:avLst/>
          </a:prstGeom>
          <a:solidFill>
            <a:srgbClr val="FBF6EC">
              <a:alpha val="82000"/>
            </a:srgbClr>
          </a:solidFill>
          <a:ln w="6350">
            <a:solidFill>
              <a:srgbClr val="FFFFFF">
                <a:alpha val="60000"/>
              </a:srgbClr>
            </a:solidFill>
            <a:prstDash val="solid"/>
          </a:ln>
        </p:spPr>
      </p:sp>
      <p:sp>
        <p:nvSpPr>
          <p:cNvPr id="14" name="Text 12"/>
          <p:cNvSpPr/>
          <p:nvPr/>
        </p:nvSpPr>
        <p:spPr>
          <a:xfrm>
            <a:off x="822960" y="3090672"/>
            <a:ext cx="2377440" cy="621792"/>
          </a:xfrm>
          <a:prstGeom prst="rect">
            <a:avLst/>
          </a:prstGeom>
          <a:noFill/>
          <a:ln/>
        </p:spPr>
        <p:txBody>
          <a:bodyPr wrap="square" rtlCol="0" anchor="ctr"/>
          <a:lstStyle/>
          <a:p>
            <a:pPr indent="0" marL="0">
              <a:buNone/>
            </a:pPr>
            <a:r>
              <a:rPr lang="en-US" sz="1400" b="1" dirty="0">
                <a:solidFill>
                  <a:srgbClr val="8C2F2A"/>
                </a:solidFill>
                <a:latin typeface="Cambria" pitchFamily="34" charset="0"/>
                <a:ea typeface="Cambria" pitchFamily="34" charset="-122"/>
                <a:cs typeface="Cambria" pitchFamily="34" charset="-120"/>
              </a:rPr>
              <a:t>예수</a:t>
            </a:r>
            <a:endParaRPr lang="en-US" sz="1400" dirty="0"/>
          </a:p>
        </p:txBody>
      </p:sp>
      <p:sp>
        <p:nvSpPr>
          <p:cNvPr id="15" name="Text 13"/>
          <p:cNvSpPr/>
          <p:nvPr/>
        </p:nvSpPr>
        <p:spPr>
          <a:xfrm>
            <a:off x="3474720" y="3090672"/>
            <a:ext cx="3840480" cy="621792"/>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하나님 의식을 지닌 최고의 인간</a:t>
            </a:r>
            <a:endParaRPr lang="en-US" sz="1200" dirty="0"/>
          </a:p>
        </p:txBody>
      </p:sp>
      <p:sp>
        <p:nvSpPr>
          <p:cNvPr id="16" name="Text 14"/>
          <p:cNvSpPr/>
          <p:nvPr/>
        </p:nvSpPr>
        <p:spPr>
          <a:xfrm>
            <a:off x="7589520" y="3090672"/>
            <a:ext cx="3840480" cy="621792"/>
          </a:xfrm>
          <a:prstGeom prst="rect">
            <a:avLst/>
          </a:prstGeom>
          <a:noFill/>
          <a:ln/>
        </p:spPr>
        <p:txBody>
          <a:bodyPr wrap="square" rtlCol="0" anchor="ctr"/>
          <a:lstStyle/>
          <a:p>
            <a:pPr indent="0" marL="0">
              <a:buNone/>
            </a:pPr>
            <a:r>
              <a:rPr lang="en-US" sz="1200" b="1" dirty="0">
                <a:solidFill>
                  <a:srgbClr val="33291F"/>
                </a:solidFill>
                <a:latin typeface="Calibri" pitchFamily="34" charset="0"/>
                <a:ea typeface="Calibri" pitchFamily="34" charset="-122"/>
                <a:cs typeface="Calibri" pitchFamily="34" charset="-120"/>
              </a:rPr>
              <a:t>부활로 입증된 초자연적 구주</a:t>
            </a:r>
            <a:endParaRPr lang="en-US" sz="1200" dirty="0"/>
          </a:p>
        </p:txBody>
      </p:sp>
      <p:sp>
        <p:nvSpPr>
          <p:cNvPr id="17" name="Shape 15"/>
          <p:cNvSpPr/>
          <p:nvPr/>
        </p:nvSpPr>
        <p:spPr>
          <a:xfrm>
            <a:off x="640080" y="3712464"/>
            <a:ext cx="10881360" cy="621792"/>
          </a:xfrm>
          <a:prstGeom prst="rect">
            <a:avLst/>
          </a:prstGeom>
          <a:solidFill>
            <a:srgbClr val="FBF6EC">
              <a:alpha val="92000"/>
            </a:srgbClr>
          </a:solidFill>
          <a:ln w="6350">
            <a:solidFill>
              <a:srgbClr val="FFFFFF">
                <a:alpha val="60000"/>
              </a:srgbClr>
            </a:solidFill>
            <a:prstDash val="solid"/>
          </a:ln>
        </p:spPr>
      </p:sp>
      <p:sp>
        <p:nvSpPr>
          <p:cNvPr id="18" name="Text 16"/>
          <p:cNvSpPr/>
          <p:nvPr/>
        </p:nvSpPr>
        <p:spPr>
          <a:xfrm>
            <a:off x="822960" y="3712464"/>
            <a:ext cx="2377440" cy="621792"/>
          </a:xfrm>
          <a:prstGeom prst="rect">
            <a:avLst/>
          </a:prstGeom>
          <a:noFill/>
          <a:ln/>
        </p:spPr>
        <p:txBody>
          <a:bodyPr wrap="square" rtlCol="0" anchor="ctr"/>
          <a:lstStyle/>
          <a:p>
            <a:pPr indent="0" marL="0">
              <a:buNone/>
            </a:pPr>
            <a:r>
              <a:rPr lang="en-US" sz="1400" b="1" dirty="0">
                <a:solidFill>
                  <a:srgbClr val="8C2F2A"/>
                </a:solidFill>
                <a:latin typeface="Cambria" pitchFamily="34" charset="0"/>
                <a:ea typeface="Cambria" pitchFamily="34" charset="-122"/>
                <a:cs typeface="Cambria" pitchFamily="34" charset="-120"/>
              </a:rPr>
              <a:t>인간</a:t>
            </a:r>
            <a:endParaRPr lang="en-US" sz="1400" dirty="0"/>
          </a:p>
        </p:txBody>
      </p:sp>
      <p:sp>
        <p:nvSpPr>
          <p:cNvPr id="19" name="Text 17"/>
          <p:cNvSpPr/>
          <p:nvPr/>
        </p:nvSpPr>
        <p:spPr>
          <a:xfrm>
            <a:off x="3474720" y="3712464"/>
            <a:ext cx="3840480" cy="621792"/>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낙관 — 진보로 문제를 해결한다</a:t>
            </a:r>
            <a:endParaRPr lang="en-US" sz="1200" dirty="0"/>
          </a:p>
        </p:txBody>
      </p:sp>
      <p:sp>
        <p:nvSpPr>
          <p:cNvPr id="20" name="Text 18"/>
          <p:cNvSpPr/>
          <p:nvPr/>
        </p:nvSpPr>
        <p:spPr>
          <a:xfrm>
            <a:off x="7589520" y="3712464"/>
            <a:ext cx="3840480" cy="621792"/>
          </a:xfrm>
          <a:prstGeom prst="rect">
            <a:avLst/>
          </a:prstGeom>
          <a:noFill/>
          <a:ln/>
        </p:spPr>
        <p:txBody>
          <a:bodyPr wrap="square" rtlCol="0" anchor="ctr"/>
          <a:lstStyle/>
          <a:p>
            <a:pPr indent="0" marL="0">
              <a:buNone/>
            </a:pPr>
            <a:r>
              <a:rPr lang="en-US" sz="1200" b="1" dirty="0">
                <a:solidFill>
                  <a:srgbClr val="33291F"/>
                </a:solidFill>
                <a:latin typeface="Calibri" pitchFamily="34" charset="0"/>
                <a:ea typeface="Calibri" pitchFamily="34" charset="-122"/>
                <a:cs typeface="Calibri" pitchFamily="34" charset="-120"/>
              </a:rPr>
              <a:t>죄성 — 은혜 없이 구원받지 못한다</a:t>
            </a:r>
            <a:endParaRPr lang="en-US" sz="1200" dirty="0"/>
          </a:p>
        </p:txBody>
      </p:sp>
      <p:sp>
        <p:nvSpPr>
          <p:cNvPr id="21" name="Shape 19"/>
          <p:cNvSpPr/>
          <p:nvPr/>
        </p:nvSpPr>
        <p:spPr>
          <a:xfrm>
            <a:off x="640080" y="4334256"/>
            <a:ext cx="10881360" cy="621792"/>
          </a:xfrm>
          <a:prstGeom prst="rect">
            <a:avLst/>
          </a:prstGeom>
          <a:solidFill>
            <a:srgbClr val="FBF6EC">
              <a:alpha val="82000"/>
            </a:srgbClr>
          </a:solidFill>
          <a:ln w="6350">
            <a:solidFill>
              <a:srgbClr val="FFFFFF">
                <a:alpha val="60000"/>
              </a:srgbClr>
            </a:solidFill>
            <a:prstDash val="solid"/>
          </a:ln>
        </p:spPr>
      </p:sp>
      <p:sp>
        <p:nvSpPr>
          <p:cNvPr id="22" name="Text 20"/>
          <p:cNvSpPr/>
          <p:nvPr/>
        </p:nvSpPr>
        <p:spPr>
          <a:xfrm>
            <a:off x="822960" y="4334256"/>
            <a:ext cx="2377440" cy="621792"/>
          </a:xfrm>
          <a:prstGeom prst="rect">
            <a:avLst/>
          </a:prstGeom>
          <a:noFill/>
          <a:ln/>
        </p:spPr>
        <p:txBody>
          <a:bodyPr wrap="square" rtlCol="0" anchor="ctr"/>
          <a:lstStyle/>
          <a:p>
            <a:pPr indent="0" marL="0">
              <a:buNone/>
            </a:pPr>
            <a:r>
              <a:rPr lang="en-US" sz="1400" b="1" dirty="0">
                <a:solidFill>
                  <a:srgbClr val="8C2F2A"/>
                </a:solidFill>
                <a:latin typeface="Cambria" pitchFamily="34" charset="0"/>
                <a:ea typeface="Cambria" pitchFamily="34" charset="-122"/>
                <a:cs typeface="Cambria" pitchFamily="34" charset="-120"/>
              </a:rPr>
              <a:t>진화론</a:t>
            </a:r>
            <a:endParaRPr lang="en-US" sz="1400" dirty="0"/>
          </a:p>
        </p:txBody>
      </p:sp>
      <p:sp>
        <p:nvSpPr>
          <p:cNvPr id="23" name="Text 21"/>
          <p:cNvSpPr/>
          <p:nvPr/>
        </p:nvSpPr>
        <p:spPr>
          <a:xfrm>
            <a:off x="3474720" y="4334256"/>
            <a:ext cx="3840480" cy="621792"/>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계시를 보완하는 하나님의 방식</a:t>
            </a:r>
            <a:endParaRPr lang="en-US" sz="1200" dirty="0"/>
          </a:p>
        </p:txBody>
      </p:sp>
      <p:sp>
        <p:nvSpPr>
          <p:cNvPr id="24" name="Text 22"/>
          <p:cNvSpPr/>
          <p:nvPr/>
        </p:nvSpPr>
        <p:spPr>
          <a:xfrm>
            <a:off x="7589520" y="4334256"/>
            <a:ext cx="3840480" cy="621792"/>
          </a:xfrm>
          <a:prstGeom prst="rect">
            <a:avLst/>
          </a:prstGeom>
          <a:noFill/>
          <a:ln/>
        </p:spPr>
        <p:txBody>
          <a:bodyPr wrap="square" rtlCol="0" anchor="ctr"/>
          <a:lstStyle/>
          <a:p>
            <a:pPr indent="0" marL="0">
              <a:buNone/>
            </a:pPr>
            <a:r>
              <a:rPr lang="en-US" sz="1200" b="1" dirty="0">
                <a:solidFill>
                  <a:srgbClr val="33291F"/>
                </a:solidFill>
                <a:latin typeface="Calibri" pitchFamily="34" charset="0"/>
                <a:ea typeface="Calibri" pitchFamily="34" charset="-122"/>
                <a:cs typeface="Calibri" pitchFamily="34" charset="-120"/>
              </a:rPr>
              <a:t>창조 교리와 도덕의 근거를 위협</a:t>
            </a:r>
            <a:endParaRPr lang="en-US" sz="1200" dirty="0"/>
          </a:p>
        </p:txBody>
      </p:sp>
      <p:sp>
        <p:nvSpPr>
          <p:cNvPr id="25" name="Shape 23"/>
          <p:cNvSpPr/>
          <p:nvPr/>
        </p:nvSpPr>
        <p:spPr>
          <a:xfrm>
            <a:off x="640080" y="4956048"/>
            <a:ext cx="10881360" cy="621792"/>
          </a:xfrm>
          <a:prstGeom prst="rect">
            <a:avLst/>
          </a:prstGeom>
          <a:solidFill>
            <a:srgbClr val="FBF6EC">
              <a:alpha val="92000"/>
            </a:srgbClr>
          </a:solidFill>
          <a:ln w="6350">
            <a:solidFill>
              <a:srgbClr val="FFFFFF">
                <a:alpha val="60000"/>
              </a:srgbClr>
            </a:solidFill>
            <a:prstDash val="solid"/>
          </a:ln>
        </p:spPr>
      </p:sp>
      <p:sp>
        <p:nvSpPr>
          <p:cNvPr id="26" name="Text 24"/>
          <p:cNvSpPr/>
          <p:nvPr/>
        </p:nvSpPr>
        <p:spPr>
          <a:xfrm>
            <a:off x="822960" y="4956048"/>
            <a:ext cx="2377440" cy="621792"/>
          </a:xfrm>
          <a:prstGeom prst="rect">
            <a:avLst/>
          </a:prstGeom>
          <a:noFill/>
          <a:ln/>
        </p:spPr>
        <p:txBody>
          <a:bodyPr wrap="square" rtlCol="0" anchor="ctr"/>
          <a:lstStyle/>
          <a:p>
            <a:pPr indent="0" marL="0">
              <a:buNone/>
            </a:pPr>
            <a:r>
              <a:rPr lang="en-US" sz="1400" b="1" dirty="0">
                <a:solidFill>
                  <a:srgbClr val="8C2F2A"/>
                </a:solidFill>
                <a:latin typeface="Cambria" pitchFamily="34" charset="0"/>
                <a:ea typeface="Cambria" pitchFamily="34" charset="-122"/>
                <a:cs typeface="Cambria" pitchFamily="34" charset="-120"/>
              </a:rPr>
              <a:t>대표 인물</a:t>
            </a:r>
            <a:endParaRPr lang="en-US" sz="1400" dirty="0"/>
          </a:p>
        </p:txBody>
      </p:sp>
      <p:sp>
        <p:nvSpPr>
          <p:cNvPr id="27" name="Text 25"/>
          <p:cNvSpPr/>
          <p:nvPr/>
        </p:nvSpPr>
        <p:spPr>
          <a:xfrm>
            <a:off x="3474720" y="4956048"/>
            <a:ext cx="3840480" cy="621792"/>
          </a:xfrm>
          <a:prstGeom prst="rect">
            <a:avLst/>
          </a:prstGeom>
          <a:noFill/>
          <a:ln/>
        </p:spPr>
        <p:txBody>
          <a:bodyPr wrap="square" rtlCol="0" anchor="ctr"/>
          <a:lstStyle/>
          <a:p>
            <a:pPr indent="0" marL="0">
              <a:buNone/>
            </a:pPr>
            <a:r>
              <a:rPr lang="en-US" sz="1200" dirty="0">
                <a:solidFill>
                  <a:srgbClr val="55483A"/>
                </a:solidFill>
                <a:latin typeface="Calibri" pitchFamily="34" charset="0"/>
                <a:ea typeface="Calibri" pitchFamily="34" charset="-122"/>
                <a:cs typeface="Calibri" pitchFamily="34" charset="-120"/>
              </a:rPr>
              <a:t>셰일러 매튜스 · 라이먼 애벗</a:t>
            </a:r>
            <a:endParaRPr lang="en-US" sz="1200" dirty="0"/>
          </a:p>
        </p:txBody>
      </p:sp>
      <p:sp>
        <p:nvSpPr>
          <p:cNvPr id="28" name="Text 26"/>
          <p:cNvSpPr/>
          <p:nvPr/>
        </p:nvSpPr>
        <p:spPr>
          <a:xfrm>
            <a:off x="7589520" y="4956048"/>
            <a:ext cx="3840480" cy="621792"/>
          </a:xfrm>
          <a:prstGeom prst="rect">
            <a:avLst/>
          </a:prstGeom>
          <a:noFill/>
          <a:ln/>
        </p:spPr>
        <p:txBody>
          <a:bodyPr wrap="square" rtlCol="0" anchor="ctr"/>
          <a:lstStyle/>
          <a:p>
            <a:pPr indent="0" marL="0">
              <a:buNone/>
            </a:pPr>
            <a:r>
              <a:rPr lang="en-US" sz="1200" b="1" dirty="0">
                <a:solidFill>
                  <a:srgbClr val="33291F"/>
                </a:solidFill>
                <a:latin typeface="Calibri" pitchFamily="34" charset="0"/>
                <a:ea typeface="Calibri" pitchFamily="34" charset="-122"/>
                <a:cs typeface="Calibri" pitchFamily="34" charset="-120"/>
              </a:rPr>
              <a:t>메이첸 · 커티스 리 로즈 · 브라이언</a:t>
            </a:r>
            <a:endParaRPr lang="en-US" sz="1200" dirty="0"/>
          </a:p>
        </p:txBody>
      </p:sp>
      <p:sp>
        <p:nvSpPr>
          <p:cNvPr id="29" name="Text 27"/>
          <p:cNvSpPr/>
          <p:nvPr/>
        </p:nvSpPr>
        <p:spPr>
          <a:xfrm>
            <a:off x="640080" y="5532120"/>
            <a:ext cx="10881360" cy="457200"/>
          </a:xfrm>
          <a:prstGeom prst="rect">
            <a:avLst/>
          </a:prstGeom>
          <a:noFill/>
          <a:ln/>
        </p:spPr>
        <p:txBody>
          <a:bodyPr wrap="square" rtlCol="0" anchor="ctr"/>
          <a:lstStyle/>
          <a:p>
            <a:pPr algn="ctr" indent="0" marL="0">
              <a:lnSpc>
                <a:spcPct val="105000"/>
              </a:lnSpc>
              <a:buNone/>
            </a:pPr>
            <a:r>
              <a:rPr lang="en-US" sz="1350" b="1" dirty="0">
                <a:solidFill>
                  <a:srgbClr val="8C2F2A"/>
                </a:solidFill>
                <a:latin typeface="Cambria" pitchFamily="34" charset="0"/>
                <a:ea typeface="Cambria" pitchFamily="34" charset="-122"/>
                <a:cs typeface="Cambria" pitchFamily="34" charset="-120"/>
              </a:rPr>
              <a:t>두 진영 모두 진지했다. 문제는 서로를 이해하려 하기 전에 서로를 정죄했다는 데 있었다.</a:t>
            </a:r>
            <a:endParaRPr lang="en-US" sz="1350" dirty="0"/>
          </a:p>
        </p:txBody>
      </p:sp>
      <p:sp>
        <p:nvSpPr>
          <p:cNvPr id="30" name="Text 28"/>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15</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IV — 그 이후</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전후 복음주의의 갱신</a:t>
            </a:r>
            <a:endParaRPr lang="en-US" sz="3100" dirty="0"/>
          </a:p>
        </p:txBody>
      </p:sp>
      <p:sp>
        <p:nvSpPr>
          <p:cNvPr id="5" name="Shape 3"/>
          <p:cNvSpPr/>
          <p:nvPr/>
        </p:nvSpPr>
        <p:spPr>
          <a:xfrm>
            <a:off x="640080" y="1874520"/>
            <a:ext cx="53949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4754880" cy="411480"/>
          </a:xfrm>
          <a:prstGeom prst="rect">
            <a:avLst/>
          </a:prstGeom>
          <a:noFill/>
          <a:ln/>
        </p:spPr>
        <p:txBody>
          <a:bodyPr wrap="square" rtlCol="0" anchor="ctr"/>
          <a:lstStyle/>
          <a:p>
            <a:pPr indent="0" marL="0">
              <a:buNone/>
            </a:pPr>
            <a:r>
              <a:rPr lang="en-US" sz="1650" b="1" dirty="0">
                <a:solidFill>
                  <a:srgbClr val="8C2F2A"/>
                </a:solidFill>
                <a:latin typeface="Cambria" pitchFamily="34" charset="0"/>
                <a:ea typeface="Cambria" pitchFamily="34" charset="-122"/>
                <a:cs typeface="Cambria" pitchFamily="34" charset="-120"/>
              </a:rPr>
              <a:t>대공황과 침체</a:t>
            </a:r>
            <a:endParaRPr lang="en-US" sz="1650" dirty="0"/>
          </a:p>
        </p:txBody>
      </p:sp>
      <p:sp>
        <p:nvSpPr>
          <p:cNvPr id="7" name="Text 5"/>
          <p:cNvSpPr/>
          <p:nvPr/>
        </p:nvSpPr>
        <p:spPr>
          <a:xfrm>
            <a:off x="960120" y="2606040"/>
            <a:ext cx="4754880" cy="3108960"/>
          </a:xfrm>
          <a:prstGeom prst="rect">
            <a:avLst/>
          </a:prstGeom>
          <a:noFill/>
          <a:ln/>
        </p:spPr>
        <p:txBody>
          <a:bodyPr wrap="square" rtlCol="0" anchor="ctr"/>
          <a:lstStyle/>
          <a:p>
            <a:pPr indent="0" marL="0">
              <a:lnSpc>
                <a:spcPct val="110000"/>
              </a:lnSpc>
              <a:spcAft>
                <a:spcPts val="800"/>
              </a:spcAft>
              <a:buNone/>
            </a:pPr>
            <a:r>
              <a:rPr lang="en-US" sz="1200" dirty="0">
                <a:solidFill>
                  <a:srgbClr val="33291F"/>
                </a:solidFill>
                <a:latin typeface="Calibri" pitchFamily="34" charset="0"/>
                <a:ea typeface="Calibri" pitchFamily="34" charset="-122"/>
                <a:cs typeface="Calibri" pitchFamily="34" charset="-120"/>
              </a:rPr>
              <a:t>스코프스 재판 4년 뒤 대공황이 미국을 강타했고, 기독교도 나라와 함께 힘겨웠다.</a:t>
            </a:r>
            <a:endParaRPr lang="en-US" sz="1200" dirty="0"/>
          </a:p>
          <a:p>
            <a:pPr indent="0" marL="0">
              <a:lnSpc>
                <a:spcPct val="110000"/>
              </a:lnSpc>
              <a:spcAft>
                <a:spcPts val="800"/>
              </a:spcAft>
              <a:buNone/>
            </a:pPr>
            <a:r>
              <a:rPr lang="en-US" sz="1200" dirty="0">
                <a:solidFill>
                  <a:srgbClr val="33291F"/>
                </a:solidFill>
                <a:latin typeface="Calibri" pitchFamily="34" charset="0"/>
                <a:ea typeface="Calibri" pitchFamily="34" charset="-122"/>
                <a:cs typeface="Calibri" pitchFamily="34" charset="-120"/>
              </a:rPr>
              <a:t>여러 자원 결사체와 라디오 방송을 통해 살아남았으나, 근본주의에 대한 대중의 부정적 이미지는 오래 남았다.</a:t>
            </a:r>
            <a:endParaRPr lang="en-US" sz="1200" dirty="0"/>
          </a:p>
          <a:p>
            <a:pPr indent="0" marL="0">
              <a:lnSpc>
                <a:spcPct val="110000"/>
              </a:lnSpc>
              <a:spcAft>
                <a:spcPts val="800"/>
              </a:spcAft>
              <a:buNone/>
            </a:pPr>
            <a:r>
              <a:rPr lang="en-US" sz="1200" dirty="0">
                <a:solidFill>
                  <a:srgbClr val="33291F"/>
                </a:solidFill>
                <a:latin typeface="Calibri" pitchFamily="34" charset="0"/>
                <a:ea typeface="Calibri" pitchFamily="34" charset="-122"/>
                <a:cs typeface="Calibri" pitchFamily="34" charset="-120"/>
              </a:rPr>
              <a:t>12주차에서 본 '대반전' 이후 사회적 관심에서 물러섰던 것이 이 시기 고립을 더 깊게 했다.</a:t>
            </a:r>
            <a:endParaRPr lang="en-US" sz="1200" dirty="0"/>
          </a:p>
        </p:txBody>
      </p:sp>
      <p:sp>
        <p:nvSpPr>
          <p:cNvPr id="8" name="Shape 6"/>
          <p:cNvSpPr/>
          <p:nvPr/>
        </p:nvSpPr>
        <p:spPr>
          <a:xfrm>
            <a:off x="6172200" y="1874520"/>
            <a:ext cx="539496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6446520" y="2103120"/>
            <a:ext cx="4754880" cy="411480"/>
          </a:xfrm>
          <a:prstGeom prst="rect">
            <a:avLst/>
          </a:prstGeom>
          <a:noFill/>
          <a:ln/>
        </p:spPr>
        <p:txBody>
          <a:bodyPr wrap="square" rtlCol="0" anchor="ctr"/>
          <a:lstStyle/>
          <a:p>
            <a:pPr indent="0" marL="0">
              <a:buNone/>
            </a:pPr>
            <a:r>
              <a:rPr lang="en-US" sz="1650" b="1" dirty="0">
                <a:solidFill>
                  <a:srgbClr val="C79A3A"/>
                </a:solidFill>
                <a:latin typeface="Cambria" pitchFamily="34" charset="0"/>
                <a:ea typeface="Cambria" pitchFamily="34" charset="-122"/>
                <a:cs typeface="Cambria" pitchFamily="34" charset="-120"/>
              </a:rPr>
              <a:t>다시 공적 자리로</a:t>
            </a:r>
            <a:endParaRPr lang="en-US" sz="1650" dirty="0"/>
          </a:p>
        </p:txBody>
      </p:sp>
      <p:sp>
        <p:nvSpPr>
          <p:cNvPr id="10" name="Text 8"/>
          <p:cNvSpPr/>
          <p:nvPr/>
        </p:nvSpPr>
        <p:spPr>
          <a:xfrm>
            <a:off x="6446520" y="2606040"/>
            <a:ext cx="4754880" cy="3108960"/>
          </a:xfrm>
          <a:prstGeom prst="rect">
            <a:avLst/>
          </a:prstGeom>
          <a:noFill/>
          <a:ln/>
        </p:spPr>
        <p:txBody>
          <a:bodyPr wrap="square" rtlCol="0" anchor="ctr"/>
          <a:lstStyle/>
          <a:p>
            <a:pPr indent="0" marL="0">
              <a:lnSpc>
                <a:spcPct val="108000"/>
              </a:lnSpc>
              <a:spcAft>
                <a:spcPts val="700"/>
              </a:spcAft>
              <a:buNone/>
            </a:pPr>
            <a:r>
              <a:rPr lang="en-US" sz="1150" dirty="0">
                <a:solidFill>
                  <a:srgbClr val="FBF6EC"/>
                </a:solidFill>
                <a:latin typeface="Calibri" pitchFamily="34" charset="0"/>
                <a:ea typeface="Calibri" pitchFamily="34" charset="-122"/>
                <a:cs typeface="Calibri" pitchFamily="34" charset="-120"/>
              </a:rPr>
              <a:t>제2차 세계대전 이후 복음주의 기독교가 미국의 공적 자리로 돌아왔다.</a:t>
            </a:r>
            <a:endParaRPr lang="en-US" sz="1150" dirty="0"/>
          </a:p>
          <a:p>
            <a:pPr indent="0" marL="0">
              <a:lnSpc>
                <a:spcPct val="108000"/>
              </a:lnSpc>
              <a:spcAft>
                <a:spcPts val="700"/>
              </a:spcAft>
              <a:buNone/>
            </a:pPr>
            <a:r>
              <a:rPr lang="en-US" sz="1150" dirty="0">
                <a:solidFill>
                  <a:srgbClr val="FBF6EC"/>
                </a:solidFill>
                <a:latin typeface="Calibri" pitchFamily="34" charset="0"/>
                <a:ea typeface="Calibri" pitchFamily="34" charset="-122"/>
                <a:cs typeface="Calibri" pitchFamily="34" charset="-120"/>
              </a:rPr>
              <a:t>가장 널리 알려진 목소리는 부드러운 노스캐롤라이나 억양을 지녔다 — 빌리 그레이엄 (Billy Graham)이 미국의 모든 주요 경기장에서 수천 명에게 설교하고, 정기 라디오 방송과 전국 네트워크 텔레비전으로 이름을 알렸다.</a:t>
            </a:r>
            <a:endParaRPr lang="en-US" sz="1150" dirty="0"/>
          </a:p>
          <a:p>
            <a:pPr indent="0" marL="0">
              <a:lnSpc>
                <a:spcPct val="108000"/>
              </a:lnSpc>
              <a:spcAft>
                <a:spcPts val="700"/>
              </a:spcAft>
              <a:buNone/>
            </a:pPr>
            <a:r>
              <a:rPr lang="en-US" sz="1150" b="1" dirty="0">
                <a:solidFill>
                  <a:srgbClr val="C79A3A"/>
                </a:solidFill>
                <a:latin typeface="Calibri" pitchFamily="34" charset="0"/>
                <a:ea typeface="Calibri" pitchFamily="34" charset="-122"/>
                <a:cs typeface="Calibri" pitchFamily="34" charset="-120"/>
              </a:rPr>
              <a:t>그는 침례교 목사였다. 근본주의의 분리주의를 넘어 '신복음주의'의 길을 열었다는 평가를 받는다.</a:t>
            </a:r>
            <a:endParaRPr lang="en-US" sz="115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16</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오늘의 적용</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이 논쟁에서 무엇을 배울 것인가</a:t>
            </a:r>
            <a:endParaRPr lang="en-US" sz="3100" dirty="0"/>
          </a:p>
        </p:txBody>
      </p:sp>
      <p:sp>
        <p:nvSpPr>
          <p:cNvPr id="5" name="Shape 3"/>
          <p:cNvSpPr/>
          <p:nvPr/>
        </p:nvSpPr>
        <p:spPr>
          <a:xfrm>
            <a:off x="640080" y="1874520"/>
            <a:ext cx="53949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4754880" cy="4572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경계해야 할 것</a:t>
            </a:r>
            <a:endParaRPr lang="en-US" sz="1800" dirty="0"/>
          </a:p>
        </p:txBody>
      </p:sp>
      <p:sp>
        <p:nvSpPr>
          <p:cNvPr id="7" name="Text 5"/>
          <p:cNvSpPr/>
          <p:nvPr/>
        </p:nvSpPr>
        <p:spPr>
          <a:xfrm>
            <a:off x="960120" y="2651760"/>
            <a:ext cx="4754880" cy="3063240"/>
          </a:xfrm>
          <a:prstGeom prst="rect">
            <a:avLst/>
          </a:prstGeom>
          <a:noFill/>
          <a:ln/>
        </p:spPr>
        <p:txBody>
          <a:bodyPr wrap="square" rtlCol="0" anchor="ctr"/>
          <a:lstStyle/>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전제를 검토하지 않는 논쟁 — 기적을 배제하는 전제로 시작하면 결론은 이미 정해진다. 반대로 질문 자체를 금지해도 마찬가지다.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상대를 이해하기 전에 정죄하는 습관 — 양쪽 모두 이 잘못을 저질렀다.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고립의 유혹 — 문화의 주도권을 잃었다고 사회적 책임에서 물러서는 것.</a:t>
            </a:r>
            <a:endParaRPr lang="en-US" sz="1200" dirty="0"/>
          </a:p>
        </p:txBody>
      </p:sp>
      <p:sp>
        <p:nvSpPr>
          <p:cNvPr id="8" name="Shape 6"/>
          <p:cNvSpPr/>
          <p:nvPr/>
        </p:nvSpPr>
        <p:spPr>
          <a:xfrm>
            <a:off x="6172200" y="1874520"/>
            <a:ext cx="539496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6446520" y="2103120"/>
            <a:ext cx="4754880" cy="457200"/>
          </a:xfrm>
          <a:prstGeom prst="rect">
            <a:avLst/>
          </a:prstGeom>
          <a:noFill/>
          <a:ln/>
        </p:spPr>
        <p:txBody>
          <a:bodyPr wrap="square" rtlCol="0" anchor="ctr"/>
          <a:lstStyle/>
          <a:p>
            <a:pPr indent="0" marL="0">
              <a:buNone/>
            </a:pPr>
            <a:r>
              <a:rPr lang="en-US" sz="1800" b="1" dirty="0">
                <a:solidFill>
                  <a:srgbClr val="C79A3A"/>
                </a:solidFill>
                <a:latin typeface="Cambria" pitchFamily="34" charset="0"/>
                <a:ea typeface="Cambria" pitchFamily="34" charset="-122"/>
                <a:cs typeface="Cambria" pitchFamily="34" charset="-120"/>
              </a:rPr>
              <a:t>지켜야 할 것</a:t>
            </a:r>
            <a:endParaRPr lang="en-US" sz="1800" dirty="0"/>
          </a:p>
        </p:txBody>
      </p:sp>
      <p:sp>
        <p:nvSpPr>
          <p:cNvPr id="10" name="Text 8"/>
          <p:cNvSpPr/>
          <p:nvPr/>
        </p:nvSpPr>
        <p:spPr>
          <a:xfrm>
            <a:off x="6446520" y="2651760"/>
            <a:ext cx="4754880" cy="3063240"/>
          </a:xfrm>
          <a:prstGeom prst="rect">
            <a:avLst/>
          </a:prstGeom>
          <a:noFill/>
          <a:ln/>
        </p:spPr>
        <p:txBody>
          <a:bodyPr wrap="square" rtlCol="0" anchor="ctr"/>
          <a:lstStyle/>
          <a:p>
            <a:pPr indent="0" marL="0">
              <a:lnSpc>
                <a:spcPct val="108000"/>
              </a:lnSpc>
              <a:spcAft>
                <a:spcPts val="600"/>
              </a:spcAft>
              <a:buNone/>
            </a:pPr>
            <a:r>
              <a:rPr lang="en-US" sz="1150" dirty="0">
                <a:solidFill>
                  <a:srgbClr val="FBF6EC"/>
                </a:solidFill>
                <a:latin typeface="Calibri" pitchFamily="34" charset="0"/>
                <a:ea typeface="Calibri" pitchFamily="34" charset="-122"/>
                <a:cs typeface="Calibri" pitchFamily="34" charset="-120"/>
              </a:rPr>
              <a:t>메이첸의 물음은 여전히 옳다 — “성경은 예수에 대해 옳은가? 교사요 모범인가, 구주인가?”</a:t>
            </a:r>
            <a:endParaRPr lang="en-US" sz="1150" dirty="0"/>
          </a:p>
          <a:p>
            <a:pPr indent="0" marL="0">
              <a:lnSpc>
                <a:spcPct val="108000"/>
              </a:lnSpc>
              <a:spcAft>
                <a:spcPts val="600"/>
              </a:spcAft>
              <a:buNone/>
            </a:pPr>
            <a:r>
              <a:rPr lang="en-US" sz="1150" dirty="0">
                <a:solidFill>
                  <a:srgbClr val="FBF6EC"/>
                </a:solidFill>
                <a:latin typeface="Calibri" pitchFamily="34" charset="0"/>
                <a:ea typeface="Calibri" pitchFamily="34" charset="-122"/>
                <a:cs typeface="Calibri" pitchFamily="34" charset="-120"/>
              </a:rPr>
              <a:t>학문을 두려워하지 말 것 — 멀린스와 워필드처럼, 보수 신앙과 학문적 성실은 함께 갈 수 있다.</a:t>
            </a:r>
            <a:endParaRPr lang="en-US" sz="1150" dirty="0"/>
          </a:p>
          <a:p>
            <a:pPr indent="0" marL="0">
              <a:lnSpc>
                <a:spcPct val="108000"/>
              </a:lnSpc>
              <a:spcAft>
                <a:spcPts val="600"/>
              </a:spcAft>
              <a:buNone/>
            </a:pPr>
            <a:r>
              <a:rPr lang="en-US" sz="1150" dirty="0">
                <a:solidFill>
                  <a:srgbClr val="FBF6EC"/>
                </a:solidFill>
                <a:latin typeface="Calibri" pitchFamily="34" charset="0"/>
                <a:ea typeface="Calibri" pitchFamily="34" charset="-122"/>
                <a:cs typeface="Calibri" pitchFamily="34" charset="-120"/>
              </a:rPr>
              <a:t>온건함이 타협은 아니다 — 로즈는 분리하지 않고도 대의를 지킬 수 있다고 보았다.</a:t>
            </a:r>
            <a:endParaRPr lang="en-US" sz="1150" dirty="0"/>
          </a:p>
          <a:p>
            <a:pPr indent="0" marL="0">
              <a:lnSpc>
                <a:spcPct val="108000"/>
              </a:lnSpc>
              <a:spcAft>
                <a:spcPts val="600"/>
              </a:spcAft>
              <a:buNone/>
            </a:pPr>
            <a:r>
              <a:rPr lang="en-US" sz="1150" b="1" dirty="0">
                <a:solidFill>
                  <a:srgbClr val="C79A3A"/>
                </a:solidFill>
                <a:latin typeface="Calibri" pitchFamily="34" charset="0"/>
                <a:ea typeface="Calibri" pitchFamily="34" charset="-122"/>
                <a:cs typeface="Calibri" pitchFamily="34" charset="-120"/>
              </a:rPr>
              <a:t>오늘 우리 교회의 논쟁에서 우리는 어느 쪽 방식으로 싸우고 있는가?</a:t>
            </a:r>
            <a:endParaRPr lang="en-US" sz="115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17</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457200" y="502920"/>
            <a:ext cx="8686800" cy="5669280"/>
          </a:xfrm>
          <a:prstGeom prst="roundRect">
            <a:avLst>
              <a:gd name="adj" fmla="val 1613"/>
            </a:avLst>
          </a:prstGeom>
          <a:solidFill>
            <a:srgbClr val="FBF6EC">
              <a:alpha val="88000"/>
            </a:srgbClr>
          </a:solidFill>
          <a:ln w="15875">
            <a:solidFill>
              <a:srgbClr val="FFFFFF">
                <a:alpha val="70000"/>
              </a:srgbClr>
            </a:solidFill>
            <a:prstDash val="solid"/>
          </a:ln>
        </p:spPr>
      </p:sp>
      <p:sp>
        <p:nvSpPr>
          <p:cNvPr id="3" name="Text 1"/>
          <p:cNvSpPr/>
          <p:nvPr/>
        </p:nvSpPr>
        <p:spPr>
          <a:xfrm>
            <a:off x="777240" y="685800"/>
            <a:ext cx="8046720" cy="365760"/>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정리 · 학습 활동</a:t>
            </a:r>
            <a:endParaRPr lang="en-US" sz="1350" dirty="0"/>
          </a:p>
        </p:txBody>
      </p:sp>
      <p:sp>
        <p:nvSpPr>
          <p:cNvPr id="4" name="Text 2"/>
          <p:cNvSpPr/>
          <p:nvPr/>
        </p:nvSpPr>
        <p:spPr>
          <a:xfrm>
            <a:off x="777240" y="1051560"/>
            <a:ext cx="8046720" cy="640080"/>
          </a:xfrm>
          <a:prstGeom prst="rect">
            <a:avLst/>
          </a:prstGeom>
          <a:noFill/>
          <a:ln/>
        </p:spPr>
        <p:txBody>
          <a:bodyPr wrap="square" rtlCol="0" anchor="ctr"/>
          <a:lstStyle/>
          <a:p>
            <a:pPr indent="0" marL="0">
              <a:buNone/>
            </a:pPr>
            <a:r>
              <a:rPr lang="en-US" sz="3000" b="1" dirty="0">
                <a:solidFill>
                  <a:srgbClr val="33291F"/>
                </a:solidFill>
                <a:latin typeface="Cambria" pitchFamily="34" charset="0"/>
                <a:ea typeface="Cambria" pitchFamily="34" charset="-122"/>
                <a:cs typeface="Cambria" pitchFamily="34" charset="-120"/>
              </a:rPr>
              <a:t>핵심 정리와 이번 주 과제</a:t>
            </a:r>
            <a:endParaRPr lang="en-US" sz="3000" dirty="0"/>
          </a:p>
        </p:txBody>
      </p:sp>
      <p:sp>
        <p:nvSpPr>
          <p:cNvPr id="5" name="Text 3"/>
          <p:cNvSpPr/>
          <p:nvPr/>
        </p:nvSpPr>
        <p:spPr>
          <a:xfrm>
            <a:off x="777240" y="1828800"/>
            <a:ext cx="5486400" cy="36576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핵심 정리</a:t>
            </a:r>
            <a:endParaRPr lang="en-US" sz="1700" dirty="0"/>
          </a:p>
        </p:txBody>
      </p:sp>
      <p:sp>
        <p:nvSpPr>
          <p:cNvPr id="6" name="Text 4"/>
          <p:cNvSpPr/>
          <p:nvPr/>
        </p:nvSpPr>
        <p:spPr>
          <a:xfrm>
            <a:off x="960120" y="2240280"/>
            <a:ext cx="7772400" cy="1920240"/>
          </a:xfrm>
          <a:prstGeom prst="rect">
            <a:avLst/>
          </a:prstGeom>
          <a:noFill/>
          <a:ln/>
        </p:spPr>
        <p:txBody>
          <a:bodyPr wrap="square" rtlCol="0" anchor="ctr"/>
          <a:lstStyle/>
          <a:p>
            <a:pPr marL="342900" indent="-342900">
              <a:lnSpc>
                <a:spcPct val="112000"/>
              </a:lnSpc>
              <a:spcAft>
                <a:spcPts val="600"/>
              </a:spcAft>
              <a:buSzPct val="100000"/>
              <a:buChar char="•"/>
            </a:pPr>
            <a:r>
              <a:rPr lang="en-US" sz="1150" dirty="0">
                <a:solidFill>
                  <a:srgbClr val="33291F"/>
                </a:solidFill>
                <a:latin typeface="Calibri" pitchFamily="34" charset="0"/>
                <a:ea typeface="Calibri" pitchFamily="34" charset="-122"/>
                <a:cs typeface="Calibri" pitchFamily="34" charset="-120"/>
              </a:rPr>
              <a:t>진화론보다 고등 비평(higher criticism)이 정통 신앙에 더 깊은 도전이었다.</a:t>
            </a:r>
            <a:endParaRPr lang="en-US" sz="1150" dirty="0"/>
          </a:p>
          <a:p>
            <a:pPr marL="342900" indent="-342900">
              <a:lnSpc>
                <a:spcPct val="112000"/>
              </a:lnSpc>
              <a:spcAft>
                <a:spcPts val="600"/>
              </a:spcAft>
              <a:buSzPct val="100000"/>
              <a:buChar char="•"/>
            </a:pPr>
            <a:r>
              <a:rPr lang="en-US" sz="1150" dirty="0">
                <a:solidFill>
                  <a:srgbClr val="33291F"/>
                </a:solidFill>
                <a:latin typeface="Calibri" pitchFamily="34" charset="0"/>
                <a:ea typeface="Calibri" pitchFamily="34" charset="-122"/>
                <a:cs typeface="Calibri" pitchFamily="34" charset="-120"/>
              </a:rPr>
              <a:t>자유주의는 진화론적 철학·인간에 대한 낙관·도덕주의적 하나님 개념을 특징으로 했다.</a:t>
            </a:r>
            <a:endParaRPr lang="en-US" sz="1150" dirty="0"/>
          </a:p>
          <a:p>
            <a:pPr marL="342900" indent="-342900">
              <a:lnSpc>
                <a:spcPct val="112000"/>
              </a:lnSpc>
              <a:spcAft>
                <a:spcPts val="600"/>
              </a:spcAft>
              <a:buSzPct val="100000"/>
              <a:buChar char="•"/>
            </a:pPr>
            <a:r>
              <a:rPr lang="en-US" sz="1150" dirty="0">
                <a:solidFill>
                  <a:srgbClr val="33291F"/>
                </a:solidFill>
                <a:latin typeface="Calibri" pitchFamily="34" charset="0"/>
                <a:ea typeface="Calibri" pitchFamily="34" charset="-122"/>
                <a:cs typeface="Calibri" pitchFamily="34" charset="-120"/>
              </a:rPr>
              <a:t>근본주의는 『근본』(1910–15)과 다섯 근본으로 응답했고, '근본주의자'라는 이름은 침례교 편집인 커티스 리 로즈에게서 나왔다.</a:t>
            </a:r>
            <a:endParaRPr lang="en-US" sz="1150" dirty="0"/>
          </a:p>
          <a:p>
            <a:pPr marL="342900" indent="-342900">
              <a:lnSpc>
                <a:spcPct val="112000"/>
              </a:lnSpc>
              <a:spcAft>
                <a:spcPts val="600"/>
              </a:spcAft>
              <a:buSzPct val="100000"/>
              <a:buChar char="•"/>
            </a:pPr>
            <a:r>
              <a:rPr lang="en-US" sz="1150" dirty="0">
                <a:solidFill>
                  <a:srgbClr val="33291F"/>
                </a:solidFill>
                <a:latin typeface="Calibri" pitchFamily="34" charset="0"/>
                <a:ea typeface="Calibri" pitchFamily="34" charset="-122"/>
                <a:cs typeface="Calibri" pitchFamily="34" charset="-120"/>
              </a:rPr>
              <a:t>1925년 스코프스 재판은 법정에서는 이기고 여론에서는 진 사건이었으며, 미국 문화의 이동을 드러냈다.</a:t>
            </a:r>
            <a:endParaRPr lang="en-US" sz="1150" dirty="0"/>
          </a:p>
        </p:txBody>
      </p:sp>
      <p:sp>
        <p:nvSpPr>
          <p:cNvPr id="7" name="Text 5"/>
          <p:cNvSpPr/>
          <p:nvPr/>
        </p:nvSpPr>
        <p:spPr>
          <a:xfrm>
            <a:off x="777240" y="3977640"/>
            <a:ext cx="5486400" cy="36576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독서 과제</a:t>
            </a:r>
            <a:endParaRPr lang="en-US" sz="1700" dirty="0"/>
          </a:p>
        </p:txBody>
      </p:sp>
      <p:sp>
        <p:nvSpPr>
          <p:cNvPr id="8" name="Text 6"/>
          <p:cNvSpPr/>
          <p:nvPr/>
        </p:nvSpPr>
        <p:spPr>
          <a:xfrm>
            <a:off x="777240" y="4343400"/>
            <a:ext cx="8229600" cy="365760"/>
          </a:xfrm>
          <a:prstGeom prst="rect">
            <a:avLst/>
          </a:prstGeom>
          <a:noFill/>
          <a:ln/>
        </p:spPr>
        <p:txBody>
          <a:bodyPr wrap="square" rtlCol="0" anchor="ctr"/>
          <a:lstStyle/>
          <a:p>
            <a:pPr indent="0" marL="0">
              <a:buNone/>
            </a:pPr>
            <a:r>
              <a:rPr lang="en-US" sz="1250" dirty="0">
                <a:solidFill>
                  <a:srgbClr val="55483A"/>
                </a:solidFill>
                <a:latin typeface="Calibri" pitchFamily="34" charset="0"/>
                <a:ea typeface="Calibri" pitchFamily="34" charset="-122"/>
                <a:cs typeface="Calibri" pitchFamily="34" charset="-120"/>
              </a:rPr>
              <a:t>셀리 제8부(자유주의·근본주의 관련 장)  ·  (참고) 곤잘레스 『현대교회사』 자유주의 편</a:t>
            </a:r>
            <a:endParaRPr lang="en-US" sz="1250" dirty="0"/>
          </a:p>
        </p:txBody>
      </p:sp>
      <p:sp>
        <p:nvSpPr>
          <p:cNvPr id="9" name="Text 7"/>
          <p:cNvSpPr/>
          <p:nvPr/>
        </p:nvSpPr>
        <p:spPr>
          <a:xfrm>
            <a:off x="777240" y="4709160"/>
            <a:ext cx="5486400" cy="365760"/>
          </a:xfrm>
          <a:prstGeom prst="rect">
            <a:avLst/>
          </a:prstGeom>
          <a:noFill/>
          <a:ln/>
        </p:spPr>
        <p:txBody>
          <a:bodyPr wrap="square" rtlCol="0" anchor="ctr"/>
          <a:lstStyle/>
          <a:p>
            <a:pPr indent="0" marL="0">
              <a:buNone/>
            </a:pPr>
            <a:r>
              <a:rPr lang="en-US" sz="1700" b="1" dirty="0">
                <a:solidFill>
                  <a:srgbClr val="8C2F2A"/>
                </a:solidFill>
                <a:latin typeface="Cambria" pitchFamily="34" charset="0"/>
                <a:ea typeface="Cambria" pitchFamily="34" charset="-122"/>
                <a:cs typeface="Cambria" pitchFamily="34" charset="-120"/>
              </a:rPr>
              <a:t>토론 주제</a:t>
            </a:r>
            <a:endParaRPr lang="en-US" sz="1700" dirty="0"/>
          </a:p>
        </p:txBody>
      </p:sp>
      <p:sp>
        <p:nvSpPr>
          <p:cNvPr id="10" name="Shape 8"/>
          <p:cNvSpPr/>
          <p:nvPr/>
        </p:nvSpPr>
        <p:spPr>
          <a:xfrm>
            <a:off x="777240" y="5029200"/>
            <a:ext cx="8046720" cy="731520"/>
          </a:xfrm>
          <a:prstGeom prst="roundRect">
            <a:avLst>
              <a:gd name="adj" fmla="val 10000"/>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11" name="Text 9"/>
          <p:cNvSpPr/>
          <p:nvPr/>
        </p:nvSpPr>
        <p:spPr>
          <a:xfrm>
            <a:off x="1051560" y="5084064"/>
            <a:ext cx="7498080" cy="621792"/>
          </a:xfrm>
          <a:prstGeom prst="rect">
            <a:avLst/>
          </a:prstGeom>
          <a:noFill/>
          <a:ln/>
        </p:spPr>
        <p:txBody>
          <a:bodyPr wrap="square" rtlCol="0" anchor="ctr"/>
          <a:lstStyle/>
          <a:p>
            <a:pPr indent="0" marL="0">
              <a:lnSpc>
                <a:spcPct val="106000"/>
              </a:lnSpc>
              <a:buNone/>
            </a:pPr>
            <a:r>
              <a:rPr lang="en-US" sz="1150" dirty="0">
                <a:solidFill>
                  <a:srgbClr val="33291F"/>
                </a:solidFill>
                <a:latin typeface="Calibri" pitchFamily="34" charset="0"/>
                <a:ea typeface="Calibri" pitchFamily="34" charset="-122"/>
                <a:cs typeface="Calibri" pitchFamily="34" charset="-120"/>
              </a:rPr>
              <a:t>오늘 우리 교회 안의 논쟁에서, 우리는 상대를 이해하려 하는가 정죄하려 하는가? 이 논쟁사에서 배울 태도를 구체적으로 제시하시오.</a:t>
            </a:r>
            <a:endParaRPr lang="en-US" sz="1150" dirty="0"/>
          </a:p>
        </p:txBody>
      </p:sp>
      <p:sp>
        <p:nvSpPr>
          <p:cNvPr id="12" name="Text 10"/>
          <p:cNvSpPr/>
          <p:nvPr/>
        </p:nvSpPr>
        <p:spPr>
          <a:xfrm>
            <a:off x="777240" y="5870448"/>
            <a:ext cx="8229600" cy="274320"/>
          </a:xfrm>
          <a:prstGeom prst="rect">
            <a:avLst/>
          </a:prstGeom>
          <a:noFill/>
          <a:ln/>
        </p:spPr>
        <p:txBody>
          <a:bodyPr wrap="square" rtlCol="0" anchor="ctr"/>
          <a:lstStyle/>
          <a:p>
            <a:pPr indent="0" marL="0">
              <a:buNone/>
            </a:pPr>
            <a:r>
              <a:rPr lang="en-US" sz="1100" i="1" dirty="0">
                <a:solidFill>
                  <a:srgbClr val="8C2F2A"/>
                </a:solidFill>
                <a:latin typeface="Calibri" pitchFamily="34" charset="0"/>
                <a:ea typeface="Calibri" pitchFamily="34" charset="-122"/>
                <a:cs typeface="Calibri" pitchFamily="34" charset="-120"/>
              </a:rPr>
              <a:t>다음 주 예고 — 제14주차: 칼 바르트의 신정통주의와 에큐메니컬 운동 (제8부)</a:t>
            </a:r>
            <a:endParaRPr lang="en-US" sz="1100" dirty="0"/>
          </a:p>
        </p:txBody>
      </p:sp>
      <p:sp>
        <p:nvSpPr>
          <p:cNvPr id="13" name="Text 11"/>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18</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이번 주 강의의 흐름</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성경을 어떻게 읽을 것인가</a:t>
            </a:r>
            <a:endParaRPr lang="en-US" sz="3100" dirty="0"/>
          </a:p>
        </p:txBody>
      </p:sp>
      <p:sp>
        <p:nvSpPr>
          <p:cNvPr id="5" name="Text 3"/>
          <p:cNvSpPr/>
          <p:nvPr/>
        </p:nvSpPr>
        <p:spPr>
          <a:xfrm>
            <a:off x="777240" y="1627632"/>
            <a:ext cx="10515600" cy="365760"/>
          </a:xfrm>
          <a:prstGeom prst="rect">
            <a:avLst/>
          </a:prstGeom>
          <a:noFill/>
          <a:ln/>
        </p:spPr>
        <p:txBody>
          <a:bodyPr wrap="square" rtlCol="0" anchor="ctr"/>
          <a:lstStyle/>
          <a:p>
            <a:pPr indent="0" marL="0">
              <a:buNone/>
            </a:pPr>
            <a:r>
              <a:rPr lang="en-US" sz="1400" i="1" dirty="0">
                <a:solidFill>
                  <a:srgbClr val="8C2F2A"/>
                </a:solidFill>
                <a:latin typeface="Calibri" pitchFamily="34" charset="0"/>
                <a:ea typeface="Calibri" pitchFamily="34" charset="-122"/>
                <a:cs typeface="Calibri" pitchFamily="34" charset="-120"/>
              </a:rPr>
              <a:t>이 논쟁의 심장에는 하나의 물음이 있었다 — 성경은 어떤 책인가?</a:t>
            </a:r>
            <a:endParaRPr lang="en-US" sz="1400" dirty="0"/>
          </a:p>
        </p:txBody>
      </p:sp>
      <p:sp>
        <p:nvSpPr>
          <p:cNvPr id="6" name="Shape 4"/>
          <p:cNvSpPr/>
          <p:nvPr/>
        </p:nvSpPr>
        <p:spPr>
          <a:xfrm>
            <a:off x="914400" y="2148840"/>
            <a:ext cx="640080" cy="640080"/>
          </a:xfrm>
          <a:prstGeom prst="ellipse">
            <a:avLst/>
          </a:prstGeom>
          <a:solidFill>
            <a:srgbClr val="8C2F2A"/>
          </a:solidFill>
          <a:ln w="19050">
            <a:solidFill>
              <a:srgbClr val="A6791A"/>
            </a:solidFill>
            <a:prstDash val="solid"/>
          </a:ln>
        </p:spPr>
      </p:sp>
      <p:sp>
        <p:nvSpPr>
          <p:cNvPr id="7" name="Text 5"/>
          <p:cNvSpPr/>
          <p:nvPr/>
        </p:nvSpPr>
        <p:spPr>
          <a:xfrm>
            <a:off x="914400" y="2148840"/>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a:t>
            </a:r>
            <a:endParaRPr lang="en-US" sz="1700" dirty="0"/>
          </a:p>
        </p:txBody>
      </p:sp>
      <p:sp>
        <p:nvSpPr>
          <p:cNvPr id="8" name="Shape 6"/>
          <p:cNvSpPr/>
          <p:nvPr/>
        </p:nvSpPr>
        <p:spPr>
          <a:xfrm>
            <a:off x="1828800" y="2093976"/>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9" name="Text 7"/>
          <p:cNvSpPr/>
          <p:nvPr/>
        </p:nvSpPr>
        <p:spPr>
          <a:xfrm>
            <a:off x="2103120" y="2130552"/>
            <a:ext cx="256032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두 개의 도전</a:t>
            </a:r>
            <a:endParaRPr lang="en-US" sz="1800" dirty="0"/>
          </a:p>
        </p:txBody>
      </p:sp>
      <p:sp>
        <p:nvSpPr>
          <p:cNvPr id="10" name="Text 8"/>
          <p:cNvSpPr/>
          <p:nvPr/>
        </p:nvSpPr>
        <p:spPr>
          <a:xfrm>
            <a:off x="4754880" y="2130552"/>
            <a:ext cx="649224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다윈의 진화론 · 성경 비평(biblical criticism)</a:t>
            </a:r>
            <a:endParaRPr lang="en-US" sz="1300" dirty="0"/>
          </a:p>
        </p:txBody>
      </p:sp>
      <p:sp>
        <p:nvSpPr>
          <p:cNvPr id="11" name="Shape 9"/>
          <p:cNvSpPr/>
          <p:nvPr/>
        </p:nvSpPr>
        <p:spPr>
          <a:xfrm>
            <a:off x="914400" y="3136392"/>
            <a:ext cx="640080" cy="640080"/>
          </a:xfrm>
          <a:prstGeom prst="ellipse">
            <a:avLst/>
          </a:prstGeom>
          <a:solidFill>
            <a:srgbClr val="8C2F2A"/>
          </a:solidFill>
          <a:ln w="19050">
            <a:solidFill>
              <a:srgbClr val="A6791A"/>
            </a:solidFill>
            <a:prstDash val="solid"/>
          </a:ln>
        </p:spPr>
      </p:sp>
      <p:sp>
        <p:nvSpPr>
          <p:cNvPr id="12" name="Text 10"/>
          <p:cNvSpPr/>
          <p:nvPr/>
        </p:nvSpPr>
        <p:spPr>
          <a:xfrm>
            <a:off x="914400" y="3136392"/>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II</a:t>
            </a:r>
            <a:endParaRPr lang="en-US" sz="1700" dirty="0"/>
          </a:p>
        </p:txBody>
      </p:sp>
      <p:sp>
        <p:nvSpPr>
          <p:cNvPr id="13" name="Shape 11"/>
          <p:cNvSpPr/>
          <p:nvPr/>
        </p:nvSpPr>
        <p:spPr>
          <a:xfrm>
            <a:off x="1828800" y="3081528"/>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4" name="Text 12"/>
          <p:cNvSpPr/>
          <p:nvPr/>
        </p:nvSpPr>
        <p:spPr>
          <a:xfrm>
            <a:off x="2103120" y="3118104"/>
            <a:ext cx="256032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자유주의의 응답</a:t>
            </a:r>
            <a:endParaRPr lang="en-US" sz="1800" dirty="0"/>
          </a:p>
        </p:txBody>
      </p:sp>
      <p:sp>
        <p:nvSpPr>
          <p:cNvPr id="15" name="Text 13"/>
          <p:cNvSpPr/>
          <p:nvPr/>
        </p:nvSpPr>
        <p:spPr>
          <a:xfrm>
            <a:off x="4754880" y="3118104"/>
            <a:ext cx="649224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현대주의(modernism) · 셰일러 매튜스</a:t>
            </a:r>
            <a:endParaRPr lang="en-US" sz="1300" dirty="0"/>
          </a:p>
        </p:txBody>
      </p:sp>
      <p:sp>
        <p:nvSpPr>
          <p:cNvPr id="16" name="Shape 14"/>
          <p:cNvSpPr/>
          <p:nvPr/>
        </p:nvSpPr>
        <p:spPr>
          <a:xfrm>
            <a:off x="914400" y="4123944"/>
            <a:ext cx="640080" cy="640080"/>
          </a:xfrm>
          <a:prstGeom prst="ellipse">
            <a:avLst/>
          </a:prstGeom>
          <a:solidFill>
            <a:srgbClr val="8C2F2A"/>
          </a:solidFill>
          <a:ln w="19050">
            <a:solidFill>
              <a:srgbClr val="A6791A"/>
            </a:solidFill>
            <a:prstDash val="solid"/>
          </a:ln>
        </p:spPr>
      </p:sp>
      <p:sp>
        <p:nvSpPr>
          <p:cNvPr id="17" name="Text 15"/>
          <p:cNvSpPr/>
          <p:nvPr/>
        </p:nvSpPr>
        <p:spPr>
          <a:xfrm>
            <a:off x="914400" y="4123944"/>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III</a:t>
            </a:r>
            <a:endParaRPr lang="en-US" sz="1700" dirty="0"/>
          </a:p>
        </p:txBody>
      </p:sp>
      <p:sp>
        <p:nvSpPr>
          <p:cNvPr id="18" name="Shape 16"/>
          <p:cNvSpPr/>
          <p:nvPr/>
        </p:nvSpPr>
        <p:spPr>
          <a:xfrm>
            <a:off x="1828800" y="4069080"/>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9" name="Text 17"/>
          <p:cNvSpPr/>
          <p:nvPr/>
        </p:nvSpPr>
        <p:spPr>
          <a:xfrm>
            <a:off x="2103120" y="4105656"/>
            <a:ext cx="256032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근본주의의 반격</a:t>
            </a:r>
            <a:endParaRPr lang="en-US" sz="1800" dirty="0"/>
          </a:p>
        </p:txBody>
      </p:sp>
      <p:sp>
        <p:nvSpPr>
          <p:cNvPr id="20" name="Text 18"/>
          <p:cNvSpPr/>
          <p:nvPr/>
        </p:nvSpPr>
        <p:spPr>
          <a:xfrm>
            <a:off x="4754880" y="4105656"/>
            <a:ext cx="649224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『근본』(The Fundamentals) · 다섯 근본 · 메이첸</a:t>
            </a:r>
            <a:endParaRPr lang="en-US" sz="1300" dirty="0"/>
          </a:p>
        </p:txBody>
      </p:sp>
      <p:sp>
        <p:nvSpPr>
          <p:cNvPr id="21" name="Shape 19"/>
          <p:cNvSpPr/>
          <p:nvPr/>
        </p:nvSpPr>
        <p:spPr>
          <a:xfrm>
            <a:off x="914400" y="5111496"/>
            <a:ext cx="640080" cy="640080"/>
          </a:xfrm>
          <a:prstGeom prst="ellipse">
            <a:avLst/>
          </a:prstGeom>
          <a:solidFill>
            <a:srgbClr val="8C2F2A"/>
          </a:solidFill>
          <a:ln w="19050">
            <a:solidFill>
              <a:srgbClr val="A6791A"/>
            </a:solidFill>
            <a:prstDash val="solid"/>
          </a:ln>
        </p:spPr>
      </p:sp>
      <p:sp>
        <p:nvSpPr>
          <p:cNvPr id="22" name="Text 20"/>
          <p:cNvSpPr/>
          <p:nvPr/>
        </p:nvSpPr>
        <p:spPr>
          <a:xfrm>
            <a:off x="914400" y="5111496"/>
            <a:ext cx="640080" cy="640080"/>
          </a:xfrm>
          <a:prstGeom prst="rect">
            <a:avLst/>
          </a:prstGeom>
          <a:noFill/>
          <a:ln/>
        </p:spPr>
        <p:txBody>
          <a:bodyPr wrap="square" rtlCol="0" anchor="ctr"/>
          <a:lstStyle/>
          <a:p>
            <a:pPr algn="ctr" indent="0" marL="0">
              <a:buNone/>
            </a:pPr>
            <a:r>
              <a:rPr lang="en-US" sz="1700" b="1" dirty="0">
                <a:solidFill>
                  <a:srgbClr val="FBF6EC"/>
                </a:solidFill>
                <a:latin typeface="Cambria" pitchFamily="34" charset="0"/>
                <a:ea typeface="Cambria" pitchFamily="34" charset="-122"/>
                <a:cs typeface="Cambria" pitchFamily="34" charset="-120"/>
              </a:rPr>
              <a:t>IV</a:t>
            </a:r>
            <a:endParaRPr lang="en-US" sz="1700" dirty="0"/>
          </a:p>
        </p:txBody>
      </p:sp>
      <p:sp>
        <p:nvSpPr>
          <p:cNvPr id="23" name="Shape 21"/>
          <p:cNvSpPr/>
          <p:nvPr/>
        </p:nvSpPr>
        <p:spPr>
          <a:xfrm>
            <a:off x="1828800" y="5056632"/>
            <a:ext cx="9692640" cy="777240"/>
          </a:xfrm>
          <a:prstGeom prst="roundRect">
            <a:avLst>
              <a:gd name="adj" fmla="val 10588"/>
            </a:avLst>
          </a:prstGeom>
          <a:solidFill>
            <a:srgbClr val="FBF6EC">
              <a:alpha val="88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24" name="Text 22"/>
          <p:cNvSpPr/>
          <p:nvPr/>
        </p:nvSpPr>
        <p:spPr>
          <a:xfrm>
            <a:off x="2103120" y="5093208"/>
            <a:ext cx="2560320" cy="685800"/>
          </a:xfrm>
          <a:prstGeom prst="rect">
            <a:avLst/>
          </a:prstGeom>
          <a:noFill/>
          <a:ln/>
        </p:spPr>
        <p:txBody>
          <a:bodyPr wrap="square" rtlCol="0" anchor="ctr"/>
          <a:lstStyle/>
          <a:p>
            <a:pPr indent="0" marL="0">
              <a:buNone/>
            </a:pPr>
            <a:r>
              <a:rPr lang="en-US" sz="1800" b="1" dirty="0">
                <a:solidFill>
                  <a:srgbClr val="8C2F2A"/>
                </a:solidFill>
                <a:latin typeface="Cambria" pitchFamily="34" charset="0"/>
                <a:ea typeface="Cambria" pitchFamily="34" charset="-122"/>
                <a:cs typeface="Cambria" pitchFamily="34" charset="-120"/>
              </a:rPr>
              <a:t>분열과 그 이후</a:t>
            </a:r>
            <a:endParaRPr lang="en-US" sz="1800" dirty="0"/>
          </a:p>
        </p:txBody>
      </p:sp>
      <p:sp>
        <p:nvSpPr>
          <p:cNvPr id="25" name="Text 23"/>
          <p:cNvSpPr/>
          <p:nvPr/>
        </p:nvSpPr>
        <p:spPr>
          <a:xfrm>
            <a:off x="4754880" y="5093208"/>
            <a:ext cx="6492240" cy="685800"/>
          </a:xfrm>
          <a:prstGeom prst="rect">
            <a:avLst/>
          </a:prstGeom>
          <a:noFill/>
          <a:ln/>
        </p:spPr>
        <p:txBody>
          <a:bodyPr wrap="square" rtlCol="0" anchor="ctr"/>
          <a:lstStyle/>
          <a:p>
            <a:pPr indent="0" marL="0">
              <a:buNone/>
            </a:pPr>
            <a:r>
              <a:rPr lang="en-US" sz="1300" dirty="0">
                <a:solidFill>
                  <a:srgbClr val="33291F"/>
                </a:solidFill>
                <a:latin typeface="Calibri" pitchFamily="34" charset="0"/>
                <a:ea typeface="Calibri" pitchFamily="34" charset="-122"/>
                <a:cs typeface="Calibri" pitchFamily="34" charset="-120"/>
              </a:rPr>
              <a:t>스코프스 재판 · 문화의 이동 · 복음주의의 갱신</a:t>
            </a:r>
            <a:endParaRPr lang="en-US" sz="1300" dirty="0"/>
          </a:p>
        </p:txBody>
      </p:sp>
      <p:sp>
        <p:nvSpPr>
          <p:cNvPr id="26" name="Text 24"/>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2</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강의 소개</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이번 주 학습 목표</a:t>
            </a:r>
            <a:endParaRPr lang="en-US" sz="3100" dirty="0"/>
          </a:p>
        </p:txBody>
      </p:sp>
      <p:sp>
        <p:nvSpPr>
          <p:cNvPr id="5" name="Shape 3"/>
          <p:cNvSpPr/>
          <p:nvPr/>
        </p:nvSpPr>
        <p:spPr>
          <a:xfrm>
            <a:off x="640080" y="1920240"/>
            <a:ext cx="5257800" cy="1737360"/>
          </a:xfrm>
          <a:prstGeom prst="roundRect">
            <a:avLst>
              <a:gd name="adj" fmla="val 4737"/>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Shape 4"/>
          <p:cNvSpPr/>
          <p:nvPr/>
        </p:nvSpPr>
        <p:spPr>
          <a:xfrm>
            <a:off x="960120" y="2240280"/>
            <a:ext cx="713232" cy="713232"/>
          </a:xfrm>
          <a:prstGeom prst="ellipse">
            <a:avLst/>
          </a:prstGeom>
          <a:solidFill>
            <a:srgbClr val="8C2F2A"/>
          </a:solidFill>
          <a:ln w="19050">
            <a:solidFill>
              <a:srgbClr val="A6791A"/>
            </a:solidFill>
            <a:prstDash val="solid"/>
          </a:ln>
        </p:spPr>
      </p:sp>
      <p:sp>
        <p:nvSpPr>
          <p:cNvPr id="7" name="Shape 5"/>
          <p:cNvSpPr/>
          <p:nvPr/>
        </p:nvSpPr>
        <p:spPr>
          <a:xfrm>
            <a:off x="1273942" y="2400757"/>
            <a:ext cx="85588" cy="392278"/>
          </a:xfrm>
          <a:prstGeom prst="rect">
            <a:avLst/>
          </a:prstGeom>
          <a:solidFill>
            <a:srgbClr val="A6791A"/>
          </a:solidFill>
          <a:ln/>
        </p:spPr>
      </p:sp>
      <p:sp>
        <p:nvSpPr>
          <p:cNvPr id="8" name="Shape 6"/>
          <p:cNvSpPr/>
          <p:nvPr/>
        </p:nvSpPr>
        <p:spPr>
          <a:xfrm>
            <a:off x="1181222" y="2497044"/>
            <a:ext cx="271028" cy="85588"/>
          </a:xfrm>
          <a:prstGeom prst="rect">
            <a:avLst/>
          </a:prstGeom>
          <a:solidFill>
            <a:srgbClr val="A6791A"/>
          </a:solidFill>
          <a:ln/>
        </p:spPr>
      </p:sp>
      <p:sp>
        <p:nvSpPr>
          <p:cNvPr id="9" name="Text 7"/>
          <p:cNvSpPr/>
          <p:nvPr/>
        </p:nvSpPr>
        <p:spPr>
          <a:xfrm>
            <a:off x="1828800" y="2194560"/>
            <a:ext cx="3749040" cy="457200"/>
          </a:xfrm>
          <a:prstGeom prst="rect">
            <a:avLst/>
          </a:prstGeom>
          <a:noFill/>
          <a:ln/>
        </p:spPr>
        <p:txBody>
          <a:bodyPr wrap="square" rtlCol="0" anchor="ctr"/>
          <a:lstStyle/>
          <a:p>
            <a:pPr indent="0" marL="0">
              <a:buNone/>
            </a:pPr>
            <a:r>
              <a:rPr lang="en-US" sz="1750" b="1" dirty="0">
                <a:solidFill>
                  <a:srgbClr val="8C2F2A"/>
                </a:solidFill>
                <a:latin typeface="Cambria" pitchFamily="34" charset="0"/>
                <a:ea typeface="Cambria" pitchFamily="34" charset="-122"/>
                <a:cs typeface="Cambria" pitchFamily="34" charset="-120"/>
              </a:rPr>
              <a:t>도전의 실체</a:t>
            </a:r>
            <a:endParaRPr lang="en-US" sz="1750" dirty="0"/>
          </a:p>
        </p:txBody>
      </p:sp>
      <p:sp>
        <p:nvSpPr>
          <p:cNvPr id="10" name="Text 8"/>
          <p:cNvSpPr/>
          <p:nvPr/>
        </p:nvSpPr>
        <p:spPr>
          <a:xfrm>
            <a:off x="1828800" y="2697480"/>
            <a:ext cx="3749040" cy="822960"/>
          </a:xfrm>
          <a:prstGeom prst="rect">
            <a:avLst/>
          </a:prstGeom>
          <a:noFill/>
          <a:ln/>
        </p:spPr>
        <p:txBody>
          <a:bodyPr wrap="square" rtlCol="0" anchor="ctr"/>
          <a:lstStyle/>
          <a:p>
            <a:pPr indent="0" marL="0">
              <a:lnSpc>
                <a:spcPct val="105000"/>
              </a:lnSpc>
              <a:buNone/>
            </a:pPr>
            <a:r>
              <a:rPr lang="en-US" sz="1250" dirty="0">
                <a:solidFill>
                  <a:srgbClr val="33291F"/>
                </a:solidFill>
                <a:latin typeface="Calibri" pitchFamily="34" charset="0"/>
                <a:ea typeface="Calibri" pitchFamily="34" charset="-122"/>
                <a:cs typeface="Calibri" pitchFamily="34" charset="-120"/>
              </a:rPr>
              <a:t>진화론과 성경 비평이 각각 무엇을 문제 삼았는지 정확히 구분해 이해한다.</a:t>
            </a:r>
            <a:endParaRPr lang="en-US" sz="1250" dirty="0"/>
          </a:p>
        </p:txBody>
      </p:sp>
      <p:sp>
        <p:nvSpPr>
          <p:cNvPr id="11" name="Shape 9"/>
          <p:cNvSpPr/>
          <p:nvPr/>
        </p:nvSpPr>
        <p:spPr>
          <a:xfrm>
            <a:off x="6263640" y="1920240"/>
            <a:ext cx="5257800" cy="1737360"/>
          </a:xfrm>
          <a:prstGeom prst="roundRect">
            <a:avLst>
              <a:gd name="adj" fmla="val 4737"/>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2" name="Shape 10"/>
          <p:cNvSpPr/>
          <p:nvPr/>
        </p:nvSpPr>
        <p:spPr>
          <a:xfrm>
            <a:off x="6583680" y="2240280"/>
            <a:ext cx="713232" cy="713232"/>
          </a:xfrm>
          <a:prstGeom prst="ellipse">
            <a:avLst/>
          </a:prstGeom>
          <a:solidFill>
            <a:srgbClr val="8C2F2A"/>
          </a:solidFill>
          <a:ln w="19050">
            <a:solidFill>
              <a:srgbClr val="A6791A"/>
            </a:solidFill>
            <a:prstDash val="solid"/>
          </a:ln>
        </p:spPr>
      </p:sp>
      <p:sp>
        <p:nvSpPr>
          <p:cNvPr id="13" name="Shape 11"/>
          <p:cNvSpPr/>
          <p:nvPr/>
        </p:nvSpPr>
        <p:spPr>
          <a:xfrm>
            <a:off x="6897502" y="2400757"/>
            <a:ext cx="85588" cy="392278"/>
          </a:xfrm>
          <a:prstGeom prst="rect">
            <a:avLst/>
          </a:prstGeom>
          <a:solidFill>
            <a:srgbClr val="A6791A"/>
          </a:solidFill>
          <a:ln/>
        </p:spPr>
      </p:sp>
      <p:sp>
        <p:nvSpPr>
          <p:cNvPr id="14" name="Shape 12"/>
          <p:cNvSpPr/>
          <p:nvPr/>
        </p:nvSpPr>
        <p:spPr>
          <a:xfrm>
            <a:off x="6804782" y="2497044"/>
            <a:ext cx="271028" cy="85588"/>
          </a:xfrm>
          <a:prstGeom prst="rect">
            <a:avLst/>
          </a:prstGeom>
          <a:solidFill>
            <a:srgbClr val="A6791A"/>
          </a:solidFill>
          <a:ln/>
        </p:spPr>
      </p:sp>
      <p:sp>
        <p:nvSpPr>
          <p:cNvPr id="15" name="Text 13"/>
          <p:cNvSpPr/>
          <p:nvPr/>
        </p:nvSpPr>
        <p:spPr>
          <a:xfrm>
            <a:off x="7452360" y="2194560"/>
            <a:ext cx="3749040" cy="457200"/>
          </a:xfrm>
          <a:prstGeom prst="rect">
            <a:avLst/>
          </a:prstGeom>
          <a:noFill/>
          <a:ln/>
        </p:spPr>
        <p:txBody>
          <a:bodyPr wrap="square" rtlCol="0" anchor="ctr"/>
          <a:lstStyle/>
          <a:p>
            <a:pPr indent="0" marL="0">
              <a:buNone/>
            </a:pPr>
            <a:r>
              <a:rPr lang="en-US" sz="1750" b="1" dirty="0">
                <a:solidFill>
                  <a:srgbClr val="8C2F2A"/>
                </a:solidFill>
                <a:latin typeface="Cambria" pitchFamily="34" charset="0"/>
                <a:ea typeface="Cambria" pitchFamily="34" charset="-122"/>
                <a:cs typeface="Cambria" pitchFamily="34" charset="-120"/>
              </a:rPr>
              <a:t>자유주의의 논리</a:t>
            </a:r>
            <a:endParaRPr lang="en-US" sz="1750" dirty="0"/>
          </a:p>
        </p:txBody>
      </p:sp>
      <p:sp>
        <p:nvSpPr>
          <p:cNvPr id="16" name="Text 14"/>
          <p:cNvSpPr/>
          <p:nvPr/>
        </p:nvSpPr>
        <p:spPr>
          <a:xfrm>
            <a:off x="7452360" y="2697480"/>
            <a:ext cx="3749040" cy="822960"/>
          </a:xfrm>
          <a:prstGeom prst="rect">
            <a:avLst/>
          </a:prstGeom>
          <a:noFill/>
          <a:ln/>
        </p:spPr>
        <p:txBody>
          <a:bodyPr wrap="square" rtlCol="0" anchor="ctr"/>
          <a:lstStyle/>
          <a:p>
            <a:pPr indent="0" marL="0">
              <a:lnSpc>
                <a:spcPct val="105000"/>
              </a:lnSpc>
              <a:buNone/>
            </a:pPr>
            <a:r>
              <a:rPr lang="en-US" sz="1250" dirty="0">
                <a:solidFill>
                  <a:srgbClr val="33291F"/>
                </a:solidFill>
                <a:latin typeface="Calibri" pitchFamily="34" charset="0"/>
                <a:ea typeface="Calibri" pitchFamily="34" charset="-122"/>
                <a:cs typeface="Calibri" pitchFamily="34" charset="-120"/>
              </a:rPr>
              <a:t>자유주의가 왜 그런 결론에 이르렀는지, 그 세 가지 특징을 파악한다.</a:t>
            </a:r>
            <a:endParaRPr lang="en-US" sz="1250" dirty="0"/>
          </a:p>
        </p:txBody>
      </p:sp>
      <p:sp>
        <p:nvSpPr>
          <p:cNvPr id="17" name="Shape 15"/>
          <p:cNvSpPr/>
          <p:nvPr/>
        </p:nvSpPr>
        <p:spPr>
          <a:xfrm>
            <a:off x="640080" y="3840480"/>
            <a:ext cx="5257800" cy="1737360"/>
          </a:xfrm>
          <a:prstGeom prst="roundRect">
            <a:avLst>
              <a:gd name="adj" fmla="val 4737"/>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18" name="Shape 16"/>
          <p:cNvSpPr/>
          <p:nvPr/>
        </p:nvSpPr>
        <p:spPr>
          <a:xfrm>
            <a:off x="960120" y="4160520"/>
            <a:ext cx="713232" cy="713232"/>
          </a:xfrm>
          <a:prstGeom prst="ellipse">
            <a:avLst/>
          </a:prstGeom>
          <a:solidFill>
            <a:srgbClr val="8C2F2A"/>
          </a:solidFill>
          <a:ln w="19050">
            <a:solidFill>
              <a:srgbClr val="A6791A"/>
            </a:solidFill>
            <a:prstDash val="solid"/>
          </a:ln>
        </p:spPr>
      </p:sp>
      <p:sp>
        <p:nvSpPr>
          <p:cNvPr id="19" name="Shape 17"/>
          <p:cNvSpPr/>
          <p:nvPr/>
        </p:nvSpPr>
        <p:spPr>
          <a:xfrm>
            <a:off x="1273942" y="4320997"/>
            <a:ext cx="85588" cy="392278"/>
          </a:xfrm>
          <a:prstGeom prst="rect">
            <a:avLst/>
          </a:prstGeom>
          <a:solidFill>
            <a:srgbClr val="A6791A"/>
          </a:solidFill>
          <a:ln/>
        </p:spPr>
      </p:sp>
      <p:sp>
        <p:nvSpPr>
          <p:cNvPr id="20" name="Shape 18"/>
          <p:cNvSpPr/>
          <p:nvPr/>
        </p:nvSpPr>
        <p:spPr>
          <a:xfrm>
            <a:off x="1181222" y="4417284"/>
            <a:ext cx="271028" cy="85588"/>
          </a:xfrm>
          <a:prstGeom prst="rect">
            <a:avLst/>
          </a:prstGeom>
          <a:solidFill>
            <a:srgbClr val="A6791A"/>
          </a:solidFill>
          <a:ln/>
        </p:spPr>
      </p:sp>
      <p:sp>
        <p:nvSpPr>
          <p:cNvPr id="21" name="Text 19"/>
          <p:cNvSpPr/>
          <p:nvPr/>
        </p:nvSpPr>
        <p:spPr>
          <a:xfrm>
            <a:off x="1828800" y="4114800"/>
            <a:ext cx="3749040" cy="457200"/>
          </a:xfrm>
          <a:prstGeom prst="rect">
            <a:avLst/>
          </a:prstGeom>
          <a:noFill/>
          <a:ln/>
        </p:spPr>
        <p:txBody>
          <a:bodyPr wrap="square" rtlCol="0" anchor="ctr"/>
          <a:lstStyle/>
          <a:p>
            <a:pPr indent="0" marL="0">
              <a:buNone/>
            </a:pPr>
            <a:r>
              <a:rPr lang="en-US" sz="1750" b="1" dirty="0">
                <a:solidFill>
                  <a:srgbClr val="8C2F2A"/>
                </a:solidFill>
                <a:latin typeface="Cambria" pitchFamily="34" charset="0"/>
                <a:ea typeface="Cambria" pitchFamily="34" charset="-122"/>
                <a:cs typeface="Cambria" pitchFamily="34" charset="-120"/>
              </a:rPr>
              <a:t>근본주의의 논리</a:t>
            </a:r>
            <a:endParaRPr lang="en-US" sz="1750" dirty="0"/>
          </a:p>
        </p:txBody>
      </p:sp>
      <p:sp>
        <p:nvSpPr>
          <p:cNvPr id="22" name="Text 20"/>
          <p:cNvSpPr/>
          <p:nvPr/>
        </p:nvSpPr>
        <p:spPr>
          <a:xfrm>
            <a:off x="1828800" y="4617720"/>
            <a:ext cx="3749040" cy="822960"/>
          </a:xfrm>
          <a:prstGeom prst="rect">
            <a:avLst/>
          </a:prstGeom>
          <a:noFill/>
          <a:ln/>
        </p:spPr>
        <p:txBody>
          <a:bodyPr wrap="square" rtlCol="0" anchor="ctr"/>
          <a:lstStyle/>
          <a:p>
            <a:pPr indent="0" marL="0">
              <a:lnSpc>
                <a:spcPct val="105000"/>
              </a:lnSpc>
              <a:buNone/>
            </a:pPr>
            <a:r>
              <a:rPr lang="en-US" sz="1250" dirty="0">
                <a:solidFill>
                  <a:srgbClr val="33291F"/>
                </a:solidFill>
                <a:latin typeface="Calibri" pitchFamily="34" charset="0"/>
                <a:ea typeface="Calibri" pitchFamily="34" charset="-122"/>
                <a:cs typeface="Calibri" pitchFamily="34" charset="-120"/>
              </a:rPr>
              <a:t>다섯 근본과 『근본』 시리즈가 무엇을 지키려 했는지 규명한다.</a:t>
            </a:r>
            <a:endParaRPr lang="en-US" sz="1250" dirty="0"/>
          </a:p>
        </p:txBody>
      </p:sp>
      <p:sp>
        <p:nvSpPr>
          <p:cNvPr id="23" name="Shape 21"/>
          <p:cNvSpPr/>
          <p:nvPr/>
        </p:nvSpPr>
        <p:spPr>
          <a:xfrm>
            <a:off x="6263640" y="3840480"/>
            <a:ext cx="5257800" cy="1737360"/>
          </a:xfrm>
          <a:prstGeom prst="roundRect">
            <a:avLst>
              <a:gd name="adj" fmla="val 4737"/>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24" name="Shape 22"/>
          <p:cNvSpPr/>
          <p:nvPr/>
        </p:nvSpPr>
        <p:spPr>
          <a:xfrm>
            <a:off x="6583680" y="4160520"/>
            <a:ext cx="713232" cy="713232"/>
          </a:xfrm>
          <a:prstGeom prst="ellipse">
            <a:avLst/>
          </a:prstGeom>
          <a:solidFill>
            <a:srgbClr val="8C2F2A"/>
          </a:solidFill>
          <a:ln w="19050">
            <a:solidFill>
              <a:srgbClr val="A6791A"/>
            </a:solidFill>
            <a:prstDash val="solid"/>
          </a:ln>
        </p:spPr>
      </p:sp>
      <p:sp>
        <p:nvSpPr>
          <p:cNvPr id="25" name="Shape 23"/>
          <p:cNvSpPr/>
          <p:nvPr/>
        </p:nvSpPr>
        <p:spPr>
          <a:xfrm>
            <a:off x="6897502" y="4320997"/>
            <a:ext cx="85588" cy="392278"/>
          </a:xfrm>
          <a:prstGeom prst="rect">
            <a:avLst/>
          </a:prstGeom>
          <a:solidFill>
            <a:srgbClr val="A6791A"/>
          </a:solidFill>
          <a:ln/>
        </p:spPr>
      </p:sp>
      <p:sp>
        <p:nvSpPr>
          <p:cNvPr id="26" name="Shape 24"/>
          <p:cNvSpPr/>
          <p:nvPr/>
        </p:nvSpPr>
        <p:spPr>
          <a:xfrm>
            <a:off x="6804782" y="4417284"/>
            <a:ext cx="271028" cy="85588"/>
          </a:xfrm>
          <a:prstGeom prst="rect">
            <a:avLst/>
          </a:prstGeom>
          <a:solidFill>
            <a:srgbClr val="A6791A"/>
          </a:solidFill>
          <a:ln/>
        </p:spPr>
      </p:sp>
      <p:sp>
        <p:nvSpPr>
          <p:cNvPr id="27" name="Text 25"/>
          <p:cNvSpPr/>
          <p:nvPr/>
        </p:nvSpPr>
        <p:spPr>
          <a:xfrm>
            <a:off x="7452360" y="4114800"/>
            <a:ext cx="3749040" cy="457200"/>
          </a:xfrm>
          <a:prstGeom prst="rect">
            <a:avLst/>
          </a:prstGeom>
          <a:noFill/>
          <a:ln/>
        </p:spPr>
        <p:txBody>
          <a:bodyPr wrap="square" rtlCol="0" anchor="ctr"/>
          <a:lstStyle/>
          <a:p>
            <a:pPr indent="0" marL="0">
              <a:buNone/>
            </a:pPr>
            <a:r>
              <a:rPr lang="en-US" sz="1750" b="1" dirty="0">
                <a:solidFill>
                  <a:srgbClr val="8C2F2A"/>
                </a:solidFill>
                <a:latin typeface="Cambria" pitchFamily="34" charset="0"/>
                <a:ea typeface="Cambria" pitchFamily="34" charset="-122"/>
                <a:cs typeface="Cambria" pitchFamily="34" charset="-120"/>
              </a:rPr>
              <a:t>우리의 자리</a:t>
            </a:r>
            <a:endParaRPr lang="en-US" sz="1750" dirty="0"/>
          </a:p>
        </p:txBody>
      </p:sp>
      <p:sp>
        <p:nvSpPr>
          <p:cNvPr id="28" name="Text 26"/>
          <p:cNvSpPr/>
          <p:nvPr/>
        </p:nvSpPr>
        <p:spPr>
          <a:xfrm>
            <a:off x="7452360" y="4617720"/>
            <a:ext cx="3749040" cy="822960"/>
          </a:xfrm>
          <a:prstGeom prst="rect">
            <a:avLst/>
          </a:prstGeom>
          <a:noFill/>
          <a:ln/>
        </p:spPr>
        <p:txBody>
          <a:bodyPr wrap="square" rtlCol="0" anchor="ctr"/>
          <a:lstStyle/>
          <a:p>
            <a:pPr indent="0" marL="0">
              <a:lnSpc>
                <a:spcPct val="105000"/>
              </a:lnSpc>
              <a:buNone/>
            </a:pPr>
            <a:r>
              <a:rPr lang="en-US" sz="1250" dirty="0">
                <a:solidFill>
                  <a:srgbClr val="33291F"/>
                </a:solidFill>
                <a:latin typeface="Calibri" pitchFamily="34" charset="0"/>
                <a:ea typeface="Calibri" pitchFamily="34" charset="-122"/>
                <a:cs typeface="Calibri" pitchFamily="34" charset="-120"/>
              </a:rPr>
              <a:t>침례교와 복음주의가 이 논쟁에서 어디에 섰고, 오늘 무엇을 배울지 성찰한다.</a:t>
            </a:r>
            <a:endParaRPr lang="en-US" sz="1250" dirty="0"/>
          </a:p>
        </p:txBody>
      </p:sp>
      <p:sp>
        <p:nvSpPr>
          <p:cNvPr id="29" name="Text 27"/>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3</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 — 두 개의 도전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다윈: 창조와 인간을 다시 묻다</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3657600"/>
          </a:xfrm>
          <a:prstGeom prst="rect">
            <a:avLst/>
          </a:prstGeom>
          <a:noFill/>
          <a:ln/>
        </p:spPr>
        <p:txBody>
          <a:bodyPr wrap="square" rtlCol="0" anchor="ctr"/>
          <a:lstStyle/>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찰스 다윈 (Charles Darwin)은 비글호 항해에서 모은 표본을 1831~1836년에 연구했고, 1859년 『종의 기원』(Origin of Species)에서 종이 오랜 계보를 거치며 변형되어 왔다고 주장했다. 그 세기의 가장 중요한 책이었다.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1871년 『인간의 유래』(Descent of Man)는 자연선택을 인간에게 적용해, 인간의 조상이 아마도 원숭이 같은 동물이었으리라는 논쟁적 결론에 이르렀다.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많은 신앙인이 방어 태세에 들어갔다. 인류가 하나님에 의해 특별히 창조되고 그 은총에서 타락한 것이 아니라면, 그리스도의 구원이 왜 필요한가?</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다른 이들은 화해를 시도했다. 자유주의자들은 진화론이 기독교의 기본을 모순시키기보다 보완한다고 여기게 되었고, 성장과 발전을 하나님이 인류에게 자신을 계시하시는 방식으로 보았다.</a:t>
            </a:r>
            <a:endParaRPr lang="en-US" sz="1200" dirty="0"/>
          </a:p>
        </p:txBody>
      </p:sp>
      <p:sp>
        <p:nvSpPr>
          <p:cNvPr id="7" name="Shape 5"/>
          <p:cNvSpPr/>
          <p:nvPr/>
        </p:nvSpPr>
        <p:spPr>
          <a:xfrm>
            <a:off x="7452360" y="1874520"/>
            <a:ext cx="4069080" cy="3977640"/>
          </a:xfrm>
          <a:prstGeom prst="roundRect">
            <a:avLst>
              <a:gd name="adj" fmla="val 1839"/>
            </a:avLst>
          </a:prstGeom>
          <a:solidFill>
            <a:srgbClr val="2A2018"/>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8" name="Text 6"/>
          <p:cNvSpPr/>
          <p:nvPr/>
        </p:nvSpPr>
        <p:spPr>
          <a:xfrm>
            <a:off x="7772400" y="2148840"/>
            <a:ext cx="3474720" cy="411480"/>
          </a:xfrm>
          <a:prstGeom prst="rect">
            <a:avLst/>
          </a:prstGeom>
          <a:noFill/>
          <a:ln/>
        </p:spPr>
        <p:txBody>
          <a:bodyPr wrap="square" rtlCol="0" anchor="ctr"/>
          <a:lstStyle/>
          <a:p>
            <a:pPr algn="ctr" indent="0" marL="0">
              <a:buNone/>
            </a:pPr>
            <a:r>
              <a:rPr lang="en-US" sz="1700" b="1" dirty="0">
                <a:solidFill>
                  <a:srgbClr val="C79A3A"/>
                </a:solidFill>
                <a:latin typeface="Cambria" pitchFamily="34" charset="0"/>
                <a:ea typeface="Cambria" pitchFamily="34" charset="-122"/>
                <a:cs typeface="Cambria" pitchFamily="34" charset="-120"/>
              </a:rPr>
              <a:t>화해의 시도</a:t>
            </a:r>
            <a:endParaRPr lang="en-US" sz="1700" dirty="0"/>
          </a:p>
        </p:txBody>
      </p:sp>
      <p:sp>
        <p:nvSpPr>
          <p:cNvPr id="9" name="Text 7"/>
          <p:cNvSpPr/>
          <p:nvPr/>
        </p:nvSpPr>
        <p:spPr>
          <a:xfrm>
            <a:off x="7772400" y="2651760"/>
            <a:ext cx="3474720" cy="3017520"/>
          </a:xfrm>
          <a:prstGeom prst="rect">
            <a:avLst/>
          </a:prstGeom>
          <a:noFill/>
          <a:ln/>
        </p:spPr>
        <p:txBody>
          <a:bodyPr wrap="square" rtlCol="0" anchor="ctr"/>
          <a:lstStyle/>
          <a:p>
            <a:pPr indent="0" marL="0">
              <a:lnSpc>
                <a:spcPct val="108000"/>
              </a:lnSpc>
              <a:spcAft>
                <a:spcPts val="700"/>
              </a:spcAft>
              <a:buNone/>
            </a:pPr>
            <a:r>
              <a:rPr lang="en-US" sz="1100" dirty="0">
                <a:solidFill>
                  <a:srgbClr val="FBF6EC"/>
                </a:solidFill>
                <a:latin typeface="Calibri" pitchFamily="34" charset="0"/>
                <a:ea typeface="Calibri" pitchFamily="34" charset="-122"/>
                <a:cs typeface="Calibri" pitchFamily="34" charset="-120"/>
              </a:rPr>
              <a:t>1892년 브루클린 플리머스 교회의 라이먼 애벗 (Lyman Abbott)은 『기독교의 진화』(The Evolution of Christianity)를 써서, 물질계에서와 마찬가지로 영적 세계에서도 하나님이 빛의 비밀이자 근원임을 보이려 했다.</a:t>
            </a:r>
            <a:endParaRPr lang="en-US" sz="1100" dirty="0"/>
          </a:p>
          <a:p>
            <a:pPr indent="0" marL="0">
              <a:lnSpc>
                <a:spcPct val="108000"/>
              </a:lnSpc>
              <a:spcAft>
                <a:spcPts val="700"/>
              </a:spcAft>
              <a:buNone/>
            </a:pPr>
            <a:r>
              <a:rPr lang="en-US" sz="1100" dirty="0">
                <a:solidFill>
                  <a:srgbClr val="FBF6EC"/>
                </a:solidFill>
                <a:latin typeface="Calibri" pitchFamily="34" charset="0"/>
                <a:ea typeface="Calibri" pitchFamily="34" charset="-122"/>
                <a:cs typeface="Calibri" pitchFamily="34" charset="-120"/>
              </a:rPr>
              <a:t>그는 성경의 진화, 교회의 진화, 심지어 영혼의 진화까지 말했다.</a:t>
            </a:r>
            <a:endParaRPr lang="en-US" sz="1100" dirty="0"/>
          </a:p>
        </p:txBody>
      </p:sp>
      <p:sp>
        <p:nvSpPr>
          <p:cNvPr id="10" name="Text 8"/>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4</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 — 두 개의 도전 ②</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성경 비평: 더 깊은 도전</a:t>
            </a:r>
            <a:endParaRPr lang="en-US" sz="3100" dirty="0"/>
          </a:p>
        </p:txBody>
      </p:sp>
      <p:sp>
        <p:nvSpPr>
          <p:cNvPr id="5" name="Shape 3"/>
          <p:cNvSpPr/>
          <p:nvPr/>
        </p:nvSpPr>
        <p:spPr>
          <a:xfrm>
            <a:off x="640080" y="1874520"/>
            <a:ext cx="10881360" cy="1600200"/>
          </a:xfrm>
          <a:prstGeom prst="roundRect">
            <a:avLst>
              <a:gd name="adj" fmla="val 5143"/>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029968"/>
            <a:ext cx="10241280" cy="457200"/>
          </a:xfrm>
          <a:prstGeom prst="rect">
            <a:avLst/>
          </a:prstGeom>
          <a:noFill/>
          <a:ln/>
        </p:spPr>
        <p:txBody>
          <a:bodyPr wrap="square" rtlCol="0" anchor="ctr"/>
          <a:lstStyle/>
          <a:p>
            <a:pPr indent="0" marL="0">
              <a:buNone/>
            </a:pPr>
            <a:r>
              <a:rPr lang="en-US" sz="1400" b="1" i="1" dirty="0">
                <a:solidFill>
                  <a:srgbClr val="8C2F2A"/>
                </a:solidFill>
                <a:latin typeface="Calibri" pitchFamily="34" charset="0"/>
                <a:ea typeface="Calibri" pitchFamily="34" charset="-122"/>
                <a:cs typeface="Calibri" pitchFamily="34" charset="-120"/>
              </a:rPr>
              <a:t>과학은 물질 세계에서 하나님의 통치를 물을 수 있을 뿐이었으나, 역사 비평은 곧바로 기독교 신앙의 영역으로 들어와 성경의 계시 자체를 물었다.</a:t>
            </a:r>
            <a:endParaRPr lang="en-US" sz="1400" dirty="0"/>
          </a:p>
        </p:txBody>
      </p:sp>
      <p:sp>
        <p:nvSpPr>
          <p:cNvPr id="7" name="Text 5"/>
          <p:cNvSpPr/>
          <p:nvPr/>
        </p:nvSpPr>
        <p:spPr>
          <a:xfrm>
            <a:off x="960120" y="2514600"/>
            <a:ext cx="10241280" cy="822960"/>
          </a:xfrm>
          <a:prstGeom prst="rect">
            <a:avLst/>
          </a:prstGeom>
          <a:noFill/>
          <a:ln/>
        </p:spPr>
        <p:txBody>
          <a:bodyPr wrap="square" rtlCol="0" anchor="ctr"/>
          <a:lstStyle/>
          <a:p>
            <a:pPr indent="0" marL="0">
              <a:lnSpc>
                <a:spcPct val="110000"/>
              </a:lnSpc>
              <a:buNone/>
            </a:pPr>
            <a:r>
              <a:rPr lang="en-US" sz="1250" dirty="0">
                <a:solidFill>
                  <a:srgbClr val="33291F"/>
                </a:solidFill>
                <a:latin typeface="Calibri" pitchFamily="34" charset="0"/>
                <a:ea typeface="Calibri" pitchFamily="34" charset="-122"/>
                <a:cs typeface="Calibri" pitchFamily="34" charset="-120"/>
              </a:rPr>
              <a:t>'비평(criticism)'이라는 말은 오해를 부른다. 성경을 조각내는 것이 목적이 아니라, 본문·고고학·문화·역사의 요소를 면밀히 살펴 더 정확한 의미를 찾으려는 학문적 방법이다.</a:t>
            </a:r>
            <a:endParaRPr lang="en-US" sz="1250" dirty="0"/>
          </a:p>
        </p:txBody>
      </p:sp>
      <p:sp>
        <p:nvSpPr>
          <p:cNvPr id="8" name="Shape 6"/>
          <p:cNvSpPr/>
          <p:nvPr/>
        </p:nvSpPr>
        <p:spPr>
          <a:xfrm>
            <a:off x="640080" y="3657600"/>
            <a:ext cx="5394960" cy="2194560"/>
          </a:xfrm>
          <a:prstGeom prst="roundRect">
            <a:avLst>
              <a:gd name="adj" fmla="val 3750"/>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9" name="Text 7"/>
          <p:cNvSpPr/>
          <p:nvPr/>
        </p:nvSpPr>
        <p:spPr>
          <a:xfrm>
            <a:off x="960120" y="3822192"/>
            <a:ext cx="4754880" cy="384048"/>
          </a:xfrm>
          <a:prstGeom prst="rect">
            <a:avLst/>
          </a:prstGeom>
          <a:noFill/>
          <a:ln/>
        </p:spPr>
        <p:txBody>
          <a:bodyPr wrap="square" rtlCol="0" anchor="ctr"/>
          <a:lstStyle/>
          <a:p>
            <a:pPr indent="0" marL="0">
              <a:buNone/>
            </a:pPr>
            <a:r>
              <a:rPr lang="en-US" sz="1550" b="1" dirty="0">
                <a:solidFill>
                  <a:srgbClr val="8C2F2A"/>
                </a:solidFill>
                <a:latin typeface="Cambria" pitchFamily="34" charset="0"/>
                <a:ea typeface="Cambria" pitchFamily="34" charset="-122"/>
                <a:cs typeface="Cambria" pitchFamily="34" charset="-120"/>
              </a:rPr>
              <a:t>하등 비평 (lower criticism)</a:t>
            </a:r>
            <a:endParaRPr lang="en-US" sz="1550" dirty="0"/>
          </a:p>
        </p:txBody>
      </p:sp>
      <p:sp>
        <p:nvSpPr>
          <p:cNvPr id="10" name="Text 8"/>
          <p:cNvSpPr/>
          <p:nvPr/>
        </p:nvSpPr>
        <p:spPr>
          <a:xfrm>
            <a:off x="960120" y="4251960"/>
            <a:ext cx="4754880" cy="1417320"/>
          </a:xfrm>
          <a:prstGeom prst="rect">
            <a:avLst/>
          </a:prstGeom>
          <a:noFill/>
          <a:ln/>
        </p:spPr>
        <p:txBody>
          <a:bodyPr wrap="square" rtlCol="0" anchor="ctr"/>
          <a:lstStyle/>
          <a:p>
            <a:pPr indent="0" marL="0">
              <a:lnSpc>
                <a:spcPct val="110000"/>
              </a:lnSpc>
              <a:buNone/>
            </a:pPr>
            <a:r>
              <a:rPr lang="en-US" sz="1200" dirty="0">
                <a:solidFill>
                  <a:srgbClr val="33291F"/>
                </a:solidFill>
                <a:latin typeface="Calibri" pitchFamily="34" charset="0"/>
                <a:ea typeface="Calibri" pitchFamily="34" charset="-122"/>
                <a:cs typeface="Calibri" pitchFamily="34" charset="-120"/>
              </a:rPr>
              <a:t>본문의 문제를 다루며, 현존하는 수많은 고대 사본을 비교해 (지금은 사라진) 원본의 정확한 표현을 재구성하려 한다. 정통 신앙을 괴롭힌 것은 거의 없었다.</a:t>
            </a:r>
            <a:endParaRPr lang="en-US" sz="1200" dirty="0"/>
          </a:p>
        </p:txBody>
      </p:sp>
      <p:sp>
        <p:nvSpPr>
          <p:cNvPr id="11" name="Shape 9"/>
          <p:cNvSpPr/>
          <p:nvPr/>
        </p:nvSpPr>
        <p:spPr>
          <a:xfrm>
            <a:off x="6172200" y="3657600"/>
            <a:ext cx="5394960" cy="2194560"/>
          </a:xfrm>
          <a:prstGeom prst="roundRect">
            <a:avLst>
              <a:gd name="adj" fmla="val 3333"/>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12" name="Text 10"/>
          <p:cNvSpPr/>
          <p:nvPr/>
        </p:nvSpPr>
        <p:spPr>
          <a:xfrm>
            <a:off x="6446520" y="3822192"/>
            <a:ext cx="4754880" cy="384048"/>
          </a:xfrm>
          <a:prstGeom prst="rect">
            <a:avLst/>
          </a:prstGeom>
          <a:noFill/>
          <a:ln/>
        </p:spPr>
        <p:txBody>
          <a:bodyPr wrap="square" rtlCol="0" anchor="ctr"/>
          <a:lstStyle/>
          <a:p>
            <a:pPr indent="0" marL="0">
              <a:buNone/>
            </a:pPr>
            <a:r>
              <a:rPr lang="en-US" sz="1550" b="1" dirty="0">
                <a:solidFill>
                  <a:srgbClr val="C79A3A"/>
                </a:solidFill>
                <a:latin typeface="Cambria" pitchFamily="34" charset="0"/>
                <a:ea typeface="Cambria" pitchFamily="34" charset="-122"/>
                <a:cs typeface="Cambria" pitchFamily="34" charset="-120"/>
              </a:rPr>
              <a:t>고등 비평 (higher criticism)</a:t>
            </a:r>
            <a:endParaRPr lang="en-US" sz="1550" dirty="0"/>
          </a:p>
        </p:txBody>
      </p:sp>
      <p:sp>
        <p:nvSpPr>
          <p:cNvPr id="13" name="Text 11"/>
          <p:cNvSpPr/>
          <p:nvPr/>
        </p:nvSpPr>
        <p:spPr>
          <a:xfrm>
            <a:off x="6446520" y="4251960"/>
            <a:ext cx="4754880" cy="1417320"/>
          </a:xfrm>
          <a:prstGeom prst="rect">
            <a:avLst/>
          </a:prstGeom>
          <a:noFill/>
          <a:ln/>
        </p:spPr>
        <p:txBody>
          <a:bodyPr wrap="square" rtlCol="0" anchor="ctr"/>
          <a:lstStyle/>
          <a:p>
            <a:pPr indent="0" marL="0">
              <a:lnSpc>
                <a:spcPct val="110000"/>
              </a:lnSpc>
              <a:buNone/>
            </a:pPr>
            <a:r>
              <a:rPr lang="en-US" sz="1200" dirty="0">
                <a:solidFill>
                  <a:srgbClr val="FBF6EC"/>
                </a:solidFill>
                <a:latin typeface="Calibri" pitchFamily="34" charset="0"/>
                <a:ea typeface="Calibri" pitchFamily="34" charset="-122"/>
                <a:cs typeface="Calibri" pitchFamily="34" charset="-120"/>
              </a:rPr>
              <a:t>원문의 표현이 아니라 그 '의미'에 관심을 둔다. 행간을 읽고 본문 뒤의 실제 사건에 이르려 하며, 각 본문의 배경·저자·정황을 연구한다. 여기서 문제가 생겼다.</a:t>
            </a:r>
            <a:endParaRPr lang="en-US" sz="1200" dirty="0"/>
          </a:p>
        </p:txBody>
      </p:sp>
      <p:sp>
        <p:nvSpPr>
          <p:cNvPr id="14" name="Text 12"/>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5</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 — 두 개의 도전 ③</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정통을 흔든 결론들</a:t>
            </a:r>
            <a:endParaRPr lang="en-US" sz="3100" dirty="0"/>
          </a:p>
        </p:txBody>
      </p:sp>
      <p:sp>
        <p:nvSpPr>
          <p:cNvPr id="5" name="Shape 3"/>
          <p:cNvSpPr/>
          <p:nvPr/>
        </p:nvSpPr>
        <p:spPr>
          <a:xfrm>
            <a:off x="640080" y="1874520"/>
            <a:ext cx="1088136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10241280" cy="457200"/>
          </a:xfrm>
          <a:prstGeom prst="rect">
            <a:avLst/>
          </a:prstGeom>
          <a:noFill/>
          <a:ln/>
        </p:spPr>
        <p:txBody>
          <a:bodyPr wrap="square" rtlCol="0" anchor="ctr"/>
          <a:lstStyle/>
          <a:p>
            <a:pPr indent="0" marL="0">
              <a:buNone/>
            </a:pPr>
            <a:r>
              <a:rPr lang="en-US" sz="1350" i="1" dirty="0">
                <a:solidFill>
                  <a:srgbClr val="8C2F2A"/>
                </a:solidFill>
                <a:latin typeface="Calibri" pitchFamily="34" charset="0"/>
                <a:ea typeface="Calibri" pitchFamily="34" charset="-122"/>
                <a:cs typeface="Calibri" pitchFamily="34" charset="-120"/>
              </a:rPr>
              <a:t>방법 자체는 새롭지 않았다. 다만 19세기에 성경을 '다른 고대 문헌과 마찬가지로' 역사적 방법의 기준을 통과해야 할 책으로 다루기 시작했다.</a:t>
            </a:r>
            <a:endParaRPr lang="en-US" sz="1350" dirty="0"/>
          </a:p>
        </p:txBody>
      </p:sp>
      <p:sp>
        <p:nvSpPr>
          <p:cNvPr id="7" name="Text 5"/>
          <p:cNvSpPr/>
          <p:nvPr/>
        </p:nvSpPr>
        <p:spPr>
          <a:xfrm>
            <a:off x="960120" y="2651760"/>
            <a:ext cx="10241280" cy="3063240"/>
          </a:xfrm>
          <a:prstGeom prst="rect">
            <a:avLst/>
          </a:prstGeom>
          <a:noFill/>
          <a:ln/>
        </p:spPr>
        <p:txBody>
          <a:bodyPr wrap="square" rtlCol="0" anchor="ctr"/>
          <a:lstStyle/>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전제의 문제 — 실제로 많은 비평가가 하나님이 기적적 방식으로 역사에 개입할 수 없다는 전제를 가졌다. 또 어떤 이들은 성경 밖 독립 자료로 검증되지 않는 한 성경의 이야기와 가르침을 사실이 아닌 것으로 간주했다.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모세오경 — 고등 비평가들은 대체로 모세가 처음 다섯 권을 쓰지 않았고 최소 네 명의 저자가 썼다는 데 동의했다. 이는 창세기 1장과 2장에 서로 다른 창조 이야기가 있다는 뜻이기도 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예언과 요한복음 — 미래를 예고하는 듯한 본문들은 예언이 아니라 사건 이후에 쓰인 것으로 보았고, 오랫동안 정통 신앙이 사랑한 요한복음은 사도 요한의 저작이 아니며 좋은 역사도 아니라고 결론지었다.</a:t>
            </a:r>
            <a:endParaRPr lang="en-US" sz="1200" dirty="0"/>
          </a:p>
          <a:p>
            <a:pPr indent="0" marL="0">
              <a:lnSpc>
                <a:spcPct val="110000"/>
              </a:lnSpc>
              <a:spcAft>
                <a:spcPts val="700"/>
              </a:spcAft>
              <a:buNone/>
            </a:pPr>
            <a:r>
              <a:rPr lang="en-US" sz="1200" dirty="0">
                <a:solidFill>
                  <a:srgbClr val="33291F"/>
                </a:solidFill>
                <a:latin typeface="Calibri" pitchFamily="34" charset="0"/>
                <a:ea typeface="Calibri" pitchFamily="34" charset="-122"/>
                <a:cs typeface="Calibri" pitchFamily="34" charset="-120"/>
              </a:rPr>
              <a:t>'역사적 예수(historical Jesus)'의 탐구 — 비평가들은 역사 속에 살았던 예수가 복음서에 그려진 예수와 다르다고 전제했다. 이것이 고등 비평의 중심 관심 가운데 하나였다.</a:t>
            </a:r>
            <a:endParaRPr lang="en-US" sz="1200" dirty="0"/>
          </a:p>
        </p:txBody>
      </p:sp>
      <p:sp>
        <p:nvSpPr>
          <p:cNvPr id="8" name="Text 6"/>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6</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II — 자유주의의 응답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개신교 자유주의란 무엇이었나</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3657600"/>
          </a:xfrm>
          <a:prstGeom prst="rect">
            <a:avLst/>
          </a:prstGeom>
          <a:noFill/>
          <a:ln/>
        </p:spPr>
        <p:txBody>
          <a:bodyPr wrap="square" rtlCol="0" anchor="ctr"/>
          <a:lstStyle/>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개신교 자유주의(Protestant Liberalism)는 이 새로운 사상의 틀 안에 기독교를 담으려는 시도였고, 미국 지식인 엘리트 사이에서 널리 받아들여졌다.</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단일한 운동이 아니었다 — 자유주의라는 개념 자체가 각자 옳다고 보는 대로 생각할 자유를 함축했기 때문이다.</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공정하게 볼 것 — 그 안에 기독교와 성경을 여느 종교, 여느 위대한 책 정도로 여긴 소수의 급진파(현대주의자, modernists)가 있었다. 그러나 대다수 자유주의자는 헌신된 그리스도인이었고, 바로 그 헌신 때문에 자기 시대의 지적 도전에 응답해 현대인에게 신앙을 신뢰할 만한 것으로 만들려 했다.</a:t>
            </a:r>
            <a:endParaRPr lang="en-US" sz="1150" dirty="0"/>
          </a:p>
          <a:p>
            <a:pPr indent="0" marL="0">
              <a:lnSpc>
                <a:spcPct val="108000"/>
              </a:lnSpc>
              <a:spcAft>
                <a:spcPts val="600"/>
              </a:spcAft>
              <a:buNone/>
            </a:pPr>
            <a:r>
              <a:rPr lang="en-US" sz="1150" dirty="0">
                <a:solidFill>
                  <a:srgbClr val="33291F"/>
                </a:solidFill>
                <a:latin typeface="Calibri" pitchFamily="34" charset="0"/>
                <a:ea typeface="Calibri" pitchFamily="34" charset="-122"/>
                <a:cs typeface="Calibri" pitchFamily="34" charset="-120"/>
              </a:rPr>
              <a:t>지리적 한계 — 미국의 자유주의는 거의 전적으로 북동부와 중상류층에 국한되었다. 남부와 서부에서는 영향이 거의 없었다.</a:t>
            </a:r>
            <a:endParaRPr lang="en-US" sz="1150" dirty="0"/>
          </a:p>
        </p:txBody>
      </p:sp>
      <p:sp>
        <p:nvSpPr>
          <p:cNvPr id="7" name="Shape 5"/>
          <p:cNvSpPr/>
          <p:nvPr/>
        </p:nvSpPr>
        <p:spPr>
          <a:xfrm>
            <a:off x="7452360" y="1874520"/>
            <a:ext cx="4069080" cy="3977640"/>
          </a:xfrm>
          <a:prstGeom prst="roundRect">
            <a:avLst>
              <a:gd name="adj" fmla="val 1839"/>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8" name="Text 6"/>
          <p:cNvSpPr/>
          <p:nvPr/>
        </p:nvSpPr>
        <p:spPr>
          <a:xfrm>
            <a:off x="7772400" y="2148840"/>
            <a:ext cx="3474720" cy="411480"/>
          </a:xfrm>
          <a:prstGeom prst="rect">
            <a:avLst/>
          </a:prstGeom>
          <a:noFill/>
          <a:ln/>
        </p:spPr>
        <p:txBody>
          <a:bodyPr wrap="square" rtlCol="0" anchor="ctr"/>
          <a:lstStyle/>
          <a:p>
            <a:pPr algn="ctr" indent="0" marL="0">
              <a:buNone/>
            </a:pPr>
            <a:r>
              <a:rPr lang="en-US" sz="1700" b="1" dirty="0">
                <a:solidFill>
                  <a:srgbClr val="C79A3A"/>
                </a:solidFill>
                <a:latin typeface="Cambria" pitchFamily="34" charset="0"/>
                <a:ea typeface="Cambria" pitchFamily="34" charset="-122"/>
                <a:cs typeface="Cambria" pitchFamily="34" charset="-120"/>
              </a:rPr>
              <a:t>시대의 낙관</a:t>
            </a:r>
            <a:endParaRPr lang="en-US" sz="1700" dirty="0"/>
          </a:p>
        </p:txBody>
      </p:sp>
      <p:sp>
        <p:nvSpPr>
          <p:cNvPr id="9" name="Text 7"/>
          <p:cNvSpPr/>
          <p:nvPr/>
        </p:nvSpPr>
        <p:spPr>
          <a:xfrm>
            <a:off x="7772400" y="2651760"/>
            <a:ext cx="3474720" cy="3017520"/>
          </a:xfrm>
          <a:prstGeom prst="rect">
            <a:avLst/>
          </a:prstGeom>
          <a:noFill/>
          <a:ln/>
        </p:spPr>
        <p:txBody>
          <a:bodyPr wrap="square" rtlCol="0" anchor="ctr"/>
          <a:lstStyle/>
          <a:p>
            <a:pPr indent="0" marL="0">
              <a:lnSpc>
                <a:spcPct val="108000"/>
              </a:lnSpc>
              <a:spcAft>
                <a:spcPts val="600"/>
              </a:spcAft>
              <a:buNone/>
            </a:pPr>
            <a:r>
              <a:rPr lang="en-US" sz="1100" dirty="0">
                <a:solidFill>
                  <a:srgbClr val="FBF6EC"/>
                </a:solidFill>
                <a:latin typeface="Calibri" pitchFamily="34" charset="0"/>
                <a:ea typeface="Calibri" pitchFamily="34" charset="-122"/>
                <a:cs typeface="Calibri" pitchFamily="34" charset="-120"/>
              </a:rPr>
              <a:t>같은 학계에 인간과 그 능력에 대한 큰 낙관이 퍼져 있었다.</a:t>
            </a:r>
            <a:endParaRPr lang="en-US" sz="1100" dirty="0"/>
          </a:p>
          <a:p>
            <a:pPr indent="0" marL="0">
              <a:lnSpc>
                <a:spcPct val="108000"/>
              </a:lnSpc>
              <a:spcAft>
                <a:spcPts val="600"/>
              </a:spcAft>
              <a:buNone/>
            </a:pPr>
            <a:r>
              <a:rPr lang="en-US" sz="1100" dirty="0">
                <a:solidFill>
                  <a:srgbClr val="FBF6EC"/>
                </a:solidFill>
                <a:latin typeface="Calibri" pitchFamily="34" charset="0"/>
                <a:ea typeface="Calibri" pitchFamily="34" charset="-122"/>
                <a:cs typeface="Calibri" pitchFamily="34" charset="-120"/>
              </a:rPr>
              <a:t>진화와 진보 덕분에, 그때까지 풀 수 없던 문제들을 인간이 해결하고 기쁨과 자유와 정의와 평화와 풍요의 새 시대를 열 날이 가까웠다고 믿었다.</a:t>
            </a:r>
            <a:endParaRPr lang="en-US" sz="1100" dirty="0"/>
          </a:p>
          <a:p>
            <a:pPr indent="0" marL="0">
              <a:lnSpc>
                <a:spcPct val="108000"/>
              </a:lnSpc>
              <a:spcAft>
                <a:spcPts val="600"/>
              </a:spcAft>
              <a:buNone/>
            </a:pPr>
            <a:r>
              <a:rPr lang="en-US" sz="1100" b="1" dirty="0">
                <a:solidFill>
                  <a:srgbClr val="C79A3A"/>
                </a:solidFill>
                <a:latin typeface="Calibri" pitchFamily="34" charset="0"/>
                <a:ea typeface="Calibri" pitchFamily="34" charset="-122"/>
                <a:cs typeface="Calibri" pitchFamily="34" charset="-120"/>
              </a:rPr>
              <a:t>이 낙관이 1914년 제1차 세계대전과 함께 무너진다 — 14주차 바르트의 신정통주의가 그 폐허에서 태어난다.</a:t>
            </a:r>
            <a:endParaRPr lang="en-US" sz="1100" dirty="0"/>
          </a:p>
        </p:txBody>
      </p:sp>
      <p:sp>
        <p:nvSpPr>
          <p:cNvPr id="10" name="Text 8"/>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7</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II — 자유주의의 응답 ②</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셰일러 매튜스와 자유주의의 세 표지</a:t>
            </a:r>
            <a:endParaRPr lang="en-US" sz="3100" dirty="0"/>
          </a:p>
        </p:txBody>
      </p:sp>
      <p:sp>
        <p:nvSpPr>
          <p:cNvPr id="5" name="Shape 3"/>
          <p:cNvSpPr/>
          <p:nvPr/>
        </p:nvSpPr>
        <p:spPr>
          <a:xfrm>
            <a:off x="640080" y="1874520"/>
            <a:ext cx="6492240" cy="3977640"/>
          </a:xfrm>
          <a:prstGeom prst="roundRect">
            <a:avLst>
              <a:gd name="adj" fmla="val 2069"/>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103120"/>
            <a:ext cx="5852160" cy="457200"/>
          </a:xfrm>
          <a:prstGeom prst="rect">
            <a:avLst/>
          </a:prstGeom>
          <a:noFill/>
          <a:ln/>
        </p:spPr>
        <p:txBody>
          <a:bodyPr wrap="square" rtlCol="0" anchor="ctr"/>
          <a:lstStyle/>
          <a:p>
            <a:pPr indent="0" marL="0">
              <a:buNone/>
            </a:pPr>
            <a:r>
              <a:rPr lang="en-US" sz="1550" b="1" dirty="0">
                <a:solidFill>
                  <a:srgbClr val="8C2F2A"/>
                </a:solidFill>
                <a:latin typeface="Cambria" pitchFamily="34" charset="0"/>
                <a:ea typeface="Cambria" pitchFamily="34" charset="-122"/>
                <a:cs typeface="Cambria" pitchFamily="34" charset="-120"/>
              </a:rPr>
              <a:t>『현대주의의 신앙』 (The Faith of Modernism, 1924)</a:t>
            </a:r>
            <a:endParaRPr lang="en-US" sz="1550" dirty="0"/>
          </a:p>
        </p:txBody>
      </p:sp>
      <p:sp>
        <p:nvSpPr>
          <p:cNvPr id="7" name="Text 5"/>
          <p:cNvSpPr/>
          <p:nvPr/>
        </p:nvSpPr>
        <p:spPr>
          <a:xfrm>
            <a:off x="960120" y="2651760"/>
            <a:ext cx="5852160" cy="3108960"/>
          </a:xfrm>
          <a:prstGeom prst="rect">
            <a:avLst/>
          </a:prstGeom>
          <a:noFill/>
          <a:ln/>
        </p:spPr>
        <p:txBody>
          <a:bodyPr wrap="square" rtlCol="0" anchor="ctr"/>
          <a:lstStyle/>
          <a:p>
            <a:pPr indent="0" marL="0">
              <a:lnSpc>
                <a:spcPct val="108000"/>
              </a:lnSpc>
              <a:spcAft>
                <a:spcPts val="700"/>
              </a:spcAft>
              <a:buNone/>
            </a:pPr>
            <a:r>
              <a:rPr lang="en-US" sz="1150" dirty="0">
                <a:solidFill>
                  <a:srgbClr val="33291F"/>
                </a:solidFill>
                <a:latin typeface="Calibri" pitchFamily="34" charset="0"/>
                <a:ea typeface="Calibri" pitchFamily="34" charset="-122"/>
                <a:cs typeface="Calibri" pitchFamily="34" charset="-120"/>
              </a:rPr>
              <a:t>셰일러 매튜스 (Shailer Mathews)는 시카고 대학 신학부의 역사신학 교수이자 학장이었다. 그는 과학적 탐구에 기초한 성경관을 제시했다.</a:t>
            </a:r>
            <a:endParaRPr lang="en-US" sz="1150" dirty="0"/>
          </a:p>
          <a:p>
            <a:pPr indent="0" marL="0">
              <a:lnSpc>
                <a:spcPct val="108000"/>
              </a:lnSpc>
              <a:spcAft>
                <a:spcPts val="700"/>
              </a:spcAft>
              <a:buNone/>
            </a:pPr>
            <a:r>
              <a:rPr lang="en-US" sz="1150" dirty="0">
                <a:solidFill>
                  <a:srgbClr val="33291F"/>
                </a:solidFill>
                <a:latin typeface="Calibri" pitchFamily="34" charset="0"/>
                <a:ea typeface="Calibri" pitchFamily="34" charset="-122"/>
                <a:cs typeface="Calibri" pitchFamily="34" charset="-120"/>
              </a:rPr>
              <a:t>그의 주장 — 고백적 신학은 성경을 초자연적으로 주어진 것으로 여기지만, 현대주의자는 성경을 '발전하는 종교의 신뢰할 만한 기록이자 산물'로 사용한다.</a:t>
            </a:r>
            <a:endParaRPr lang="en-US" sz="1150" dirty="0"/>
          </a:p>
          <a:p>
            <a:pPr indent="0" marL="0">
              <a:lnSpc>
                <a:spcPct val="108000"/>
              </a:lnSpc>
              <a:spcAft>
                <a:spcPts val="700"/>
              </a:spcAft>
              <a:buNone/>
            </a:pPr>
            <a:r>
              <a:rPr lang="en-US" sz="1150" i="1" dirty="0">
                <a:solidFill>
                  <a:srgbClr val="33291F"/>
                </a:solidFill>
                <a:latin typeface="Calibri" pitchFamily="34" charset="0"/>
                <a:ea typeface="Calibri" pitchFamily="34" charset="-122"/>
                <a:cs typeface="Calibri" pitchFamily="34" charset="-120"/>
              </a:rPr>
              <a:t>“기독교는 문헌을 받아들이는 것이 아니라, 태도와 신앙을 재현하는 것이 된다 — 불완전한 도덕을 지녔으나 그 마음이 하나님을 찾았던 고대인들과의 사귐이다.”</a:t>
            </a:r>
            <a:endParaRPr lang="en-US" sz="1150" dirty="0"/>
          </a:p>
        </p:txBody>
      </p:sp>
      <p:sp>
        <p:nvSpPr>
          <p:cNvPr id="8" name="Shape 6"/>
          <p:cNvSpPr/>
          <p:nvPr/>
        </p:nvSpPr>
        <p:spPr>
          <a:xfrm>
            <a:off x="7452360" y="1874520"/>
            <a:ext cx="4069080" cy="3977640"/>
          </a:xfrm>
          <a:prstGeom prst="roundRect">
            <a:avLst>
              <a:gd name="adj" fmla="val 1839"/>
            </a:avLst>
          </a:prstGeom>
          <a:solidFill>
            <a:srgbClr val="2A2018"/>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7772400" y="2148840"/>
            <a:ext cx="3474720" cy="457200"/>
          </a:xfrm>
          <a:prstGeom prst="rect">
            <a:avLst/>
          </a:prstGeom>
          <a:noFill/>
          <a:ln/>
        </p:spPr>
        <p:txBody>
          <a:bodyPr wrap="square" rtlCol="0" anchor="ctr"/>
          <a:lstStyle/>
          <a:p>
            <a:pPr algn="ctr" indent="0" marL="0">
              <a:buNone/>
            </a:pPr>
            <a:r>
              <a:rPr lang="en-US" sz="1550" b="1" dirty="0">
                <a:solidFill>
                  <a:srgbClr val="C79A3A"/>
                </a:solidFill>
                <a:latin typeface="Cambria" pitchFamily="34" charset="0"/>
                <a:ea typeface="Cambria" pitchFamily="34" charset="-122"/>
                <a:cs typeface="Cambria" pitchFamily="34" charset="-120"/>
              </a:rPr>
              <a:t>자유주의 신학의 세 표지</a:t>
            </a:r>
            <a:endParaRPr lang="en-US" sz="1550" dirty="0"/>
          </a:p>
        </p:txBody>
      </p:sp>
      <p:sp>
        <p:nvSpPr>
          <p:cNvPr id="10" name="Text 8"/>
          <p:cNvSpPr/>
          <p:nvPr/>
        </p:nvSpPr>
        <p:spPr>
          <a:xfrm>
            <a:off x="7772400" y="2697480"/>
            <a:ext cx="3474720" cy="2971800"/>
          </a:xfrm>
          <a:prstGeom prst="rect">
            <a:avLst/>
          </a:prstGeom>
          <a:noFill/>
          <a:ln/>
        </p:spPr>
        <p:txBody>
          <a:bodyPr wrap="square" rtlCol="0" anchor="ctr"/>
          <a:lstStyle/>
          <a:p>
            <a:pPr indent="0" marL="0">
              <a:lnSpc>
                <a:spcPct val="110000"/>
              </a:lnSpc>
              <a:spcAft>
                <a:spcPts val="800"/>
              </a:spcAft>
              <a:buNone/>
            </a:pPr>
            <a:r>
              <a:rPr lang="en-US" sz="1100" b="1" dirty="0">
                <a:solidFill>
                  <a:srgbClr val="FBF6EC"/>
                </a:solidFill>
                <a:latin typeface="Calibri" pitchFamily="34" charset="0"/>
                <a:ea typeface="Calibri" pitchFamily="34" charset="-122"/>
                <a:cs typeface="Calibri" pitchFamily="34" charset="-120"/>
              </a:rPr>
              <a:t>① 진화론적 철학을 종교에 적용</a:t>
            </a:r>
            <a:endParaRPr lang="en-US" sz="1100" dirty="0"/>
          </a:p>
          <a:p>
            <a:pPr indent="0" marL="0">
              <a:lnSpc>
                <a:spcPct val="110000"/>
              </a:lnSpc>
              <a:spcAft>
                <a:spcPts val="800"/>
              </a:spcAft>
              <a:buNone/>
            </a:pPr>
            <a:r>
              <a:rPr lang="en-US" sz="1100" b="1" dirty="0">
                <a:solidFill>
                  <a:srgbClr val="FBF6EC"/>
                </a:solidFill>
                <a:latin typeface="Calibri" pitchFamily="34" charset="0"/>
                <a:ea typeface="Calibri" pitchFamily="34" charset="-122"/>
                <a:cs typeface="Calibri" pitchFamily="34" charset="-120"/>
              </a:rPr>
              <a:t>② 인간에 대한 낙관적 견해 — 개인의 종교적 체험을 중심에 둠</a:t>
            </a:r>
            <a:endParaRPr lang="en-US" sz="1100" dirty="0"/>
          </a:p>
          <a:p>
            <a:pPr indent="0" marL="0">
              <a:lnSpc>
                <a:spcPct val="110000"/>
              </a:lnSpc>
              <a:spcAft>
                <a:spcPts val="800"/>
              </a:spcAft>
              <a:buNone/>
            </a:pPr>
            <a:r>
              <a:rPr lang="en-US" sz="1100" b="1" dirty="0">
                <a:solidFill>
                  <a:srgbClr val="FBF6EC"/>
                </a:solidFill>
                <a:latin typeface="Calibri" pitchFamily="34" charset="0"/>
                <a:ea typeface="Calibri" pitchFamily="34" charset="-122"/>
                <a:cs typeface="Calibri" pitchFamily="34" charset="-120"/>
              </a:rPr>
              <a:t>③ 도덕주의적 하나님 개념 — 누구든 쉽게 발견할 수 있는 하나님</a:t>
            </a:r>
            <a:endParaRPr lang="en-US" sz="1100" dirty="0"/>
          </a:p>
          <a:p>
            <a:pPr indent="0" marL="0">
              <a:lnSpc>
                <a:spcPct val="110000"/>
              </a:lnSpc>
              <a:spcAft>
                <a:spcPts val="800"/>
              </a:spcAft>
              <a:buNone/>
            </a:pPr>
            <a:r>
              <a:rPr lang="en-US" sz="1100" i="1" dirty="0">
                <a:solidFill>
                  <a:srgbClr val="C79A3A"/>
                </a:solidFill>
                <a:latin typeface="Calibri" pitchFamily="34" charset="0"/>
                <a:ea typeface="Calibri" pitchFamily="34" charset="-122"/>
                <a:cs typeface="Calibri" pitchFamily="34" charset="-120"/>
              </a:rPr>
              <a:t>9주차 슐라이어마허가 '체험'을 신학의 기초로 옮긴 결과가 여기에 있다.</a:t>
            </a:r>
            <a:endParaRPr lang="en-US" sz="1100" dirty="0"/>
          </a:p>
        </p:txBody>
      </p:sp>
      <p:sp>
        <p:nvSpPr>
          <p:cNvPr id="11" name="Text 9"/>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8</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502920" y="457200"/>
            <a:ext cx="9052560" cy="1234440"/>
          </a:xfrm>
          <a:prstGeom prst="roundRect">
            <a:avLst>
              <a:gd name="adj" fmla="val 5926"/>
            </a:avLst>
          </a:prstGeom>
          <a:solidFill>
            <a:srgbClr val="FBF6EC">
              <a:alpha val="86000"/>
            </a:srgbClr>
          </a:solidFill>
          <a:ln w="12700">
            <a:solidFill>
              <a:srgbClr val="FFFFFF">
                <a:alpha val="65000"/>
              </a:srgbClr>
            </a:solidFill>
            <a:prstDash val="solid"/>
          </a:ln>
        </p:spPr>
      </p:sp>
      <p:sp>
        <p:nvSpPr>
          <p:cNvPr id="3" name="Text 1"/>
          <p:cNvSpPr/>
          <p:nvPr/>
        </p:nvSpPr>
        <p:spPr>
          <a:xfrm>
            <a:off x="777240" y="566928"/>
            <a:ext cx="8595360" cy="347472"/>
          </a:xfrm>
          <a:prstGeom prst="rect">
            <a:avLst/>
          </a:prstGeom>
          <a:noFill/>
          <a:ln/>
        </p:spPr>
        <p:txBody>
          <a:bodyPr wrap="square" rtlCol="0" anchor="ctr"/>
          <a:lstStyle/>
          <a:p>
            <a:pPr indent="0" marL="0">
              <a:buNone/>
            </a:pPr>
            <a:r>
              <a:rPr lang="en-US" sz="1350" b="1" spc="200" kern="0" dirty="0">
                <a:solidFill>
                  <a:srgbClr val="8C2F2A"/>
                </a:solidFill>
                <a:latin typeface="Calibri" pitchFamily="34" charset="0"/>
                <a:ea typeface="Calibri" pitchFamily="34" charset="-122"/>
                <a:cs typeface="Calibri" pitchFamily="34" charset="-120"/>
              </a:rPr>
              <a:t>국면 III — 근본주의의 반격 ①</a:t>
            </a:r>
            <a:endParaRPr lang="en-US" sz="1350" dirty="0"/>
          </a:p>
        </p:txBody>
      </p:sp>
      <p:sp>
        <p:nvSpPr>
          <p:cNvPr id="4" name="Text 2"/>
          <p:cNvSpPr/>
          <p:nvPr/>
        </p:nvSpPr>
        <p:spPr>
          <a:xfrm>
            <a:off x="777240" y="914400"/>
            <a:ext cx="10241280" cy="658368"/>
          </a:xfrm>
          <a:prstGeom prst="rect">
            <a:avLst/>
          </a:prstGeom>
          <a:noFill/>
          <a:ln/>
        </p:spPr>
        <p:txBody>
          <a:bodyPr wrap="square" rtlCol="0" anchor="ctr"/>
          <a:lstStyle/>
          <a:p>
            <a:pPr indent="0" marL="0">
              <a:buNone/>
            </a:pPr>
            <a:r>
              <a:rPr lang="en-US" sz="3100" b="1" dirty="0">
                <a:solidFill>
                  <a:srgbClr val="33291F"/>
                </a:solidFill>
                <a:latin typeface="Cambria" pitchFamily="34" charset="0"/>
                <a:ea typeface="Cambria" pitchFamily="34" charset="-122"/>
                <a:cs typeface="Cambria" pitchFamily="34" charset="-120"/>
              </a:rPr>
              <a:t>『근본』(The Fundamentals, 1910–1915)</a:t>
            </a:r>
            <a:endParaRPr lang="en-US" sz="3100" dirty="0"/>
          </a:p>
        </p:txBody>
      </p:sp>
      <p:sp>
        <p:nvSpPr>
          <p:cNvPr id="5" name="Shape 3"/>
          <p:cNvSpPr/>
          <p:nvPr/>
        </p:nvSpPr>
        <p:spPr>
          <a:xfrm>
            <a:off x="640080" y="1874520"/>
            <a:ext cx="10881360" cy="2011680"/>
          </a:xfrm>
          <a:prstGeom prst="roundRect">
            <a:avLst>
              <a:gd name="adj" fmla="val 4091"/>
            </a:avLst>
          </a:prstGeom>
          <a:solidFill>
            <a:srgbClr val="FBF6EC">
              <a:alpha val="90000"/>
            </a:srgbClr>
          </a:solidFill>
          <a:ln w="15875">
            <a:solidFill>
              <a:srgbClr val="FFFFFF">
                <a:alpha val="80000"/>
              </a:srgbClr>
            </a:solidFill>
            <a:prstDash val="solid"/>
          </a:ln>
          <a:effectLst>
            <a:outerShdw sx="100000" sy="100000" kx="0" ky="0" algn="bl" rotWithShape="0" blurRad="114300" dist="38100" dir="5400000">
              <a:srgbClr val="6B5B47">
                <a:alpha val="28000"/>
              </a:srgbClr>
            </a:outerShdw>
          </a:effectLst>
        </p:spPr>
      </p:sp>
      <p:sp>
        <p:nvSpPr>
          <p:cNvPr id="6" name="Text 4"/>
          <p:cNvSpPr/>
          <p:nvPr/>
        </p:nvSpPr>
        <p:spPr>
          <a:xfrm>
            <a:off x="960120" y="2057400"/>
            <a:ext cx="10241280" cy="411480"/>
          </a:xfrm>
          <a:prstGeom prst="rect">
            <a:avLst/>
          </a:prstGeom>
          <a:noFill/>
          <a:ln/>
        </p:spPr>
        <p:txBody>
          <a:bodyPr wrap="square" rtlCol="0" anchor="ctr"/>
          <a:lstStyle/>
          <a:p>
            <a:pPr indent="0" marL="0">
              <a:buNone/>
            </a:pPr>
            <a:r>
              <a:rPr lang="en-US" sz="1400" b="1" i="1" dirty="0">
                <a:solidFill>
                  <a:srgbClr val="8C2F2A"/>
                </a:solidFill>
                <a:latin typeface="Calibri" pitchFamily="34" charset="0"/>
                <a:ea typeface="Calibri" pitchFamily="34" charset="-122"/>
                <a:cs typeface="Calibri" pitchFamily="34" charset="-120"/>
              </a:rPr>
              <a:t>근본주의는 대개 1910년부터 1915년까지 출간된 열두 권의 작은 책들에서 시작된 것으로 본다.</a:t>
            </a:r>
            <a:endParaRPr lang="en-US" sz="1400" dirty="0"/>
          </a:p>
        </p:txBody>
      </p:sp>
      <p:sp>
        <p:nvSpPr>
          <p:cNvPr id="7" name="Text 5"/>
          <p:cNvSpPr/>
          <p:nvPr/>
        </p:nvSpPr>
        <p:spPr>
          <a:xfrm>
            <a:off x="960120" y="2514600"/>
            <a:ext cx="10241280" cy="1188720"/>
          </a:xfrm>
          <a:prstGeom prst="rect">
            <a:avLst/>
          </a:prstGeom>
          <a:noFill/>
          <a:ln/>
        </p:spPr>
        <p:txBody>
          <a:bodyPr wrap="square" rtlCol="0" anchor="ctr"/>
          <a:lstStyle/>
          <a:p>
            <a:pPr indent="0" marL="0">
              <a:lnSpc>
                <a:spcPct val="110000"/>
              </a:lnSpc>
              <a:buNone/>
            </a:pPr>
            <a:r>
              <a:rPr lang="en-US" sz="1250" dirty="0">
                <a:solidFill>
                  <a:srgbClr val="33291F"/>
                </a:solidFill>
                <a:latin typeface="Calibri" pitchFamily="34" charset="0"/>
                <a:ea typeface="Calibri" pitchFamily="34" charset="-122"/>
                <a:cs typeface="Calibri" pitchFamily="34" charset="-120"/>
              </a:rPr>
              <a:t>남캘리포니아의 부유한 석유업자 라이먼 스튜어트 (Lyman Stewart)가 성경 비평과 자유주의 신학 앞에서 기독교 진리를 재천명할 무언가가 필요하다고 확신해 기획했다. 무디 교회 목사 A. C. 딕슨(Amzi C. Dixon)이 편집을 맡았고, 전도자 R. A. 토리 (R. A. Torrey) 등이 도왔다. 300만 부가 전 세계 신학생·목회자·선교사에게 무료로 배포되었다.</a:t>
            </a:r>
            <a:endParaRPr lang="en-US" sz="1250" dirty="0"/>
          </a:p>
        </p:txBody>
      </p:sp>
      <p:sp>
        <p:nvSpPr>
          <p:cNvPr id="8" name="Shape 6"/>
          <p:cNvSpPr/>
          <p:nvPr/>
        </p:nvSpPr>
        <p:spPr>
          <a:xfrm>
            <a:off x="640080" y="3794760"/>
            <a:ext cx="3429000" cy="2103120"/>
          </a:xfrm>
          <a:prstGeom prst="roundRect">
            <a:avLst>
              <a:gd name="adj" fmla="val 3478"/>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9" name="Text 7"/>
          <p:cNvSpPr/>
          <p:nvPr/>
        </p:nvSpPr>
        <p:spPr>
          <a:xfrm>
            <a:off x="868680" y="3977640"/>
            <a:ext cx="2971800" cy="411480"/>
          </a:xfrm>
          <a:prstGeom prst="rect">
            <a:avLst/>
          </a:prstGeom>
          <a:noFill/>
          <a:ln/>
        </p:spPr>
        <p:txBody>
          <a:bodyPr wrap="square" rtlCol="0" anchor="ctr"/>
          <a:lstStyle/>
          <a:p>
            <a:pPr algn="ctr" indent="0" marL="0">
              <a:buNone/>
            </a:pPr>
            <a:r>
              <a:rPr lang="en-US" sz="1450" b="1" dirty="0">
                <a:solidFill>
                  <a:srgbClr val="8C2F2A"/>
                </a:solidFill>
                <a:latin typeface="Cambria" pitchFamily="34" charset="0"/>
                <a:ea typeface="Cambria" pitchFamily="34" charset="-122"/>
                <a:cs typeface="Cambria" pitchFamily="34" charset="-120"/>
              </a:rPr>
              <a:t>폭넓은 필진</a:t>
            </a:r>
            <a:endParaRPr lang="en-US" sz="1450" dirty="0"/>
          </a:p>
        </p:txBody>
      </p:sp>
      <p:sp>
        <p:nvSpPr>
          <p:cNvPr id="10" name="Text 8"/>
          <p:cNvSpPr/>
          <p:nvPr/>
        </p:nvSpPr>
        <p:spPr>
          <a:xfrm>
            <a:off x="896112" y="4434840"/>
            <a:ext cx="2916936" cy="1325880"/>
          </a:xfrm>
          <a:prstGeom prst="rect">
            <a:avLst/>
          </a:prstGeom>
          <a:noFill/>
          <a:ln/>
        </p:spPr>
        <p:txBody>
          <a:bodyPr wrap="square" rtlCol="0" anchor="ctr"/>
          <a:lstStyle/>
          <a:p>
            <a:pPr algn="ctr" indent="0" marL="0">
              <a:lnSpc>
                <a:spcPct val="106000"/>
              </a:lnSpc>
              <a:buNone/>
            </a:pPr>
            <a:r>
              <a:rPr lang="en-US" sz="1100" dirty="0">
                <a:solidFill>
                  <a:srgbClr val="33291F"/>
                </a:solidFill>
                <a:latin typeface="Calibri" pitchFamily="34" charset="0"/>
                <a:ea typeface="Calibri" pitchFamily="34" charset="-122"/>
                <a:cs typeface="Calibri" pitchFamily="34" charset="-120"/>
              </a:rPr>
              <a:t>64명의 저자가 참여했다. 미국 전천년설 운동과 영국 케즈윅 대회가 잘 대표되었다.</a:t>
            </a:r>
            <a:endParaRPr lang="en-US" sz="1100" dirty="0"/>
          </a:p>
        </p:txBody>
      </p:sp>
      <p:sp>
        <p:nvSpPr>
          <p:cNvPr id="11" name="Shape 9"/>
          <p:cNvSpPr/>
          <p:nvPr/>
        </p:nvSpPr>
        <p:spPr>
          <a:xfrm>
            <a:off x="4370832" y="3794760"/>
            <a:ext cx="3429000" cy="2103120"/>
          </a:xfrm>
          <a:prstGeom prst="roundRect">
            <a:avLst>
              <a:gd name="adj" fmla="val 3478"/>
            </a:avLst>
          </a:prstGeom>
          <a:solidFill>
            <a:srgbClr val="8C2F2A"/>
          </a:solidFill>
          <a:ln w="12700">
            <a:solidFill>
              <a:srgbClr val="A6791A">
                <a:alpha val="75000"/>
              </a:srgbClr>
            </a:solidFill>
            <a:prstDash val="solid"/>
          </a:ln>
          <a:effectLst>
            <a:outerShdw sx="100000" sy="100000" kx="0" ky="0" algn="bl" rotWithShape="0" blurRad="88900" dist="25400" dir="5400000">
              <a:srgbClr val="5B4A38">
                <a:alpha val="30000"/>
              </a:srgbClr>
            </a:outerShdw>
          </a:effectLst>
        </p:spPr>
      </p:sp>
      <p:sp>
        <p:nvSpPr>
          <p:cNvPr id="12" name="Text 10"/>
          <p:cNvSpPr/>
          <p:nvPr/>
        </p:nvSpPr>
        <p:spPr>
          <a:xfrm>
            <a:off x="4599432" y="3977640"/>
            <a:ext cx="2971800" cy="411480"/>
          </a:xfrm>
          <a:prstGeom prst="rect">
            <a:avLst/>
          </a:prstGeom>
          <a:noFill/>
          <a:ln/>
        </p:spPr>
        <p:txBody>
          <a:bodyPr wrap="square" rtlCol="0" anchor="ctr"/>
          <a:lstStyle/>
          <a:p>
            <a:pPr algn="ctr" indent="0" marL="0">
              <a:buNone/>
            </a:pPr>
            <a:r>
              <a:rPr lang="en-US" sz="1450" b="1" dirty="0">
                <a:solidFill>
                  <a:srgbClr val="C79A3A"/>
                </a:solidFill>
                <a:latin typeface="Cambria" pitchFamily="34" charset="0"/>
                <a:ea typeface="Cambria" pitchFamily="34" charset="-122"/>
                <a:cs typeface="Cambria" pitchFamily="34" charset="-120"/>
              </a:rPr>
              <a:t>침례교의 참여 ★</a:t>
            </a:r>
            <a:endParaRPr lang="en-US" sz="1450" dirty="0"/>
          </a:p>
        </p:txBody>
      </p:sp>
      <p:sp>
        <p:nvSpPr>
          <p:cNvPr id="13" name="Text 11"/>
          <p:cNvSpPr/>
          <p:nvPr/>
        </p:nvSpPr>
        <p:spPr>
          <a:xfrm>
            <a:off x="4626864" y="4434840"/>
            <a:ext cx="2916936" cy="1325880"/>
          </a:xfrm>
          <a:prstGeom prst="rect">
            <a:avLst/>
          </a:prstGeom>
          <a:noFill/>
          <a:ln/>
        </p:spPr>
        <p:txBody>
          <a:bodyPr wrap="square" rtlCol="0" anchor="ctr"/>
          <a:lstStyle/>
          <a:p>
            <a:pPr algn="ctr" indent="0" marL="0">
              <a:lnSpc>
                <a:spcPct val="106000"/>
              </a:lnSpc>
              <a:buNone/>
            </a:pPr>
            <a:r>
              <a:rPr lang="en-US" sz="1100" dirty="0">
                <a:solidFill>
                  <a:srgbClr val="FBF6EC"/>
                </a:solidFill>
                <a:latin typeface="Calibri" pitchFamily="34" charset="0"/>
                <a:ea typeface="Calibri" pitchFamily="34" charset="-122"/>
                <a:cs typeface="Calibri" pitchFamily="34" charset="-120"/>
              </a:rPr>
              <a:t>남침례신학교의 E. Y. 멀린스 (E. Y. Mullins)와 프린스턴의 벤저민 워필드 (B. B. Warfield) 같은 다른 보수주의자들도 기고했다.</a:t>
            </a:r>
            <a:endParaRPr lang="en-US" sz="1100" dirty="0"/>
          </a:p>
        </p:txBody>
      </p:sp>
      <p:sp>
        <p:nvSpPr>
          <p:cNvPr id="14" name="Shape 12"/>
          <p:cNvSpPr/>
          <p:nvPr/>
        </p:nvSpPr>
        <p:spPr>
          <a:xfrm>
            <a:off x="8101584" y="3794760"/>
            <a:ext cx="3429000" cy="2103120"/>
          </a:xfrm>
          <a:prstGeom prst="roundRect">
            <a:avLst>
              <a:gd name="adj" fmla="val 3478"/>
            </a:avLst>
          </a:prstGeom>
          <a:solidFill>
            <a:srgbClr val="FBF6EC"/>
          </a:solidFill>
          <a:ln w="12700">
            <a:solidFill>
              <a:srgbClr val="FFFFFF">
                <a:alpha val="75000"/>
              </a:srgbClr>
            </a:solidFill>
            <a:prstDash val="solid"/>
          </a:ln>
          <a:effectLst>
            <a:outerShdw sx="100000" sy="100000" kx="0" ky="0" algn="bl" rotWithShape="0" blurRad="88900" dist="25400" dir="5400000">
              <a:srgbClr val="5B4A38">
                <a:alpha val="30000"/>
              </a:srgbClr>
            </a:outerShdw>
          </a:effectLst>
        </p:spPr>
      </p:sp>
      <p:sp>
        <p:nvSpPr>
          <p:cNvPr id="15" name="Text 13"/>
          <p:cNvSpPr/>
          <p:nvPr/>
        </p:nvSpPr>
        <p:spPr>
          <a:xfrm>
            <a:off x="8330184" y="3977640"/>
            <a:ext cx="2971800" cy="411480"/>
          </a:xfrm>
          <a:prstGeom prst="rect">
            <a:avLst/>
          </a:prstGeom>
          <a:noFill/>
          <a:ln/>
        </p:spPr>
        <p:txBody>
          <a:bodyPr wrap="square" rtlCol="0" anchor="ctr"/>
          <a:lstStyle/>
          <a:p>
            <a:pPr algn="ctr" indent="0" marL="0">
              <a:buNone/>
            </a:pPr>
            <a:r>
              <a:rPr lang="en-US" sz="1450" b="1" dirty="0">
                <a:solidFill>
                  <a:srgbClr val="8C2F2A"/>
                </a:solidFill>
                <a:latin typeface="Cambria" pitchFamily="34" charset="0"/>
                <a:ea typeface="Cambria" pitchFamily="34" charset="-122"/>
                <a:cs typeface="Cambria" pitchFamily="34" charset="-120"/>
              </a:rPr>
              <a:t>1895 나이아가라</a:t>
            </a:r>
            <a:endParaRPr lang="en-US" sz="1450" dirty="0"/>
          </a:p>
        </p:txBody>
      </p:sp>
      <p:sp>
        <p:nvSpPr>
          <p:cNvPr id="16" name="Text 14"/>
          <p:cNvSpPr/>
          <p:nvPr/>
        </p:nvSpPr>
        <p:spPr>
          <a:xfrm>
            <a:off x="8357616" y="4434840"/>
            <a:ext cx="2916936" cy="1325880"/>
          </a:xfrm>
          <a:prstGeom prst="rect">
            <a:avLst/>
          </a:prstGeom>
          <a:noFill/>
          <a:ln/>
        </p:spPr>
        <p:txBody>
          <a:bodyPr wrap="square" rtlCol="0" anchor="ctr"/>
          <a:lstStyle/>
          <a:p>
            <a:pPr algn="ctr" indent="0" marL="0">
              <a:lnSpc>
                <a:spcPct val="106000"/>
              </a:lnSpc>
              <a:buNone/>
            </a:pPr>
            <a:r>
              <a:rPr lang="en-US" sz="1100" dirty="0">
                <a:solidFill>
                  <a:srgbClr val="33291F"/>
                </a:solidFill>
                <a:latin typeface="Calibri" pitchFamily="34" charset="0"/>
                <a:ea typeface="Calibri" pitchFamily="34" charset="-122"/>
                <a:cs typeface="Calibri" pitchFamily="34" charset="-120"/>
              </a:rPr>
              <a:t>다섯 근본(Five Fundamentals)이 정리되었다 — 성경 무오, 예수의 신성, 동정녀 탄생, 대속의 죽음, 육체적 부활과 재림.</a:t>
            </a:r>
            <a:endParaRPr lang="en-US" sz="1100" dirty="0"/>
          </a:p>
        </p:txBody>
      </p:sp>
      <p:sp>
        <p:nvSpPr>
          <p:cNvPr id="17" name="Text 15"/>
          <p:cNvSpPr/>
          <p:nvPr/>
        </p:nvSpPr>
        <p:spPr>
          <a:xfrm>
            <a:off x="11475720" y="6437376"/>
            <a:ext cx="502920" cy="292608"/>
          </a:xfrm>
          <a:prstGeom prst="rect">
            <a:avLst/>
          </a:prstGeom>
          <a:noFill/>
          <a:ln/>
        </p:spPr>
        <p:txBody>
          <a:bodyPr wrap="square" rtlCol="0" anchor="ctr"/>
          <a:lstStyle/>
          <a:p>
            <a:pPr algn="r" indent="0" marL="0">
              <a:buNone/>
            </a:pPr>
            <a:r>
              <a:rPr lang="en-US" sz="1050" dirty="0">
                <a:solidFill>
                  <a:srgbClr val="FBF6EC"/>
                </a:solidFill>
                <a:latin typeface="Calibri" pitchFamily="34" charset="0"/>
                <a:ea typeface="Calibri" pitchFamily="34" charset="-122"/>
                <a:cs typeface="Calibri" pitchFamily="34" charset="-120"/>
              </a:rPr>
              <a:t>9</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교회사 II - 제13주차</dc:title>
  <dc:subject>PptxGenJS Presentation</dc:subject>
  <dc:creator>Chang Lee, Ph.D.</dc:creator>
  <cp:lastModifiedBy>Chang Lee, Ph.D.</cp:lastModifiedBy>
  <cp:revision>1</cp:revision>
  <dcterms:created xsi:type="dcterms:W3CDTF">2026-08-29T21:23:05Z</dcterms:created>
  <dcterms:modified xsi:type="dcterms:W3CDTF">2026-08-29T21:23:05Z</dcterms:modified>
</cp:coreProperties>
</file>