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제12주차. 미국 기독교의 성장과 그 그늘을 함께 다룹니다. 침례교가 최대 교단으로 성장한 이야기와, 노예제로 남침례회가 갈라진 이야기가 같은 주차에 나옵니다 — 우리 전통의 영광과 짐을 정직하게 마주하는 시간입니다.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★ 우리 전통의 짐입니다. 남침례회의 기원이 노예 소유 선교사 임명 문제였다는 사실을 학생들이 알아야 합니다. 1995년 남침례회가 노예제와 인종차별에 대해 공식 사과했다는 점도 덧붙이면 좋습니다(교재 밖 정보). 감리교와 장로교는 20세기에 일부 재결합했습니다.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Richard Allen·Absalom Jones, [용어] African Methodist Episcopal Church(AME)·Jim Crow laws·National Baptist Convention. 오늘 AME는 250만 명이 넘습니다. 흑인 교회가 흑인 사회의 중심 기관이 되었고, 100년 뒤 민권운동의 척추가 되었음을 짚으세요.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Timothy Smith·A. J. Gordon, [용어] Great Reversal(대반전)·premillennialism(전천년설)·holiness(성결). 셀리의 균형 잡힌 평가를 전하세요 — 종말과 개인 경건에 대한 관심은 성경적 뿌리가 있었으나, 동시에 문화의 주도권을 잃어 가던 이들에게 신앙을 지키는 방편이기도 했습니다. 13주차 근본주의로 이어집니다.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Walter Rauschenbusch, [용어] Social Gospel(사회복음). 13주차 자유주의-근본주의 대립의 직접적 배경입니다. 라우션부시가 침례교 신학교 교수였다는 점이 학생들에게 흥미로울 것입니다.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Alexis de Tocqueville. 두 얼굴을 함께 보게 하는 것이 이번 주의 목표입니다.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이번 주의 해석학적 결론입니다. 학생들이 목회 현장에서 성경으로 논쟁할 때 되새길 교훈입니다.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적용. 자기 전통을 정직하게 보는 훈련입니다. 남침례회가 1995년 창립 150주년에 노예제와 인종차별에 대해 공식 사과 결의를 채택한 사실을 덧붙이면 '역사를 마주하는 법'의 좋은 예가 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인물. 앨런을 강조했습니다. 네 사람 중 셋(앨런은 감리교)이 침례교와 연결된다는 점도 흥미롭습니다.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정리·과제·예고. 13주차부터 제8부(이데올로기 시대)로 넘어갑니다 — 이번 주 12·13번 슬라이드(대반전과 사회복음)가 직접적 배경입니다.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국면. 성장의 이야기(I·II)와 균열의 이야기(III·IV)가 같은 세기의 두 얼굴입니다. 어느 한쪽만 말하면 정직한 교회사가 아닙니다.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목표. 네 번째는 불편하지만 반드시 다뤄야 할 주제입니다 — 자기 전통의 그늘을 정직하게 보는 것이 신학 교육의 몫입니다.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denomination(교단)·Bill of Rights(권리장전). 침례교 신학교 맥락에서 중요합니다 — 헬위스와 윌리엄스와 배커스가 싸워 얻은 원리가 미국의 헌정 질서가 되었습니다(7주차 특강 회수).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Lyman Beecher, [용어] voluntary society(자원 결사체)·American Bible Society. 11주차 캐리의 선교회 모델이 미국에서 사회 개혁의 도구로 응용됩니다.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James McGready, [용어] camp meeting(캠프 집회)·Cane Ridge(케인리지)·Second Great Awakening(제2차 대각성). 미화하지 말고 정직하게 — 곤잘레스는 변방의 부흥이 점점 감정적이고 덜 지성적이 되어, 마침내 반지성주의로 흘렀다고 평가합니다.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★ 7주차 특강의 '변방의 강점'이 여기서 구체화됩니다. 또 하나 중요한 결과 — 제2차 대각성은 민족 출신과 교단 소속의 엄격한 대응 관계를 깨뜨렸습니다. 새 침례교인 중에 독일계 전 루터교인, 스코틀랜드계 전 장로교인, 아일랜드계 전 가톨릭이 있었습니다.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invisible institution(보이지 않는 제도)·spirituals(영가). 흑인 영가의 신학이 출애굽 서사에 뿌리를 두고 있음을 짚어 주세요. 억압받는 이들이 성경을 어떻게 읽었는지 — 주인들과 같은 성경을 정반대로 읽었다는 점이 다음 슬라이드로 이어집니다.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해석학적으로 가장 중요한 슬라이드입니다. 같은 성경을 놓고 정반대 결론에 이른 이 사건은 '성경만으로 충분한가'라는 물음을 던집니다. 학생들에게 물어보세요 — 무엇이 남부 교회 지도자들의 눈을 가렸는가? 오늘 우리에게도 그런 지점이 있는가?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640080"/>
            <a:ext cx="7680960" cy="5577840"/>
          </a:xfrm>
          <a:prstGeom prst="roundRect">
            <a:avLst>
              <a:gd name="adj" fmla="val 1639"/>
            </a:avLst>
          </a:prstGeom>
          <a:solidFill>
            <a:srgbClr val="FBF6EC">
              <a:alpha val="84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91440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spc="1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 · CHURCH HISTORY II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679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 12 주차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22960" y="2286000"/>
            <a:ext cx="7040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5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19세기 미국 기독교의</a:t>
            </a:r>
            <a:endParaRPr lang="en-US" sz="3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5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발전과 사회적 쟁점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841248" y="3703320"/>
            <a:ext cx="6949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 Christianity in the 19th Century and Its Social Issues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41248" y="4297680"/>
            <a:ext cx="1920240" cy="2743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480560"/>
            <a:ext cx="7040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주교재  </a:t>
            </a:r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『현대인을 위한 교회사』 제7부 (진보의 시대)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5257800"/>
            <a:ext cx="7040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담당교수: Chang Lee, Ph.D.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Baptist Theological Institute and Seminary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노예제라는 시험 ③ ★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1844–1845: 교회가 갈라지다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1600200"/>
          </a:xfrm>
          <a:prstGeom prst="roundRect">
            <a:avLst>
              <a:gd name="adj" fmla="val 5143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29968"/>
            <a:ext cx="10241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초기의 입장은 분명했다 — 1776년 퀘이커는 노예를 소유하는 이를 모두 축출했고, 1784년 크리스마스 총회는 감리교인의 노예 소유를 금했으며, 많은 침례교인도 반대 입장을 취했다. 그러나 시간이 지나며 그 입장들은 수정되었다.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365760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68680" y="3858768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감리교 1844–45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96112" y="4315968"/>
            <a:ext cx="2916936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총회가 노예를 소유한 조지아 감독을 정죄하자 교회가 분열했고, 이듬해 남감리교회(Methodist Episcopal Church, South)가 태어났다.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370832" y="365760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599432" y="3858768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침례교 1845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626864" y="4315968"/>
            <a:ext cx="2916936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선교부가 조지아 침례교연합이 추천한 후보를 노예 소유자라는 이유로 임명하지 않자, 남침례회(Southern Baptist Convention)가 태어났다.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101584" y="365760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30184" y="3858768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장로교 1861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57616" y="4315968"/>
            <a:ext cx="2916936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나라의 분열을 반영해 남부 노회들이 장로교회에서 탈퇴하고 자기 교단을 세웠다. 분열 없이 견딘 유일한 주요 교회는 가톨릭이었다.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전쟁 이후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흑인 교단의 탄생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리처드 앨런 (Richard Allen, 1760–1831)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노예로 태어나 어려서 델라웨어 농장으로 팔려 갔다. 노예제를 규탄하는 순회 설교자의 말을 듣고 열일곱에 감리교에 합류해 다른 노예들에게 열심히 전도했다.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그의 주인은 감리교 가르침에 감화되어 노예제가 죄임을 확신하고 노예들이 자유를 살 수 있게 했다. 앨런은 2,000달러로 자유를 사서 필라델피아로 갔고, 동료 감리교 설교자 앱살롬 존스 (Absalom Jones)와 함께했다. 그는 필라델피아로 갔다.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설교는 인기 있었으나 새벽 5시 예배로 제한되었고, 흑인 교인들이 백인과 분리되어 앉는 것에 분개했다. 1816년 그는 미국 최초의 완전히 독립적인 흑인 교단인 아프리카감리교회(African Methodist Episcopal Church, AME)를 세웠다.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전쟁 이후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1892년 연방대법원이 인종 분리를 승인하면서 이른바 짐 크로 법(Jim Crow laws)이 제정되었다. '분리하되 평등'을 표방했으나 실제로는 흑인을 공공장소·투표권·좋은 교육에서 배제했다.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남부 백인 교회가 인종차별적 가르침을 계속하면서, 노예로서 그 교회에 다니던 흑인들은 떠나도록 종용받았다. 여기서 여러 흑인 교단이 생겨났다.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흑인 침례교인들은 자기 회중을 이루었고 훗날 전국침례교연합(National Baptist Convention)으로 연합했다.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전쟁 이후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대반전(Great Reversal): 사회에서 물러서다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복음주의 역사가 티머시 스미스 (Timothy Smith)는 이 시기의 변화를 '대반전'이라 부른다.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102412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“하나님이 내게 구명보트를 주시고 말씀하셨다. ‘구할 수 있는 만큼 구하라.’” — 이런 인식과 함께 많은 보수주의자가 사회의 영역에서 물러났다.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1880년대와 1890년대에는 성경 공부와 개인적 성결이 미국 사회의 개혁보다 더 보람 있어 보였다. 근본주의의 뿌리가 이 사회적 관심의 포기에 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1876년 매사추세츠의 작은 모임에서 시작해, 여러 교단의 복음주의자들이 여름 성경 대회에 모여 그리스도의 재림을 논했다. 보스턴의 침례교 목사 A. J. 고든이 뉴욕(1878)과 시카고(1886)의 예언 대회를 조직하는 데 앞장섰고, 거기서 전천년설(premillennialism)의 골자가 다듬어졌다.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같은 시기 다른 이들은 성결 대회로 향했다 — 나사렛 교회 같은 성결(holiness) 단체들이 성령을 의지하는 승리하는 삶을 촉구했다.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전쟁 이후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다른 길: 사회복음 (Social Gospel)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자유주의가 가장 의미 있는 기여를 한 영역이 이른바 사회복음(Social Gospel)이었다. 다만 이것이 대다수 자유주의자의 신념은 아니었다 — 그들은 도시 중산층에 속했고 빈민의 처지에는 별 관심이 없었다.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소수의 핵심 인물들이 복음의 요구와 도시 대중이 처한 비참 사이의 관계를 밝히는 데 힘을 쏟았다.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 지도자가 월터 라우션부시 (Walter Rauschenbusch)였다. 그는 1897년부터 1918년 죽을 때까지 침례교 신학교에서 교회사를 가르쳤다.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그는 나라의 사회·경제 생활이 복음의 요구에 부합해야 한다고 주장했고, 수요와 공급의 법칙이 시장을 규율하기에 충분하다는 경제적 자유주의가 큰 불평등과 사회적 불의를 낳는다는 것을 보였다.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갈래로 갈라진 복음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0" y="2697480"/>
            <a:ext cx="3474720" cy="2971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한쪽은 개인의 영혼 구원에, 다른 쪽은 사회 구조의 변혁에 집중했다.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19세기가 끝날 무렵 미국 개신교는 이 두 갈래로 갈라지기 시작했고, 그 균열이 20세기 자유주의-근본주의 논쟁으로 터진다.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흥미로운 사실 — 라우션부시는 침례교 신학교 교수였다. 우리 전통 안에도 이 두 흐름이 함께 있었다.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종합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19세기 미국 기독교, 두 얼굴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257800" cy="3886200"/>
          </a:xfrm>
          <a:prstGeom prst="roundRect">
            <a:avLst>
              <a:gd name="adj" fmla="val 2118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94560"/>
            <a:ext cx="4617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성장의 얼굴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4617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교단(denomination)과 자원 결사체라는 새로운 교회 형태를 발명했다.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제2차 대각성으로 침례교와 감리교가 최대 개신교단이 되었다.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토크빌 (Alexis de Tocqueville)은 1830년대에 “기독교가 사람의 영혼에 이토록 큰 영향을 유지하는 나라는 세계 어디에도 없다”고 관찰했다.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성서공회·주일학교·절제운동·여성 선교회가 사회를 형성했다.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263640" y="1965960"/>
            <a:ext cx="5257800" cy="3886200"/>
          </a:xfrm>
          <a:prstGeom prst="roundRect">
            <a:avLst>
              <a:gd name="adj" fmla="val 1882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583680" y="2194560"/>
            <a:ext cx="4617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균열의 얼굴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6583680" y="2697480"/>
            <a:ext cx="4617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“기독교 국가”의 조직 속에 치명적인 암이 퍼졌다 — 기독교 원리로 채워진 민주주의가 어떻게 수백만의 노예화를 계속 승인할 수 있었는가?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같은 성경을 놓고 남과 북이 정반대 결론에 이르렀고, 교회가 나라보다 먼저 갈라졌다.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전쟁 후 남부 교회는 인종차별적 가르침을 이어 갔고, 짐 크로 체제를 뒷받침했다.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'대반전'으로 복음주의가 사회적 책임에서 물러섰다.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종합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성경 해석이 시험받을 때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19세기 미국은 '오직 성경(Sola Scriptura)'이 시험받은 시대였다.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2743200"/>
            <a:ext cx="502920" cy="502920"/>
          </a:xfrm>
          <a:prstGeom prst="ellipse">
            <a:avLst/>
          </a:prstGeom>
          <a:solidFill>
            <a:srgbClr val="8C2F2A"/>
          </a:solidFill>
          <a:ln w="12700">
            <a:solidFill>
              <a:srgbClr val="A679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2743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828800" y="2697480"/>
            <a:ext cx="3474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문자적 근거가 곧 정당성은 아니다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440680" y="2670048"/>
            <a:ext cx="5852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남부는 성경이 계율과 실례로 노예 소유를 전제한다고 논증했다. 개별 구절의 존재가 곧 하나님의 뜻은 아니다.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097280" y="3794760"/>
            <a:ext cx="502920" cy="502920"/>
          </a:xfrm>
          <a:prstGeom prst="ellipse">
            <a:avLst/>
          </a:prstGeom>
          <a:solidFill>
            <a:srgbClr val="8C2F2A"/>
          </a:solidFill>
          <a:ln w="12700">
            <a:solidFill>
              <a:srgbClr val="A679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3794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828800" y="3749040"/>
            <a:ext cx="3474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해석자의 자리가 해석을 좌우한다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40680" y="3721608"/>
            <a:ext cx="5852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노예는 출애굽에서 해방을 읽었고, 주인은 바울 서신에서 순종을 읽었다. 같은 책을 각자의 이해관계에서 읽은 것이다.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097280" y="4846320"/>
            <a:ext cx="502920" cy="502920"/>
          </a:xfrm>
          <a:prstGeom prst="ellipse">
            <a:avLst/>
          </a:prstGeom>
          <a:solidFill>
            <a:srgbClr val="8C2F2A"/>
          </a:solidFill>
          <a:ln w="12700">
            <a:solidFill>
              <a:srgbClr val="A679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97280" y="48463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28800" y="4800600"/>
            <a:ext cx="3474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공동체 없는 해석은 위험하다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440680" y="4773168"/>
            <a:ext cx="5852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교단이 갈라지자 서로를 교정할 목소리가 사라졌다. 남부의 반지성주의는 북부의 교육 기관을 의심한 결과이기도 했다.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오늘의 적용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 전통의 영광과 짐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물려받은 영광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자원하는 교회, 회중 자치, 정교분리 — 우리가 싸워 얻은 원리가 한 나라의 제도가 되었다.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학력이 아니라 부르심으로 사람을 세운 유연함이 변방에서 교회를 세웠다.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라우션부시처럼, 우리 전통 안에서 사회적 책임을 물은 목소리도 있었다.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정직하게 볼 짐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남침례회는 노예 소유 선교사 임명 문제로 태어났다. 이것은 지워지지 않는 역사다.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회중 자치는 자유를 주지만, 서로를 교정할 구조가 없으면 시대의 죄에 함께 휩쓸릴 수 있다.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 우리에게도 '성경적'이라 확신하지만 실은 문화가 가르친 것은 없는가?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이민 교회로서 우리는 인종과 계층의 문제에서 어디에 서 있는가?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기억할 사람들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 세기를 살아 낸 이들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32688" y="2331720"/>
            <a:ext cx="731520" cy="73152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54557" y="2496312"/>
            <a:ext cx="87782" cy="40233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Shape 6"/>
          <p:cNvSpPr/>
          <p:nvPr/>
        </p:nvSpPr>
        <p:spPr>
          <a:xfrm>
            <a:off x="1159459" y="2595067"/>
            <a:ext cx="277978" cy="8778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2075688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제임스 맥그리디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828800" y="244144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James McGready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828800" y="2770632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1800년 개스퍼 리버에서 최초의 캠프 집회를 열어 미국사의 흐름을 바꾸었다.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63640" y="187452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BF6EC">
              <a:alpha val="95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556248" y="2331720"/>
            <a:ext cx="731520" cy="73152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78117" y="2496312"/>
            <a:ext cx="87782" cy="40233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5" name="Shape 13"/>
          <p:cNvSpPr/>
          <p:nvPr/>
        </p:nvSpPr>
        <p:spPr>
          <a:xfrm>
            <a:off x="6783019" y="2595067"/>
            <a:ext cx="277978" cy="8778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6" name="Text 14"/>
          <p:cNvSpPr/>
          <p:nvPr/>
        </p:nvSpPr>
        <p:spPr>
          <a:xfrm>
            <a:off x="7452360" y="2075688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리처드 앨런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7452360" y="244144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Richard Allen (1760–1831)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452360" y="2770632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노예로 태어나 자유를 사고, 1816년 최초의 독립 흑인 교단 AME를 세웠다.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0080" y="384048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32688" y="4297680"/>
            <a:ext cx="731520" cy="73152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254557" y="4462272"/>
            <a:ext cx="87782" cy="40233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2" name="Shape 20"/>
          <p:cNvSpPr/>
          <p:nvPr/>
        </p:nvSpPr>
        <p:spPr>
          <a:xfrm>
            <a:off x="1159459" y="4561027"/>
            <a:ext cx="277978" cy="8778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3" name="Text 21"/>
          <p:cNvSpPr/>
          <p:nvPr/>
        </p:nvSpPr>
        <p:spPr>
          <a:xfrm>
            <a:off x="1828800" y="4041648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월터 라우션부시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1828800" y="440740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Walter Rauschenbusch (1861–1918)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1828800" y="4736592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 신학교 교회사 교수. 사회복음의 지도자.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263640" y="384048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556248" y="4297680"/>
            <a:ext cx="731520" cy="73152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78117" y="4462272"/>
            <a:ext cx="87782" cy="40233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9" name="Shape 27"/>
          <p:cNvSpPr/>
          <p:nvPr/>
        </p:nvSpPr>
        <p:spPr>
          <a:xfrm>
            <a:off x="6783019" y="4561027"/>
            <a:ext cx="277978" cy="8778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30" name="Text 28"/>
          <p:cNvSpPr/>
          <p:nvPr/>
        </p:nvSpPr>
        <p:spPr>
          <a:xfrm>
            <a:off x="7452360" y="4041648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A. J. 고든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7452360" y="440740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J. Gordon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452360" y="4736592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보스턴의 침례교 목사. 예언 대회를 조직해 전천년설의 골자를 다듬었다.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8686800" cy="5669280"/>
          </a:xfrm>
          <a:prstGeom prst="roundRect">
            <a:avLst>
              <a:gd name="adj" fmla="val 1613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685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정리 · 학습 활동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10515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정리와 이번 주 과제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240280"/>
            <a:ext cx="77724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미국은 '교단(denomination)'과 '자원 결사체(voluntary society)'라는 새로운 교회 형태를 만들어 냈다.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제2차 대각성과 캠프 집회를 통해 침례교와 감리교가 최대 개신교단이 되었다.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노예제를 둘러싸고 같은 성경이 정반대로 읽혔고, 1844–45년 감리교와 침례교가 갈라졌다.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전쟁 후 흑인 교단이 탄생했고, '대반전(Great Reversal)'과 사회복음이 20세기 분열을 예고했다.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77240" y="3977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독서 과제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4343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제7부(미국 부흥운동·노예제 관련 장)  ·  (참고) 곤잘레스 『현대교회사』 미국 편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7240" y="4709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토론 주제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5029200"/>
            <a:ext cx="8046720" cy="731520"/>
          </a:xfrm>
          <a:prstGeom prst="roundRect">
            <a:avLst>
              <a:gd name="adj" fmla="val 100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51560" y="5084064"/>
            <a:ext cx="7498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남과 북이 같은 성경으로 정반대 결론에 이른 이유는 무엇인가? 오늘 우리가 '성경적'이라 확신하는 것 중 실은 문화가 가르친 것은 없는지 성찰하시오.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777240" y="58704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다음 주 예고 — 제13주차: 20세기 자유주의 신학의 대두와 근본주의의 대립 (제8부 이데올로기 시대)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이번 주 강의의 흐름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성장과 균열, 같은 세기의 두 얼굴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828800" y="2093976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103120" y="2130552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자유교회의 실험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846320" y="2130552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교단(denomination) 개념 · 자원 결사체 · 정교분리의 정착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3136392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313639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1828800" y="3081528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103120" y="3118104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제2차 대각성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846320" y="3118104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캠프 집회 · 케인리지 · 변방에서 최대 교단이 되다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914400" y="4123944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412394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1828800" y="4069080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103120" y="4105656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노예제라는 시험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846320" y="4105656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노예의 신앙 · 성경 논쟁 · 1844–45년 분열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5111496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111496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1828800" y="5056632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2103120" y="5093208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전쟁 이후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4846320" y="5093208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흑인 교단의 탄생 · 도시화 · 대반전(Great Reversal)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소개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이번 주 학습 목표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7394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Shape 6"/>
          <p:cNvSpPr/>
          <p:nvPr/>
        </p:nvSpPr>
        <p:spPr>
          <a:xfrm>
            <a:off x="118122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교단이라는 발명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82880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미국에서 '교단(denomination)' 개념이 어떻게 생겼고 무엇을 뜻하는지 이해한다.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58368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9750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4" name="Shape 12"/>
          <p:cNvSpPr/>
          <p:nvPr/>
        </p:nvSpPr>
        <p:spPr>
          <a:xfrm>
            <a:off x="680478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5" name="Text 13"/>
          <p:cNvSpPr/>
          <p:nvPr/>
        </p:nvSpPr>
        <p:spPr>
          <a:xfrm>
            <a:off x="745236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침례교의 성장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45236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제2차 대각성 이후 침례교가 왜 최대 교단이 되었는지, 그 구조적 이유를 파악한다.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6012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27394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0" name="Shape 18"/>
          <p:cNvSpPr/>
          <p:nvPr/>
        </p:nvSpPr>
        <p:spPr>
          <a:xfrm>
            <a:off x="118122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1" name="Text 19"/>
          <p:cNvSpPr/>
          <p:nvPr/>
        </p:nvSpPr>
        <p:spPr>
          <a:xfrm>
            <a:off x="182880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성경 해석의 시험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182880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남과 북이 같은 성경으로 정반대 결론에 이른 과정을 분석한다.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26364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58368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9750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6" name="Shape 24"/>
          <p:cNvSpPr/>
          <p:nvPr/>
        </p:nvSpPr>
        <p:spPr>
          <a:xfrm>
            <a:off x="680478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7" name="Text 25"/>
          <p:cNvSpPr/>
          <p:nvPr/>
        </p:nvSpPr>
        <p:spPr>
          <a:xfrm>
            <a:off x="745236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우리의 짐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745236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1845년 남침례회 분열이 우리 전통에 남긴 유산을 정직하게 마주한다.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자유교회의 실험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'교단(denomination)'이라는 미국의 발명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'교단'이라는 말 자체가 북미 개신교의 성격을 드러낸다 — 여러 교회를 '그리스도인에게 붙여진 서로 다른 이름'으로 본다는 뜻이다.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종교적으로 다원적인 사회에서 관용은 정치적 생존의 조건이었고, 다른 곳에서 독단주의가 부른 유혈을 기억하는 이들은 교회를 다르게 보기 시작했다.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참된 신자 전체로 이루어진 '보이지 않는 교회'와, 신자들이 확신과 선호에 따라 만들고 가입하는 자발적 조직으로서의 '보이는 교회들(교단)'을 구별한 것이다.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권리장전(Bill of Rights)이 모든 이의 종교 자유를 보장하면서, 사실상 이 교단 개념을 승인하고 교회의 정치 개입을 배제했다.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3주차 재세례파와 7주차 특강에서 본 '자원하는 교회' 원리가, 마침내 한 나라의 제도로 실현된 셈이다.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자유교회의 실험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개의 도구: 자원 결사체와 부흥회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자원 결사체 (voluntary society)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교단은 자기 신앙과 관습을 정할 자유를 얻었다. 그렇다면 공적 삶과 도덕에 대한 그리스도인의 책임은 어디서 감당하는가? 자원 결사체가 그 자리였다.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윌리엄 캐리와 영국 복음주의자들이 인도 선교와 노예무역 반대를 위해 고안한 방식을, 미국 복음주의자들이 자기들의 목적에 맞게 받아들였다.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미국성서공회(American Bible Society), 미국소책자협회, 미국주일학교연합, 미국교육협회 등 수십 개가 생겨나 절제·안식일 준수 같은 공동 관심사로 교단을 넘어 연합하게 했다.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부흥회 (revival)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번째 도구였다. 라이먼 비처 (Lyman Beecher)는 교회가 부흥회에서 “교인과 목회자를, 그리고 법에 힘을 주고 종교 기관에 자발적 후원을 이끌어 내는 여론의 힘을” 얻을 수 있다고 주장했다.</a:t>
            </a:r>
            <a:endParaRPr lang="en-US" sz="1150" dirty="0"/>
          </a:p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1830년 그는 이렇게 관찰했다 — 지난 40년간 교회의 큰 영향력과 승리는 “그리스도인들의 자발적 결사”의 결과라는 것이 나날이 분명해지고 있다.</a:t>
            </a:r>
            <a:endParaRPr lang="en-US" sz="1150" dirty="0"/>
          </a:p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여성 선교회도 이 시기에 생겨났고, 훗날 여러 여성 단체로 발전했다.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제2차 대각성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제2차 대각성(Second Great Awakening)과 케인리지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최초의 캠프 집회 — 개스퍼 리버 (1800)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제임스 맥그리디 (James McGready)가 다음 성찬 예배를 미리 알리자, 개척민들이 마차와 말과 걸어서 160km 밖에서까지 몰려왔다. 천막과 음식을 챙겨 며칠씩 머물 준비였다.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우리는 이것을 최초의 캠프 집회(camp meeting)로 본다 — 멀리서 온 사람들을 위해 야외에서 여러 날 이어진 첫 종교 집회다. 그들이 그 자리에서 야영했기에 붙은 이름이다.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1801년 켄터키 케인리지 (Cane Ridge) 집회에는 수천 명이 모였다. 일주일간 이어졌고, 이후 '전도'와 '부흥'이라는 말은 케인리지의 이미지를 떠올리게 했다.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72400" y="21488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정직한 기록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0" y="2651760"/>
            <a:ext cx="3474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어떤 이는 신앙적 이유로 왔고, 어떤 이는 도박과 술판의 기회로 삼았다. 목사들이 설교하는 동안 누군가는 놀고 누군가는 마셨다.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 비판자는 케인리지에서 구원받은 영혼만큼 잉태된 영혼도 많았다고 비꼬았다.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회개의 반응은 압도적이었다 — 어떤 이는 울고, 어떤 이는 걷잡을 수 없이 웃고, 떨고, 뛰어다니고, 심지어 짖는 이도 있었다.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제2차 대각성 ② ★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왜 침례교와 감리교가 최대 교단이 되었나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1783080"/>
          </a:xfrm>
          <a:prstGeom prst="roundRect">
            <a:avLst>
              <a:gd name="adj" fmla="val 4615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57400"/>
            <a:ext cx="10241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장로교는 케인리지식 집회의 통제되지 않은 감정을 반기지 않았고, 참여한 목사들을 징계하기 시작했다. 그러나 감리교와 침례교는 캠프 집회를 받아들였고, 그것이 정기 부흥회로 발전했다.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60120" y="297180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부흥회가 변방 사회생활의 중요한 일부가 되면서, 두 교단은 급성장했다.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370332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868680" y="390448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단순한 메시지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96112" y="4416552"/>
            <a:ext cx="2916936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메시지를 가능한 한 단순하게 전하려 했고, 교육을 거의 받지 못한 설교자도 기꺼이 세웠다.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370832" y="370332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99432" y="390448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일하며 목회하는 이들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26864" y="4416552"/>
            <a:ext cx="2916936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다른 교단은 변방에 교육 시설이 없어 인력이 부족했으나, 침례교는 농부나 생업을 가진 이가 지역 교회를 목회했다.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101584" y="370332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330184" y="390448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새 정착지마다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357616" y="4416552"/>
            <a:ext cx="2916936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새 지역이 열릴 때마다 정착민 가운데 설교의 직무를 맡을 경건한 침례교인이 대개 있었다. 세기 중반에 두 교단은 미국 최대 개신교단이 되었다.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노예제라는 시험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노예들의 신앙과 '보이지 않는 교회'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아프리카인의 뿌리 뽑힘은 그들의 삶을 산산이 부수었다. 아프리카 문화를 파괴하고 사회 조직을 해체함으로써, 노예제는 그들에게서 세상 속 자리 감각을 앗아 갔다.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기독교는 노예들에게 새 땅에서의 새 삶을 위한 언어와 새로운 중심을 주었다.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처음에 일부 주인들은 성경 교육을 강하게 반대했다. 노예들이 성경에서 인간 평등의 사상을 발견해 반란을 일으킬까 두려웠기 때문이다. 그러나 신약이 오히려 노예제를 옹호하는 논거를 준다고 확신하게 되면서 반대는 줄었다.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다른 모든 조직적 사회생활이 금지되었기에, 흑인 설교자가 '보이지 않는 제도(invisible institution)' 곧 노예 교회의 중심 인물로 떠올랐다.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출애굽의 백성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772400" y="2651760"/>
            <a:ext cx="3474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설교와 영가(spirituals)의 변함없는 주제는 출애굽이었다 — 애굽의 종살이, 홍해를 건넘, 바로의 군대의 멸망, 광야의 방랑, 그리고 요단을 건너 약속의 땅으로.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 인물 가운데 으뜸은 예수였다.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종살이의 나날에 이 땅에서의 해방은 희망이 희박해 보였기에, 해방은 죽음과 결부되었다 — 예수께서 노예의 족쇄를 끊고 더 행복한 세계로 놓아주시는 순간으로.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노예제라는 시험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같은 성경, 정반대의 결론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투쟁의 차원이 너무나 근본적이고 종교적이었기에, 모든 진영이 자기 경험을 해석하려 성경으로 향했다.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102412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돌아보면 그리스도인이 어떻게 노예제를 옹호할 수 있었는지 이해하기 어렵다. 그런데 1830년대 이전에는 대부분 그것을 옹호하려 시도조차 하지 않았다.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우리는 종종 잊는다 — 19세기 첫 30년 동안 반노예제 운동은 북부보다 남부에서 더 강했다. 여러 이유로 그 운동이 시들해지면서 남부의 노예제 옹호론이 일어났다.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남부 옹호론의 뿌리에는 성경이 계율과 실례로 노예 소유의 권리를 전제하는 듯 보인다는 사실이 있었다. 논거의 상당수가 남부 교회 지도자들의 손에서 나왔다.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곧 남부에서는 노예제가 하나님이 승인하신 제도이며 흑인들조차 그로 인해 이교적 아프리카에서 건져져 복음의 유익을 얻었다고 설교했다. 북부의 폐지론자들은 하나님이 결코 노예제를 원하지 않으신다고 똑같이 강경하게 확신했다.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교회사 II - 제12주차</dc:title>
  <dc:subject>PptxGenJS Presentation</dc:subject>
  <dc:creator>Chang Lee, Ph.D.</dc:creator>
  <cp:lastModifiedBy>Chang Lee, Ph.D.</cp:lastModifiedBy>
  <cp:revision>1</cp:revision>
  <dcterms:created xsi:type="dcterms:W3CDTF">2026-08-28T03:00:04Z</dcterms:created>
  <dcterms:modified xsi:type="dcterms:W3CDTF">2026-08-28T03:00:04Z</dcterms:modified>
</cp:coreProperties>
</file>