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제11주차. 라투렛이 19세기를 '위대한 세기'라 부른 이유를 다룹니다. 침례교인 윌리엄 캐리에서 시작해 한국 교회의 탄생까지 이어지는 주차로, 우리 신학교 학생들에게 각별한 의미가 있습니다.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David Livingstone·Robert Moffat. 10주차 윌버포스의 노예제 폐지와 연결하세요 — 리빙스턴의 보고가 아프리카 내륙 노예무역에 대한 국제적 관심을 불러일으켰습니다.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Hong Xiuquan·J. Hudson Taylor, [용어] Opium War(아편전쟁)·rice Christians(쌀 신자)·China Inland Mission(중국내지선교회)·Boxer Rebellion(의화단 사건). 테일러의 원칙 — 외국의 보호 특권을 쓰지 않는 것 — 이 얼마나 선견지명이었는지 강조하세요. 일부 선교회는 의화단 사건 후 배상금 수령을 거부했습니다.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★ [인물] John L. Nevius, [용어] Nevius Method(네비우스 방법)·self-support(자립). 한국 학생들에게 가장 중요한 슬라이드입니다. 자립·자전·자치 원칙이 오늘 한국 교회의 성격을 형성했고, 훗날 한국이 선교 파송국이 되는 기초가 되었습니다.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[용어] World Missionary Conference, Edinburgh 1910·Church of South India. 14주차 에큐메니컬 운동으로 가는 다리입니다. '선교가 일치를 낳는다'는 통찰을 강조하세요.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Amy Carmichael. 균형이 핵심입니다. 카마이클은 55년간 안식년 없이 인도에서 일하며 사원 매춘에 버려진 소녀 1,000여 명을 돌봤고, 카스트를 무시해 인도 당국의 박해를 받았습니다. 실라버스 학기말 과제 3번 주제와 직결됩니다.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네 인물 카드. 캐리를 강조 표시했습니다(침례교). 학생들에게 한 사람을 골라 더 조사해 보라고 권하면 학기말 과제로 이어집니다.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[용어] catholicity(보편성). 1주차 보충에서 다룬 katholikos가 여기서 회수됩니다 — '전체를 따라'라는 뜻이 이제 지리적으로도 실현되었습니다. GBTIS의 'Global'이라는 이름과도 연결하면 좋습니다.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적용. 마지막 물음이 이민 교회 학생들에게 특히 와닿을 것입니다 — 그들 자신이 디아스포라 선교의 현장입니다.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정리·과제·예고. 토론 주제는 학기말 과제 3번(위대한 세기의 선교 확장과 세계 기독교 형성)과 직결되므로 학생들에게 안내하세요.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라투렛(Kenneth Scott Latourette)의 평가로 시작하세요 — 종교적이든 세속적이든, 어떤 사상 체계도 이토록 넓은 지역에, 이토록 많은 헌신자들에 의해, 이토록 많은 사람들의 자발적 헌금으로 전파된 적이 없었습니다.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네 목표. 세 번째(빛과 그림자)는 실라버스 학기말 과제 3번 주제 — 식민주의 배경 속 복음의 토착화 — 와 직결됩니다.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Kenneth Scott Latourette, [용어] the Great Century(위대한 세기). 대비를 강조하세요 — 1800년의 지도와 1900년의 지도가 완전히 다릅니다. 10주차에서 본 유럽 교회의 쇠퇴와 동시에 일어난 일이라는 역설도 짚을 만합니다.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★ [인물] William Carey·Andrew Fuller·Thomas Scott. 침례교 신학교에서 자부심을 가질 만한 대목입니다 — 근대 선교의 아버지가 침례교 구두수선공이었습니다. 5주차 도르트의 예정론이 여기서 '선교의 걸림돌'로 등장하고, 풀러가 그것을 돌파합니다.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[용어] Baptist Missionary Society(침례교 선교회). 도로시 캐리 이야기를 빼지 마세요 — 선교의 영광만이 아니라 그 대가를, 특히 여성이 치른 대가를 정직하게 다루는 것이 교육적입니다.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Joshua Marshman·William Ward, [용어] Serampore trio(세람포르 삼인조). 캐리의 선교 방법이 오늘날에도 모범입니다 — 현지 언어와 사상을 깊이 배우는 것을 선교의 방해가 아니라 필수 장비로 여겼습니다.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Henry Martyn·Robert Morrison·John Williams·Adoniram Judson·Robert Moffat, [용어] millennialism(천년왕국설). 저드슨은 7주차 특강에서 다룬 인물입니다 — 미국 침례교 총회를 낳은 선교사입니다.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[용어] Student Volunteer Movement(학생자원운동). 두 번째 항목이 중요합니다 — 평신도 기반의 자발적 선교회 구조가 9주차 경건주의·복음주의의 열매입니다.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640080"/>
            <a:ext cx="7680960" cy="5577840"/>
          </a:xfrm>
          <a:prstGeom prst="roundRect">
            <a:avLst>
              <a:gd name="adj" fmla="val 1639"/>
            </a:avLst>
          </a:prstGeom>
          <a:solidFill>
            <a:srgbClr val="FBF6EC">
              <a:alpha val="84000"/>
            </a:srgbClr>
          </a:solidFill>
          <a:ln w="15875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914400"/>
            <a:ext cx="7040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spc="1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교회사 II · CHURCH HISTORY II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783080"/>
            <a:ext cx="6400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A679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제 11 주차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822960" y="2286000"/>
            <a:ext cx="70408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5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“위대한 세기”와</a:t>
            </a:r>
            <a:endParaRPr lang="en-US" sz="35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35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세계 선교 운동의 확장</a:t>
            </a:r>
            <a:endParaRPr lang="en-US" sz="3500" dirty="0"/>
          </a:p>
        </p:txBody>
      </p:sp>
      <p:sp>
        <p:nvSpPr>
          <p:cNvPr id="6" name="Text 4"/>
          <p:cNvSpPr/>
          <p:nvPr/>
        </p:nvSpPr>
        <p:spPr>
          <a:xfrm>
            <a:off x="841248" y="3703320"/>
            <a:ext cx="6949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Great Century and the Expansion of World Missions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841248" y="4297680"/>
            <a:ext cx="1920240" cy="27432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4480560"/>
            <a:ext cx="7040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A679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주교재  </a:t>
            </a:r>
            <a:pPr indent="0" marL="0">
              <a:buNone/>
            </a:pPr>
            <a:r>
              <a:rPr lang="en-US" sz="120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셀리 『현대인을 위한 교회사』 제7부 (진보의 시대)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822960" y="5257800"/>
            <a:ext cx="7040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담당교수: Chang Lee, Ph.D.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822960" y="5806440"/>
            <a:ext cx="7040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Baptist Theological Institute and Seminary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III — 대륙을 열다 ①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리빙스턴: 천 개 마을의 연기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649224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5852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데이비드 리빙스턴 (David Livingstone, 1813–1873)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60120" y="2606040"/>
            <a:ext cx="585216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스코틀랜드의 강인한 가문 출신으로, 열아홉에 “인간의 비참을 덜어 주는 일”에 생을 바치기로 결심했다. 선교사가 되려고 의학을 공부했고, 남아프리카 모팻의 명성에 이끌려 아프리카로 갔다.</a:t>
            </a:r>
            <a:endParaRPr lang="en-US" sz="1200" dirty="0"/>
          </a:p>
          <a:p>
            <a:pPr indent="0" marL="0">
              <a:lnSpc>
                <a:spcPct val="110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1841년 도착해 10년간 평범한 선교 사역을 했으나, 한곳에 오래 머물 사람이 아니었다. 그는 늘 자신의 표현대로 “선교사를 한 번도 본 적 없는 천 개 마을의 연기”에 이끌렸다.</a:t>
            </a:r>
            <a:endParaRPr lang="en-US" sz="1200" dirty="0"/>
          </a:p>
          <a:p>
            <a:pPr indent="0" marL="0">
              <a:lnSpc>
                <a:spcPct val="110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그를 유명하게 만든 첫 대장정은 정글을 지나 앙골라 서해안에 이르렀고, 동행한 아프리카인 짐꾼들을 버리지 않으려고 대륙을 가로질러 동해안 킬리마네까지 갔다. 아프리카인을 대하는 그의 태도는 인내로워서 결코 폭력을 쓸 일이 없었다.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7452360" y="1874520"/>
            <a:ext cx="4069080" cy="3977640"/>
          </a:xfrm>
          <a:prstGeom prst="roundRect">
            <a:avLst>
              <a:gd name="adj" fmla="val 1839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8915400" y="2103120"/>
            <a:ext cx="1005840" cy="1005840"/>
          </a:xfrm>
          <a:prstGeom prst="ellipse">
            <a:avLst/>
          </a:prstGeom>
          <a:solidFill>
            <a:srgbClr val="A6413A"/>
          </a:solidFill>
          <a:ln w="19050">
            <a:solidFill>
              <a:srgbClr val="FBF6E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357970" y="2329434"/>
            <a:ext cx="120701" cy="553212"/>
          </a:xfrm>
          <a:prstGeom prst="rect">
            <a:avLst/>
          </a:prstGeom>
          <a:solidFill>
            <a:srgbClr val="FBF6EC"/>
          </a:solidFill>
          <a:ln/>
        </p:spPr>
      </p:sp>
      <p:sp>
        <p:nvSpPr>
          <p:cNvPr id="11" name="Shape 9"/>
          <p:cNvSpPr/>
          <p:nvPr/>
        </p:nvSpPr>
        <p:spPr>
          <a:xfrm>
            <a:off x="9227210" y="2465222"/>
            <a:ext cx="382219" cy="120701"/>
          </a:xfrm>
          <a:prstGeom prst="rect">
            <a:avLst/>
          </a:prstGeom>
          <a:solidFill>
            <a:srgbClr val="FBF6EC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0" y="324612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본국을 움직인 보고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7772400" y="3657600"/>
            <a:ext cx="34747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리빙스턴이 본국에 보낸 아프리카의 영적 어둠과 아랍 노예무역의 참상에 관한 보고만큼 선교 비전을 새롭게 한 것은 없었다.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7772400" y="5074920"/>
            <a:ext cx="3474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100" i="1" dirty="0">
                <a:solidFill>
                  <a:srgbClr val="C79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11주차의 선교와 10주차의 노예제 폐지 운동이 여기서 만난다.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III — 대륙을 열다 ②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중국: 아편전쟁의 그늘과 내지선교회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10881360" cy="1965960"/>
          </a:xfrm>
          <a:prstGeom prst="roundRect">
            <a:avLst>
              <a:gd name="adj" fmla="val 4186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057400"/>
            <a:ext cx="10241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가장 부끄러운 장면 — 아편전쟁 (Opium War, 1839–1842)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60120" y="2514600"/>
            <a:ext cx="102412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영국은 중국 황제의 칙령을 정면으로 어기고 아편을 수입할 권리를 지킨다며 전쟁을 벌였다. 난징 조약으로 홍콩과 다섯 항구가 열렸고, 다른 열강도 뒤따랐다. 이 조약들 상당수가 선교사의 주재와 특별 보호를 함께 규정했으며, 그 결과 특권을 누리려 기독교를 받아들이는 이른바 '쌀 신자(rice Christians)'라는 말까지 생겼다.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40080" y="4023360"/>
            <a:ext cx="3429000" cy="2103120"/>
          </a:xfrm>
          <a:prstGeom prst="roundRect">
            <a:avLst>
              <a:gd name="adj" fmla="val 3478"/>
            </a:avLst>
          </a:prstGeom>
          <a:solidFill>
            <a:srgbClr val="FBF6EC"/>
          </a:solidFill>
          <a:ln w="12700">
            <a:solidFill>
              <a:srgbClr val="FFFFFF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868680" y="4206240"/>
            <a:ext cx="2971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태평천국의 난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896112" y="4645152"/>
            <a:ext cx="2916936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6000"/>
              </a:lnSpc>
              <a:buNone/>
            </a:pPr>
            <a:r>
              <a:rPr lang="en-US" sz="10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기독교 소책자를 읽은 훙슈취안(Hong Xiuquan)이 일으킨 운동. 1850~1864년, 2,000만 명이 죽었다. 흥미롭게도 많은 선교사가 그 폭력이 신앙과 양립할 수 없다며 반대했다.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4370832" y="4023360"/>
            <a:ext cx="3429000" cy="2103120"/>
          </a:xfrm>
          <a:prstGeom prst="roundRect">
            <a:avLst>
              <a:gd name="adj" fmla="val 3478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4599432" y="4206240"/>
            <a:ext cx="2971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허드슨 테일러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4626864" y="4645152"/>
            <a:ext cx="2916936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6000"/>
              </a:lnSpc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J. Hudson Taylor가 1865년 중국내지선교회(China Inland Mission)를 세웠다. 서구 개신교의 분열을 들여오지 않으려 모든 교단의 선교사를 받았고, 외국의 보호 특권 사용을 거부했다.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8101584" y="4023360"/>
            <a:ext cx="3429000" cy="2103120"/>
          </a:xfrm>
          <a:prstGeom prst="roundRect">
            <a:avLst>
              <a:gd name="adj" fmla="val 3478"/>
            </a:avLst>
          </a:prstGeom>
          <a:solidFill>
            <a:srgbClr val="FBF6EC"/>
          </a:solidFill>
          <a:ln w="12700">
            <a:solidFill>
              <a:srgbClr val="FFFFFF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8330184" y="4206240"/>
            <a:ext cx="2971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의화단 사건 (Boxer Rebellion)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8357616" y="4645152"/>
            <a:ext cx="2916936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6000"/>
              </a:lnSpc>
              <a:buNone/>
            </a:pPr>
            <a:r>
              <a:rPr lang="en-US" sz="10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1899~1901년 외세에 대한 중국인의 분노가 폭발했다. 3만 명이 넘는 중국인 그리스도인이 죽었다. 테일러의 예측이 그대로 들어맞은 셈이다.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IV — 한국 ★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1884년: 한국 개신교 선교의 시작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649224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585216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일본은 1876년 조선에 첫 통상조약을 강요했고, 이어 미국(1882), 영국(1883), 러시아(1884)와도 조약이 맺어졌다. 이것이 개신교 선교사들에게 길을 열었다.</a:t>
            </a:r>
            <a:endParaRPr lang="en-US" sz="1200" dirty="0"/>
          </a:p>
          <a:p>
            <a:pPr indent="0" marL="0">
              <a:lnSpc>
                <a:spcPct val="1100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1884년 미국에서 감리교와 장로교 선교사들이 들어왔다. 그들의 전략은 처음부터 자립할 수 있는 교회를 세우고, 그런 교회에 필요한 현지 지도력을 길러 내는 것이었다.</a:t>
            </a:r>
            <a:endParaRPr lang="en-US" sz="1200" dirty="0"/>
          </a:p>
          <a:p>
            <a:pPr indent="0" marL="0">
              <a:lnSpc>
                <a:spcPct val="1100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결과는 놀라웠다. 1910년 일제의 강점이 교회에 큰 어려움을 안겼으나 교회는 계속 성장했고, 곧 한국은 필리핀을 제외한 극동의 어느 나라보다 인구 대비 그리스도인이 많은 나라가 되었다.</a:t>
            </a:r>
            <a:endParaRPr lang="en-US" sz="1200" dirty="0"/>
          </a:p>
          <a:p>
            <a:pPr indent="0" marL="0">
              <a:lnSpc>
                <a:spcPct val="1100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10주차에서 본 이승훈(1784)의 자생적 신앙 공동체가 이 흐름의 앞자리에 있었음을 기억하라.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7452360" y="1874520"/>
            <a:ext cx="4069080" cy="3977640"/>
          </a:xfrm>
          <a:prstGeom prst="roundRect">
            <a:avLst>
              <a:gd name="adj" fmla="val 1839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7772400" y="2029968"/>
            <a:ext cx="3474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네비우스 방법</a:t>
            </a:r>
            <a:endParaRPr lang="en-US" sz="1650" dirty="0"/>
          </a:p>
        </p:txBody>
      </p:sp>
      <p:sp>
        <p:nvSpPr>
          <p:cNvPr id="9" name="Text 7"/>
          <p:cNvSpPr/>
          <p:nvPr/>
        </p:nvSpPr>
        <p:spPr>
          <a:xfrm>
            <a:off x="7772400" y="2414016"/>
            <a:ext cx="3474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i="1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Nevius Method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8138160" y="2743200"/>
            <a:ext cx="2743200" cy="0"/>
          </a:xfrm>
          <a:prstGeom prst="line">
            <a:avLst/>
          </a:prstGeom>
          <a:noFill/>
          <a:ln w="12700">
            <a:solidFill>
              <a:srgbClr val="A6791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772400" y="2880360"/>
            <a:ext cx="3474720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6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존 네비우스 (John L. Nevius)가 제안한 원칙 — 선교는 노동자와 하층민, 그리고 여성과 소녀들에게 집중할 것.</a:t>
            </a:r>
            <a:endParaRPr lang="en-US" sz="1050" dirty="0"/>
          </a:p>
          <a:p>
            <a:pPr indent="0" marL="0">
              <a:lnSpc>
                <a:spcPct val="106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현지 지도력을 길러 낼 것.</a:t>
            </a:r>
            <a:endParaRPr lang="en-US" sz="1050" dirty="0"/>
          </a:p>
          <a:p>
            <a:pPr indent="0" marL="0">
              <a:lnSpc>
                <a:spcPct val="106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재정과 인력 모두에서 자립(self-support)하는 교회로 성장시킬 것.</a:t>
            </a:r>
            <a:endParaRPr lang="en-US" sz="1050" dirty="0"/>
          </a:p>
          <a:p>
            <a:pPr indent="0" marL="0">
              <a:lnSpc>
                <a:spcPct val="106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C79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여기에 20세기 초 감리교와 장로교 교회를 휩쓴 대부흥이 더해졌다.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IV — 정점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에든버러 1910: 한 세기의 결산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108813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10241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i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캐리가 1810년 케이프타운에서 열자고 제안했던 세계 선교대회가, 꼭 100년 뒤 에든버러에서 열렸다.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960120" y="2651760"/>
            <a:ext cx="10241280" cy="3063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1910년 에든버러 세계선교대회 (World Missionary Conference, Edinburgh)는 19세기 선교의 결산이자 20세기 에큐메니컬 운동의 출발점이 되었다.</a:t>
            </a:r>
            <a:endParaRPr lang="en-US" sz="1300" dirty="0"/>
          </a:p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선교가 교회의 중심 관심이 될 때 '일치'가 그 여러 열매 중 하나로 따라온다는 것을 보여 준 자리였다.</a:t>
            </a:r>
            <a:endParaRPr lang="en-US" sz="1300" dirty="0"/>
          </a:p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실제로 인도에서는 이미 1901년 개혁파 교회들이 유기적 연합을 이루었고, 1908년 개혁파와 회중교가 연합했으며, 1947년 감리교와 성공회가 더해져 남인도 교회(Church of South India)가 세워졌다.</a:t>
            </a:r>
            <a:endParaRPr lang="en-US" sz="1300" dirty="0"/>
          </a:p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 흐름이 국제선교협의회를 거쳐 세계교회협의회(WCC)로 이어진다 — 14주차에서 다룰 주제다.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정직한 평가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빛과 그림자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965960"/>
            <a:ext cx="5257800" cy="3886200"/>
          </a:xfrm>
          <a:prstGeom prst="roundRect">
            <a:avLst>
              <a:gd name="adj" fmla="val 2118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94560"/>
            <a:ext cx="4617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빛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960120" y="2697480"/>
            <a:ext cx="461772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10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복음이 유럽인의 사유재산이 아님을 선포했다 — 기독교가 진정한 세계 종교가 되었다.</a:t>
            </a:r>
            <a:endParaRPr lang="en-US" sz="1150" dirty="0"/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학교·병원·간호 교육을 세우고, 수많은 언어를 문자로 만들었으며 성경을 번역했다.</a:t>
            </a:r>
            <a:endParaRPr lang="en-US" sz="1150" dirty="0"/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공중보건과 개량 농법을 소개했고, 인도의 사원 매춘 금지처럼 사회 개혁을 이끌었다.</a:t>
            </a:r>
            <a:endParaRPr lang="en-US" sz="1150" dirty="0"/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선교가 종교개혁의 분열로 흐려졌던 '거룩한 보편교회'의 의미를 회복시켰다.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6263640" y="1965960"/>
            <a:ext cx="5257800" cy="3886200"/>
          </a:xfrm>
          <a:prstGeom prst="roundRect">
            <a:avLst>
              <a:gd name="adj" fmla="val 1882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583680" y="2194560"/>
            <a:ext cx="4617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그림자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6583680" y="2697480"/>
            <a:ext cx="461772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10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식민주의와의 얽힘 — 아편전쟁 같은 부끄러운 무력이 선교의 길을 열기도 했다.</a:t>
            </a:r>
            <a:endParaRPr lang="en-US" sz="1150" dirty="0"/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불평등 조약이 준 특권이 현지인의 반감을 키웠고, 의화단 사건의 유혈로 되돌아왔다.</a:t>
            </a:r>
            <a:endParaRPr lang="en-US" sz="1150" dirty="0"/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복음과 서구 문화를 혼동한 사례들 — 카마이클(Amy Carmichael)이 사리를 입은 것이 당시로선 이례적이었을 만큼.</a:t>
            </a:r>
            <a:endParaRPr lang="en-US" sz="1150" dirty="0"/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선교사 가족, 특히 아내들이 치른 대가는 오래 기록되지 않았다.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기억할 사람들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이 세기를 살아 낸 이들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5257800" cy="1783080"/>
          </a:xfrm>
          <a:prstGeom prst="roundRect">
            <a:avLst>
              <a:gd name="adj" fmla="val 4615"/>
            </a:avLst>
          </a:prstGeom>
          <a:solidFill>
            <a:srgbClr val="FBF6EC">
              <a:alpha val="95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932688" y="2331720"/>
            <a:ext cx="731520" cy="731520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254557" y="2496312"/>
            <a:ext cx="87782" cy="402336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8" name="Shape 6"/>
          <p:cNvSpPr/>
          <p:nvPr/>
        </p:nvSpPr>
        <p:spPr>
          <a:xfrm>
            <a:off x="1159459" y="2595067"/>
            <a:ext cx="277978" cy="87782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9" name="Text 7"/>
          <p:cNvSpPr/>
          <p:nvPr/>
        </p:nvSpPr>
        <p:spPr>
          <a:xfrm>
            <a:off x="1828800" y="2075688"/>
            <a:ext cx="3794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윌리엄 캐리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1828800" y="2441448"/>
            <a:ext cx="3794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i="1" dirty="0">
                <a:solidFill>
                  <a:srgbClr val="A679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William Carey (1761–1834)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1828800" y="2770632"/>
            <a:ext cx="3794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침례교 구두수선공. 인도 세람포르에서 성경 완역 6종·부분역 24종을 감독. '근대 선교의 아버지'.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263640" y="1874520"/>
            <a:ext cx="5257800" cy="1783080"/>
          </a:xfrm>
          <a:prstGeom prst="roundRect">
            <a:avLst>
              <a:gd name="adj" fmla="val 4615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556248" y="2331720"/>
            <a:ext cx="731520" cy="731520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878117" y="2496312"/>
            <a:ext cx="87782" cy="402336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15" name="Shape 13"/>
          <p:cNvSpPr/>
          <p:nvPr/>
        </p:nvSpPr>
        <p:spPr>
          <a:xfrm>
            <a:off x="6783019" y="2595067"/>
            <a:ext cx="277978" cy="87782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16" name="Text 14"/>
          <p:cNvSpPr/>
          <p:nvPr/>
        </p:nvSpPr>
        <p:spPr>
          <a:xfrm>
            <a:off x="7452360" y="2075688"/>
            <a:ext cx="3794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데이비드 리빙스턴</a:t>
            </a:r>
            <a:endParaRPr lang="en-US" sz="1650" dirty="0"/>
          </a:p>
        </p:txBody>
      </p:sp>
      <p:sp>
        <p:nvSpPr>
          <p:cNvPr id="17" name="Text 15"/>
          <p:cNvSpPr/>
          <p:nvPr/>
        </p:nvSpPr>
        <p:spPr>
          <a:xfrm>
            <a:off x="7452360" y="2441448"/>
            <a:ext cx="3794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i="1" dirty="0">
                <a:solidFill>
                  <a:srgbClr val="A679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David Livingstone (1813–1873)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7452360" y="2770632"/>
            <a:ext cx="3794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의사이자 탐험가. 아프리카를 횡단하며 노예무역의 참상을 세계에 알렸다.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40080" y="3840480"/>
            <a:ext cx="5257800" cy="1783080"/>
          </a:xfrm>
          <a:prstGeom prst="roundRect">
            <a:avLst>
              <a:gd name="adj" fmla="val 4615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932688" y="4297680"/>
            <a:ext cx="731520" cy="731520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254557" y="4462272"/>
            <a:ext cx="87782" cy="402336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22" name="Shape 20"/>
          <p:cNvSpPr/>
          <p:nvPr/>
        </p:nvSpPr>
        <p:spPr>
          <a:xfrm>
            <a:off x="1159459" y="4561027"/>
            <a:ext cx="277978" cy="87782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23" name="Text 21"/>
          <p:cNvSpPr/>
          <p:nvPr/>
        </p:nvSpPr>
        <p:spPr>
          <a:xfrm>
            <a:off x="1828800" y="4041648"/>
            <a:ext cx="3794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허드슨 테일러</a:t>
            </a:r>
            <a:endParaRPr lang="en-US" sz="1650" dirty="0"/>
          </a:p>
        </p:txBody>
      </p:sp>
      <p:sp>
        <p:nvSpPr>
          <p:cNvPr id="24" name="Text 22"/>
          <p:cNvSpPr/>
          <p:nvPr/>
        </p:nvSpPr>
        <p:spPr>
          <a:xfrm>
            <a:off x="1828800" y="4407408"/>
            <a:ext cx="3794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i="1" dirty="0">
                <a:solidFill>
                  <a:srgbClr val="A679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J. Hudson Taylor (1832–1905)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1828800" y="4736592"/>
            <a:ext cx="3794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중국내지선교회 설립. 교단을 넘어선 협력과 외국 특권 거부를 원칙으로 삼았다.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6263640" y="3840480"/>
            <a:ext cx="5257800" cy="1783080"/>
          </a:xfrm>
          <a:prstGeom prst="roundRect">
            <a:avLst>
              <a:gd name="adj" fmla="val 4615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6556248" y="4297680"/>
            <a:ext cx="731520" cy="731520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878117" y="4462272"/>
            <a:ext cx="87782" cy="402336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29" name="Shape 27"/>
          <p:cNvSpPr/>
          <p:nvPr/>
        </p:nvSpPr>
        <p:spPr>
          <a:xfrm>
            <a:off x="6783019" y="4561027"/>
            <a:ext cx="277978" cy="87782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30" name="Text 28"/>
          <p:cNvSpPr/>
          <p:nvPr/>
        </p:nvSpPr>
        <p:spPr>
          <a:xfrm>
            <a:off x="7452360" y="4041648"/>
            <a:ext cx="3794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에이미 카마이클</a:t>
            </a:r>
            <a:endParaRPr lang="en-US" sz="1650" dirty="0"/>
          </a:p>
        </p:txBody>
      </p:sp>
      <p:sp>
        <p:nvSpPr>
          <p:cNvPr id="31" name="Text 29"/>
          <p:cNvSpPr/>
          <p:nvPr/>
        </p:nvSpPr>
        <p:spPr>
          <a:xfrm>
            <a:off x="7452360" y="4407408"/>
            <a:ext cx="3794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i="1" dirty="0">
                <a:solidFill>
                  <a:srgbClr val="A679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Amy Carmichael (1867–1951)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7452360" y="4736592"/>
            <a:ext cx="3794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인도에서 55년간 안식년 없이 봉사. 버려진 소녀들을 위한 고아원을 세웠다.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0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오늘의 지형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보내던 곳에서 보내는 곳으로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108813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10241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i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19세기의 선교지가 21세기의 선교 파송국이 되었다.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960120" y="2651760"/>
            <a:ext cx="10241280" cy="3063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한국 교회는 곧 해외로 선교사를 보내기 시작했다 — 일본과 중국, 곧 한국을 거듭 점령하고 억압했던 두 나라를 포함해, 아프리카와 라틴아메리카와 미국까지.</a:t>
            </a:r>
            <a:endParaRPr lang="en-US" sz="1300" dirty="0"/>
          </a:p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20세기 후반과 21세기 초, 아시아 전역에서 자치·자전·자립하는 교회들이 자라났다. 필리핀은 사제와 수녀가 부족한 전통적 가톨릭 국가들로 사람을 보내고 있다.</a:t>
            </a:r>
            <a:endParaRPr lang="en-US" sz="1300" dirty="0"/>
          </a:p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아프리카에서도 나이지리아의 서아프리카 복음교회가 수단·차드·니제르·베냉·가나로 선교사를 파송했다.</a:t>
            </a:r>
            <a:endParaRPr lang="en-US" sz="1300" dirty="0"/>
          </a:p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이것이 캐리의 작업대 위 세계지도가 도달한 자리다 — 그가 그렸던 보편성(catholicity)이 새 백성과 새 땅을 품게 되었다.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0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오늘의 적용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우리는 그 이야기의 어디에 있는가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53949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배울 것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60120" y="2651760"/>
            <a:ext cx="475488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캐리의 방법 — 현지의 언어와 사상을 깊이 배우는 것을 선교의 방해가 아니라 필수 장비로 여겼다.</a:t>
            </a:r>
            <a:endParaRPr lang="en-US" sz="1200" dirty="0"/>
          </a:p>
          <a:p>
            <a:pPr indent="0" marL="0">
              <a:lnSpc>
                <a:spcPct val="110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테일러의 원칙 — 세속 권력의 보호와 특권에 기대지 않았다. 그 절제가 훗날 교회를 지켰다.</a:t>
            </a:r>
            <a:endParaRPr lang="en-US" sz="1200" dirty="0"/>
          </a:p>
          <a:p>
            <a:pPr indent="0" marL="0">
              <a:lnSpc>
                <a:spcPct val="110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네비우스의 원칙 — 처음부터 자립과 현지 지도력을 목표로 삼았다. 한국 교회가 그 열매다.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6172200" y="1874520"/>
            <a:ext cx="5394960" cy="3977640"/>
          </a:xfrm>
          <a:prstGeom prst="roundRect">
            <a:avLst>
              <a:gd name="adj" fmla="val 1839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446520" y="210312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물어야 할 것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6446520" y="2651760"/>
            <a:ext cx="475488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오늘 우리의 선교에도 '복음'과 '우리 문화'를 혼동하는 지점은 없는가?</a:t>
            </a:r>
            <a:endParaRPr lang="en-US" sz="115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한국 교회는 이제 보내는 교회다. 19세기 서구가 저지른 실수를 되풀이하지 않으려면 무엇을 조심해야 하는가?</a:t>
            </a:r>
            <a:endParaRPr lang="en-US" sz="115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선교사 가족이 치르는 대가를 파송 교회는 충분히 감당하고 있는가?</a:t>
            </a:r>
            <a:endParaRPr lang="en-US" sz="115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50" b="1" dirty="0">
                <a:solidFill>
                  <a:srgbClr val="C79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이민 교회인 우리는 '보내는 자'인가 '보냄받은 자'인가 — 혹은 둘 다인가?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0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8686800" cy="5669280"/>
          </a:xfrm>
          <a:prstGeom prst="roundRect">
            <a:avLst>
              <a:gd name="adj" fmla="val 1613"/>
            </a:avLst>
          </a:prstGeom>
          <a:solidFill>
            <a:srgbClr val="FBF6EC">
              <a:alpha val="88000"/>
            </a:srgbClr>
          </a:solidFill>
          <a:ln w="15875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68580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정리 · 학습 활동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105156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핵심 정리와 이번 주 과제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777240" y="18288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핵심 정리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960120" y="2240280"/>
            <a:ext cx="777240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12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라투렛이 19세기를 '위대한 세기(the Great Century)'라 부른 것은 그 선교의 규모가 인류사에 유례가 없기 때문이다.</a:t>
            </a:r>
            <a:endParaRPr lang="en-US" sz="1150" dirty="0"/>
          </a:p>
          <a:p>
            <a:pPr marL="342900" indent="-342900">
              <a:lnSpc>
                <a:spcPct val="112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침례교 구두수선공 윌리엄 캐리가 1792년 『연구』와 침례교 선교회로 근대 선교의 문을 열었다.</a:t>
            </a:r>
            <a:endParaRPr lang="en-US" sz="1150" dirty="0"/>
          </a:p>
          <a:p>
            <a:pPr marL="342900" indent="-342900">
              <a:lnSpc>
                <a:spcPct val="112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리빙스턴의 아프리카, 테일러의 중국내지선교회, 그리고 1884년 한국 선교가 그 흐름을 이었다.</a:t>
            </a:r>
            <a:endParaRPr lang="en-US" sz="1150" dirty="0"/>
          </a:p>
          <a:p>
            <a:pPr marL="342900" indent="-342900">
              <a:lnSpc>
                <a:spcPct val="112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선교의 빛과 그림자를 함께 보아야 한다 — 식민주의와의 얽힘은 정직하게 다룰 문제다.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777240" y="39776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독서 과제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777240" y="43434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셀리 제7부(개신교 선교 관련 장)  ·  (참고) 곤잘레스 『현대교회사』 선교 확장 편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777240" y="47091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토론 주제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777240" y="5029200"/>
            <a:ext cx="8046720" cy="731520"/>
          </a:xfrm>
          <a:prstGeom prst="roundRect">
            <a:avLst>
              <a:gd name="adj" fmla="val 10000"/>
            </a:avLst>
          </a:prstGeom>
          <a:solidFill>
            <a:srgbClr val="FBF6EC"/>
          </a:solidFill>
          <a:ln w="12700">
            <a:solidFill>
              <a:srgbClr val="FFFFFF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51560" y="5084064"/>
            <a:ext cx="749808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19세기 선교가 식민주의와 얽혔던 경험에 비추어, 오늘 한국 교회의 해외 선교가 경계해야 할 점은 무엇인가?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777240" y="587044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다음 주 예고 — 제12주차: 19세기 미국 기독교의 발전과 사회적 쟁점 (제7부)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이번 주 강의의 흐름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구둣방에서 세계로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777240" y="1627632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19세기 초 개신교는 유럽과 아메리카 밖에 거의 존재하지 않았다. 오늘 기독교는 지구적 실재다.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914400" y="2148840"/>
            <a:ext cx="640080" cy="640080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21488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1828800" y="2093976"/>
            <a:ext cx="9692640" cy="777240"/>
          </a:xfrm>
          <a:prstGeom prst="roundRect">
            <a:avLst>
              <a:gd name="adj" fmla="val 10588"/>
            </a:avLst>
          </a:prstGeom>
          <a:solidFill>
            <a:srgbClr val="FBF6EC">
              <a:alpha val="88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2103120" y="2130552"/>
            <a:ext cx="25603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한 사람의 지도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4754880" y="2130552"/>
            <a:ext cx="64922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윌리엄 캐리 (William Carey) — 근대 선교의 아버지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914400" y="3136392"/>
            <a:ext cx="640080" cy="640080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" y="3136392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II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1828800" y="3081528"/>
            <a:ext cx="9692640" cy="777240"/>
          </a:xfrm>
          <a:prstGeom prst="roundRect">
            <a:avLst>
              <a:gd name="adj" fmla="val 10588"/>
            </a:avLst>
          </a:prstGeom>
          <a:solidFill>
            <a:srgbClr val="FBF6EC">
              <a:alpha val="88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2103120" y="3118104"/>
            <a:ext cx="25603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전염되는 헌신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4754880" y="3118104"/>
            <a:ext cx="64922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선교회의 시대 · 개척자들의 명단 · 두 가지 동기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914400" y="4123944"/>
            <a:ext cx="640080" cy="640080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14400" y="4123944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III</a:t>
            </a:r>
            <a:endParaRPr lang="en-US" sz="1700" dirty="0"/>
          </a:p>
        </p:txBody>
      </p:sp>
      <p:sp>
        <p:nvSpPr>
          <p:cNvPr id="18" name="Shape 16"/>
          <p:cNvSpPr/>
          <p:nvPr/>
        </p:nvSpPr>
        <p:spPr>
          <a:xfrm>
            <a:off x="1828800" y="4069080"/>
            <a:ext cx="9692640" cy="777240"/>
          </a:xfrm>
          <a:prstGeom prst="roundRect">
            <a:avLst>
              <a:gd name="adj" fmla="val 10588"/>
            </a:avLst>
          </a:prstGeom>
          <a:solidFill>
            <a:srgbClr val="FBF6EC">
              <a:alpha val="88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2103120" y="4105656"/>
            <a:ext cx="25603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대륙을 열다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4754880" y="4105656"/>
            <a:ext cx="64922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리빙스턴의 아프리카 · 허드슨 테일러의 중국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914400" y="5111496"/>
            <a:ext cx="640080" cy="640080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14400" y="5111496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IV</a:t>
            </a:r>
            <a:endParaRPr lang="en-US" sz="1700" dirty="0"/>
          </a:p>
        </p:txBody>
      </p:sp>
      <p:sp>
        <p:nvSpPr>
          <p:cNvPr id="23" name="Shape 21"/>
          <p:cNvSpPr/>
          <p:nvPr/>
        </p:nvSpPr>
        <p:spPr>
          <a:xfrm>
            <a:off x="1828800" y="5056632"/>
            <a:ext cx="9692640" cy="777240"/>
          </a:xfrm>
          <a:prstGeom prst="roundRect">
            <a:avLst>
              <a:gd name="adj" fmla="val 10588"/>
            </a:avLst>
          </a:prstGeom>
          <a:solidFill>
            <a:srgbClr val="FBF6EC">
              <a:alpha val="88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2103120" y="5093208"/>
            <a:ext cx="25603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한국과 그 너머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4754880" y="5093208"/>
            <a:ext cx="64922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네비우스 방법 · 에든버러 1910 · 오늘의 물음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강의 소개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이번 주 학습 목표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920240"/>
            <a:ext cx="5257800" cy="1737360"/>
          </a:xfrm>
          <a:prstGeom prst="roundRect">
            <a:avLst>
              <a:gd name="adj" fmla="val 4737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960120" y="2240280"/>
            <a:ext cx="713232" cy="713232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273942" y="2400757"/>
            <a:ext cx="85588" cy="39227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8" name="Shape 6"/>
          <p:cNvSpPr/>
          <p:nvPr/>
        </p:nvSpPr>
        <p:spPr>
          <a:xfrm>
            <a:off x="1181222" y="2497044"/>
            <a:ext cx="271028" cy="8558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9" name="Text 7"/>
          <p:cNvSpPr/>
          <p:nvPr/>
        </p:nvSpPr>
        <p:spPr>
          <a:xfrm>
            <a:off x="1828800" y="219456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왜 갑자기였나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1828800" y="269748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18세기까지 선교를 불필요하다 여기던 개신교가 왜 19세기에 폭발했는지 이해한다.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6263640" y="1920240"/>
            <a:ext cx="5257800" cy="1737360"/>
          </a:xfrm>
          <a:prstGeom prst="roundRect">
            <a:avLst>
              <a:gd name="adj" fmla="val 4737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6583680" y="2240280"/>
            <a:ext cx="713232" cy="713232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97502" y="2400757"/>
            <a:ext cx="85588" cy="39227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14" name="Shape 12"/>
          <p:cNvSpPr/>
          <p:nvPr/>
        </p:nvSpPr>
        <p:spPr>
          <a:xfrm>
            <a:off x="6804782" y="2497044"/>
            <a:ext cx="271028" cy="8558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15" name="Text 13"/>
          <p:cNvSpPr/>
          <p:nvPr/>
        </p:nvSpPr>
        <p:spPr>
          <a:xfrm>
            <a:off x="7452360" y="219456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침례교의 기여</a:t>
            </a:r>
            <a:endParaRPr lang="en-US" sz="1750" dirty="0"/>
          </a:p>
        </p:txBody>
      </p:sp>
      <p:sp>
        <p:nvSpPr>
          <p:cNvPr id="16" name="Text 14"/>
          <p:cNvSpPr/>
          <p:nvPr/>
        </p:nvSpPr>
        <p:spPr>
          <a:xfrm>
            <a:off x="7452360" y="269748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침례교 구두수선공 캐리가 어떻게 근대 선교의 아버지가 되었는지 우리 전통과 연결한다.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640080" y="3840480"/>
            <a:ext cx="5257800" cy="1737360"/>
          </a:xfrm>
          <a:prstGeom prst="roundRect">
            <a:avLst>
              <a:gd name="adj" fmla="val 4737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960120" y="4160520"/>
            <a:ext cx="713232" cy="713232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273942" y="4320997"/>
            <a:ext cx="85588" cy="39227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20" name="Shape 18"/>
          <p:cNvSpPr/>
          <p:nvPr/>
        </p:nvSpPr>
        <p:spPr>
          <a:xfrm>
            <a:off x="1181222" y="4417284"/>
            <a:ext cx="271028" cy="8558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21" name="Text 19"/>
          <p:cNvSpPr/>
          <p:nvPr/>
        </p:nvSpPr>
        <p:spPr>
          <a:xfrm>
            <a:off x="1828800" y="411480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빛과 그림자</a:t>
            </a:r>
            <a:endParaRPr lang="en-US" sz="1750" dirty="0"/>
          </a:p>
        </p:txBody>
      </p:sp>
      <p:sp>
        <p:nvSpPr>
          <p:cNvPr id="22" name="Text 20"/>
          <p:cNvSpPr/>
          <p:nvPr/>
        </p:nvSpPr>
        <p:spPr>
          <a:xfrm>
            <a:off x="1828800" y="461772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선교 운동과 식민주의의 얽힘을 정직하게 평가한다.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6263640" y="3840480"/>
            <a:ext cx="5257800" cy="1737360"/>
          </a:xfrm>
          <a:prstGeom prst="roundRect">
            <a:avLst>
              <a:gd name="adj" fmla="val 4737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6583680" y="4160520"/>
            <a:ext cx="713232" cy="713232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897502" y="4320997"/>
            <a:ext cx="85588" cy="39227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26" name="Shape 24"/>
          <p:cNvSpPr/>
          <p:nvPr/>
        </p:nvSpPr>
        <p:spPr>
          <a:xfrm>
            <a:off x="6804782" y="4417284"/>
            <a:ext cx="271028" cy="8558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27" name="Text 25"/>
          <p:cNvSpPr/>
          <p:nvPr/>
        </p:nvSpPr>
        <p:spPr>
          <a:xfrm>
            <a:off x="7452360" y="411480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한국 교회의 뿌리</a:t>
            </a:r>
            <a:endParaRPr lang="en-US" sz="1750" dirty="0"/>
          </a:p>
        </p:txBody>
      </p:sp>
      <p:sp>
        <p:nvSpPr>
          <p:cNvPr id="28" name="Text 26"/>
          <p:cNvSpPr/>
          <p:nvPr/>
        </p:nvSpPr>
        <p:spPr>
          <a:xfrm>
            <a:off x="7452360" y="461772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네비우스 방법과 초기 부흥이 오늘 한국 교회를 어떻게 형성했는지 파악한다.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 — 배경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라투렛이 말한 '위대한 세기'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108813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10241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i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19세기 초의 지형 — 기독교는 아직 세계 종교가 아니었다.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960120" y="2651760"/>
            <a:ext cx="10241280" cy="3063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아시아는 인도와 동인도 제도의 작은 흔적을 제외하면 복음에 거의 닿지 않았고, 아프리카는 이집트와 에티오피아의 오래된 콥트 교회를 빼면 '어두운 대륙'이었다.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18세기가 지나도록 기독교는 세계 종교가 되기에는 멀었다. 그러나 오늘의 이야기는 다르다.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라투렛 (Kenneth Scott Latourette)의 평가 — 종교적이든 세속적이든 어떤 사상 체계도, 이토록 넓은 지역에, 이토록 많은 전문 사역자들에 의해, 이토록 많은 개인들의 자발적 헌금으로 전파된 적이 없었다.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 규모만 놓고 보면 19세기 기독교 선교는 인류 역사에서 유례가 없다.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 — 캐리 ①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구둣방의 세계지도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649224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5852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“중고 신발 매매”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60120" y="2651760"/>
            <a:ext cx="585216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18세기 말 영국의 한 마을, 소박한 작업장 문 위에 이런 간판이 걸려 있었다. 안에서는 구두수선공 윌리엄 캐리 (William Carey)가 이웃의 장화를 고치거나, 틈이 나면 라틴어와 헬라어를 공부했다.</a:t>
            </a:r>
            <a:endParaRPr lang="en-US" sz="1250" dirty="0"/>
          </a:p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작업대 위에는 조잡한 세계지도가 걸려 있었다. 거기에 그는 제임스 쿡 선장의 항해기에서 얻은 정보들을 적어 넣었다. 친구 토머스 스콧 (Thomas Scott)은 그곳을 '캐리의 대학'이라 불렀다.</a:t>
            </a:r>
            <a:endParaRPr lang="en-US" sz="1250" dirty="0"/>
          </a:p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성공회 가정에서 자랐으나 침례교인이 되었고, 몰턴 침례교회 목사가 되어 교사와 구두 수선으로 가족을 부양했다.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7452360" y="1874520"/>
            <a:ext cx="4069080" cy="3977640"/>
          </a:xfrm>
          <a:prstGeom prst="roundRect">
            <a:avLst>
              <a:gd name="adj" fmla="val 1839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7772400" y="2103120"/>
            <a:ext cx="3474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앤드루 풀러와의 만남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772400" y="2606040"/>
            <a:ext cx="347472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침례교 목사 앤드루 풀러 (Andrew Fuller)는 강한 칼뱅주의자였으나, 열정적 전도가 선택 교리와 모순된다고 보는 동료들과 결별했다.</a:t>
            </a:r>
            <a:endParaRPr lang="en-US" sz="110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00" i="1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“우리는 회심하지 않은 이들을 대하는 데 너무 타협적으로 가라앉아, 초대 설교자들의 정신을 거의 잃어버렸다.”</a:t>
            </a:r>
            <a:endParaRPr lang="en-US" sz="110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C79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캐리는 여기서 피할 수 없는 결론을 끌어냈다 — 모든 사람이 회개하고 복음을 믿을 의무가 있다면, 복음을 맡은 자들은 그것을 온 세계에 전할 의무가 있다.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 — 캐리 ②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1792년: 한 권의 책과 한 선교회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53949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084832"/>
            <a:ext cx="47548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『이방인 회심을 위한</a:t>
            </a:r>
            <a:endParaRPr lang="en-US" sz="15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그리스도인의 의무에 관한 연구』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960120" y="2880360"/>
            <a:ext cx="4754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A679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Enquiry into the Obligation of Christians…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960120" y="3246120"/>
            <a:ext cx="475488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spcAft>
                <a:spcPts val="700"/>
              </a:spcAft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1792년 출간되어 한 시대를 열었다. 사람들이 선교에 반대하며 내세운 다섯 가지 — 거리, 야만성, 위험, 재정, 알 수 없는 언어 — 를 하나씩 반박했다.</a:t>
            </a:r>
            <a:endParaRPr lang="en-US" sz="1150" dirty="0"/>
          </a:p>
          <a:p>
            <a:pPr indent="0" marL="0">
              <a:lnSpc>
                <a:spcPct val="110000"/>
              </a:lnSpc>
              <a:spcAft>
                <a:spcPts val="700"/>
              </a:spcAft>
              <a:buNone/>
            </a:pPr>
            <a:r>
              <a:rPr lang="en-US" sz="1150" i="1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“우리가 동료 피조물의 영혼에 대해, 상인들이 몇 장의 수달 가죽에서 나오는 이익에 대해 갖는 만큼의 사랑만 가진다면, 이 모든 어려움은 쉽게 극복될 것이다.”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172200" y="1874520"/>
            <a:ext cx="5394960" cy="3977640"/>
          </a:xfrm>
          <a:prstGeom prst="roundRect">
            <a:avLst>
              <a:gd name="adj" fmla="val 1839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6446520" y="2103120"/>
            <a:ext cx="4754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침례교 선교회 (1792)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6446520" y="2514600"/>
            <a:ext cx="4754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Baptist Missionary Society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6446520" y="2926080"/>
            <a:ext cx="4754880" cy="2788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spcAft>
                <a:spcPts val="600"/>
              </a:spcAft>
              <a:buNone/>
            </a:pPr>
            <a:r>
              <a:rPr lang="en-US" sz="11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1792년 10월, 캐리와 풀러와 열한 명의 침례교 동료가 침례교 선교회를 결성했다. 1년 안에 캐리 가족은 인도로 향했다.</a:t>
            </a:r>
            <a:endParaRPr lang="en-US" sz="1150" dirty="0"/>
          </a:p>
          <a:p>
            <a:pPr indent="0" marL="0">
              <a:lnSpc>
                <a:spcPct val="110000"/>
              </a:lnSpc>
              <a:spcAft>
                <a:spcPts val="600"/>
              </a:spcAft>
              <a:buNone/>
            </a:pPr>
            <a:r>
              <a:rPr lang="en-US" sz="11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그림자도 있다 — 아내 도로시(Dorothy)는 인도에서 오늘날 정신질환이라 부를 증상을 겪었고, 캐리가 옆방에서 일하는 동안 방에 갇힌 채 여생을 보냈다.</a:t>
            </a:r>
            <a:endParaRPr lang="en-US" sz="1150" dirty="0"/>
          </a:p>
          <a:p>
            <a:pPr indent="0" marL="0">
              <a:lnSpc>
                <a:spcPct val="110000"/>
              </a:lnSpc>
              <a:spcAft>
                <a:spcPts val="600"/>
              </a:spcAft>
              <a:buNone/>
            </a:pPr>
            <a:r>
              <a:rPr lang="en-US" sz="11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3년 뒤 침례교를 본받아 감리교·장로교·회중교인들이 런던 선교회를 세웠다.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 — 캐리 ③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세람포르: 번역과 학문의 선교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108813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10241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동인도회사는 선교를 반겼는가 — 전혀 아니었다.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60120" y="2606040"/>
            <a:ext cx="1024128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1763년 이래 사실상 인도의 통치자였던 영국 동인도회사의 관심은 이윤이었다. 그 대표들은 선교사 파송을 “지금까지 제안된 가장 미친, 가장 낭비적이고, 가장 변호할 수 없는 계획”이라 비난했다.</a:t>
            </a:r>
            <a:endParaRPr lang="en-US" sz="1250" dirty="0"/>
          </a:p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콜카타 거주를 거부당한 캐리는 덴마크 국기 아래 있던 세람포르(Serampore)에 정착했고, 인디고 공장 감독으로 일하며 연중 아홉 달을 지역 언어 연구에 쏟았다.</a:t>
            </a:r>
            <a:endParaRPr lang="en-US" sz="1250" dirty="0"/>
          </a:p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1799년 마시먼(Joshua Marshman)과 워드(William Ward)가 합류해 '세람포르 삼인조'를 이루었고, 이후 25년간 벵골과 그 너머로 선교 거점 망을 조직했다.</a:t>
            </a:r>
            <a:endParaRPr lang="en-US" sz="1250" dirty="0"/>
          </a:p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그들은 힌두 사상의 복잡함 속으로 용감히 뛰어들었다. 비기독교 국가의 '사상 세계'도 그리스도께 얻어야 할 영역이라 보았기 때문이다. 1824년까지 캐리는 성경 완역 6종과 부분역 24종을 감독했고, 여러 문법서와 사전을 펴냈다.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II — 확산 ①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전염되는 선교의 헌신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649224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5852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개척자들의 명단</a:t>
            </a:r>
            <a:endParaRPr lang="en-US" sz="1650" dirty="0"/>
          </a:p>
        </p:txBody>
      </p:sp>
      <p:sp>
        <p:nvSpPr>
          <p:cNvPr id="7" name="Text 5"/>
          <p:cNvSpPr/>
          <p:nvPr/>
        </p:nvSpPr>
        <p:spPr>
          <a:xfrm>
            <a:off x="960120" y="2606040"/>
            <a:ext cx="585216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세람포르 삼인조의 본보기는 전염성이 있었다. 선교 개척자 명단은 수백 명에 이른다 — 인도의 헨리 마틴(Henry Martyn), 중국의 로버트 모리슨(Robert Morrison), 남태평양의 존 윌리엄스(John Williams), 버마의 아도니람 저드슨(Adoniram Judson), 남아프리카의 로버트 모팻(Robert Moffat)…</a:t>
            </a:r>
            <a:endParaRPr lang="en-US" sz="1200" dirty="0"/>
          </a:p>
          <a:p>
            <a:pPr indent="0" marL="0">
              <a:lnSpc>
                <a:spcPct val="110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이름조차 잊힌 수많은 선교사와 그 아내들이 있다. 말라리아가 창궐하는 열대 기후에서 몇 달 만에 죽었기 때문이다.</a:t>
            </a:r>
            <a:endParaRPr lang="en-US" sz="1200" dirty="0"/>
          </a:p>
          <a:p>
            <a:pPr indent="0" marL="0">
              <a:lnSpc>
                <a:spcPct val="110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 새로운 열정은 18세기 영국과 아메리카의 복음주의 부흥(9주차)에 깊이 영향받은 개신교 진영에서 솟아났다. 새 선교 시대의 첫 30년은 거의 전적으로 복음주의적이었다.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7452360" y="1874520"/>
            <a:ext cx="4069080" cy="3977640"/>
          </a:xfrm>
          <a:prstGeom prst="roundRect">
            <a:avLst>
              <a:gd name="adj" fmla="val 1839"/>
            </a:avLst>
          </a:prstGeom>
          <a:solidFill>
            <a:srgbClr val="2A2018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7772400" y="2148840"/>
            <a:ext cx="3474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두 가지 동기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7772400" y="2651760"/>
            <a:ext cx="347472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spcAft>
                <a:spcPts val="700"/>
              </a:spcAft>
              <a:buNone/>
            </a:pPr>
            <a:r>
              <a:rPr lang="en-US" sz="11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전도적 동기 — 사람은 그리스도를 믿는 믿음 없이는 잃은 바 되며, 주님은 모든 시대의 신자에게 구원을 온 세상에 알리라 명하셨다.</a:t>
            </a:r>
            <a:endParaRPr lang="en-US" sz="1100" dirty="0"/>
          </a:p>
          <a:p>
            <a:pPr indent="0" marL="0">
              <a:lnSpc>
                <a:spcPct val="110000"/>
              </a:lnSpc>
              <a:spcAft>
                <a:spcPts val="700"/>
              </a:spcAft>
              <a:buNone/>
            </a:pPr>
            <a:r>
              <a:rPr lang="en-US" sz="11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예언적 동기 — 많은 이들이 에드워즈를 따라, 여호와를 아는 지식이 바다를 덮음같이 땅에 충만하리라 믿었다. 복음의 확산이 그리스도의 통치를 준비한다는 이 믿음을 천년왕국설(millennialism)이라 부른다.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II — 확산 ②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“이 세대 안에 세계 복음화를”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53949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4754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진보의 시대와 만난 선교</a:t>
            </a:r>
            <a:endParaRPr lang="en-US" sz="1650" dirty="0"/>
          </a:p>
        </p:txBody>
      </p:sp>
      <p:sp>
        <p:nvSpPr>
          <p:cNvPr id="7" name="Text 5"/>
          <p:cNvSpPr/>
          <p:nvPr/>
        </p:nvSpPr>
        <p:spPr>
          <a:xfrm>
            <a:off x="960120" y="2606040"/>
            <a:ext cx="475488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선교 운동의 헌신이 '진보의 시대'의 낙관과 결합하면서, 세계 복음화라는 목표가 충분히 가능해 보였다.</a:t>
            </a:r>
            <a:endParaRPr lang="en-US" sz="1250" dirty="0"/>
          </a:p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학생자원운동 (Student Volunteer Movement for Foreign Missions)은 “이 세대 안에 세계의 복음화를”을 표어로 삼았다.</a:t>
            </a:r>
            <a:endParaRPr lang="en-US" sz="1250" dirty="0"/>
          </a:p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수천 편의 설교와 수백 편의 찬송이 이 비전을 노래했다.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172200" y="1874520"/>
            <a:ext cx="5394960" cy="3977640"/>
          </a:xfrm>
          <a:prstGeom prst="roundRect">
            <a:avLst>
              <a:gd name="adj" fmla="val 1839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446520" y="2103120"/>
            <a:ext cx="4754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선교 운동의 세 가지 성격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6446520" y="2606040"/>
            <a:ext cx="475488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설득의 힘으로 — 이들은 주로 설득으로 전진했다. 그리하여 그리스도인들은 종교의 자유를 지키면서 선교하는 길을 찾았다.</a:t>
            </a:r>
            <a:endParaRPr lang="en-US" sz="110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평신도의 재원과 재능 — 수도사와 주교가 이끌던 이전의 선교 확장과 달리, 새 선교회들은 가능한 한 가장 넓은 기반 위에 조직되었다.</a:t>
            </a:r>
            <a:endParaRPr lang="en-US" sz="110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다양한 인도주의 사역 — 학교, 병원, 간호사·의사 양성소를 세우고, 수많은 언어와 방언을 문자로 만들었으며, 공중보건과 개량 농법을 소개했다.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교회사 II - 제11주차</dc:title>
  <dc:subject>PptxGenJS Presentation</dc:subject>
  <dc:creator>Chang Lee, Ph.D.</dc:creator>
  <cp:lastModifiedBy>Chang Lee, Ph.D.</cp:lastModifiedBy>
  <cp:revision>1</cp:revision>
  <dcterms:created xsi:type="dcterms:W3CDTF">2026-08-28T02:06:52Z</dcterms:created>
  <dcterms:modified xsi:type="dcterms:W3CDTF">2026-08-28T02:06:52Z</dcterms:modified>
</cp:coreProperties>
</file>