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제10주차부터 제7부(진보의 시대)로 넘어갑니다. 1789년 프랑스 혁명이 '왕좌와 제단의 동맹'을 무너뜨린 뒤, 유럽 교회가 어떻게 재편되었는지를 다룹니다. 셀리가 이 시대를 '진보의 시대'라 부른 이유도 함께 짚습니다.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[인물] Charles Dickens, [용어] Sunday School(주일학교)·Salvation Army(구세군). 마지막 문장이 중요합니다 — 자선의 한계를 인식하면서 사회 구조 자체를 바꾸려는 움직임(사회주의, 그리고 12주차의 사회복음)이 나옵니다.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[인물] William Wilberforce·John Venn·Henry Thornton, [용어] Clapham Sect(클래팜 파)·low church(저교회). 셀리는 클래팜을 '소수의 능력 있고 헌신된 그리스도인이 사회를, 어쩌면 세계를 바꿀 수 있음을 보여 주는 빛나는 본보기'라고 평가합니다. 9주차 복음주의의 열매입니다.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[인물] John Keble·John Henry Newman, [용어] Oxford Movement(옥스퍼드 운동)·Tractarian(논고파)·high church(고교회)·Anglo-Catholic(앵글로 가톨릭). 4주차 39개조 신조가 여기서 다시 등장합니다.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두 운동 비교. 어느 한쪽을 편들지 말고 셀리의 균형을 따르세요 — 둘 다 오늘도 살아 있는 기독교의 근본 과제입니다.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[인물] Friedrich Schleiermacher·Albrecht Ritschl, [용어] Romanticism(낭만주의)·feeling of absolute dependence(절대 의존의 감정). 9주차 경건주의의 '체험 강조'가 슐라이어마허에게서 신학의 기초로 격상되는 점이 흥미롭습니다 — 그 자신이 모라비아 가정 출신입니다. 13주차 예고.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[인물] Karl Marx, [용어] dialectical materialism(변증법적 유물론). 마지막 문장이 중요합니다 — 19세기에는 영향이 제한적이었고, 14주차 20세기에 본격적 도전이 됩니다. 마르크스가 영국에서 경제 이론을 발전시켰다는 점도 흥미롭습니다.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★ 셀리가 이 시기 'PROFILES of Faith'로 이승훈을 소개합니다. 한국 학생들에게 각별한 의미가 있는 슬라이드입니다. 강조점: 서구가 혁명과 산업화로 요동칠 때, 조선에서는 선교사 없이 자발적으로 신앙 공동체가 시작되었습니다. 11주차 '위대한 세기' 세계 선교로 자연스럽게 이어집니다.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적용. 한국 교회와 이민 교회의 현실 — 사회적 영향력 축소 — 을 19세기 유럽과 겹쳐 보게 하면 좋은 토론이 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정리·과제·예고. 토론 주제는 19세기 유럽과 오늘 한국·이민 교회를 겹쳐 봅니다. 11주차는 이번 주 16번 슬라이드(이승훈)에서 자연스럽게 이어집니다.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네 국면. 셀리의 표현을 빌리면 — 프랑스는 정치 혁명을, 독일은 지성의 혁명을, 영국은 산업 혁명을 낳았습니다. 이 셋이 19세기 유럽 기독교가 마주한 세 도전입니다.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네 목표. 세 번째가 침례교 신학교 맥락에서 중요합니다 — 유럽에서도 자유교회 원리가 확산되는 시기입니다.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[용어] ancien régime(구체제)·Civil Constitution of the Clergy(성직자 시민헌장). 핵심: 혁명의 반교회 정서는 이념만이 아니라 '교회가 구체제의 일부였다'는 구조적 사실에서 나왔습니다. 교황 비오 6세는 이를 분열 문서로 규정하고 결코 받아들이지 않겠다고 했습니다.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[용어] Cult of Reason(이성 숭배)·Cult of the Supreme Being(최고 존재 숭배). 6주차 계몽주의의 극단적 귀결입니다. 곤잘레스의 평가를 인용하면 좋습니다 — 이 모든 것이 그저 우스꽝스러운 일로 끝날 수도 있었으나, 고통과 유혈의 대가가 너무 컸습니다.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[인물] Pius VI·Pius VII·Napoleon Bonaparte, [용어] Concordat of 1801(정교협약). 역설 하나를 덧붙이세요 — 이 모든 시련이 오히려 프랑스 교회에 대한 교황의 권위를 강화했습니다. 이전에는 갈리아 교회의 자유(Gallican liberties)가 교황의 직접 개입을 막고 있었기 때문입니다.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[인물] Pius IX, [용어] Syllabus of Errors(오류 목록)·papal infallibility(교황 무류성). 이 역설이 19세기 가톨릭의 성격을 규정합니다 — 세속 권력을 잃을수록 영적 권위를 강화하는 방향으로 갔습니다. 프랑스 혁명의 기억이 로마를 정치적·신학적 보수주의로 몰아갔다는 점을 짚으세요.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[용어] economic liberalism(경제적 자유주의). 마지막 문장이 다음 슬라이드로 가는 다리입니다 — 국가의 강제가 사라진 자리에서 '선택으로 속하는 교회'가 자랄 공간이 생깁니다.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★ [인물] N.F.S. Grundtvig, [용어] free churches(자유교회)·deaconesses(여집사). 침례교 신학교 맥락에서 중요한 슬라이드입니다 — 3주차·7주차에서 순교의 값으로 얻은 원리가 19세기에 유럽의 보편적 현실이 되어 갑니다.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640080"/>
            <a:ext cx="7680960" cy="5577840"/>
          </a:xfrm>
          <a:prstGeom prst="roundRect">
            <a:avLst>
              <a:gd name="adj" fmla="val 1639"/>
            </a:avLst>
          </a:prstGeom>
          <a:solidFill>
            <a:srgbClr val="FBF6EC">
              <a:alpha val="84000"/>
            </a:srgbClr>
          </a:solidFill>
          <a:ln w="15875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914400"/>
            <a:ext cx="7040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spc="1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교회사 II · CHURCH HISTORY II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1783080"/>
            <a:ext cx="6400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A679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제 10 주차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822960" y="2286000"/>
            <a:ext cx="70408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35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프랑스 혁명과</a:t>
            </a:r>
            <a:endParaRPr lang="en-US" sz="35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35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19세기 유럽 기독교의 변화</a:t>
            </a:r>
            <a:endParaRPr lang="en-US" sz="3500" dirty="0"/>
          </a:p>
        </p:txBody>
      </p:sp>
      <p:sp>
        <p:nvSpPr>
          <p:cNvPr id="6" name="Text 4"/>
          <p:cNvSpPr/>
          <p:nvPr/>
        </p:nvSpPr>
        <p:spPr>
          <a:xfrm>
            <a:off x="841248" y="3703320"/>
            <a:ext cx="6949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French Revolution and European Christianity in the 19th Century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841248" y="4297680"/>
            <a:ext cx="1920240" cy="27432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4480560"/>
            <a:ext cx="7040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A679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주교재  </a:t>
            </a:r>
            <a:pPr indent="0" marL="0">
              <a:buNone/>
            </a:pPr>
            <a:r>
              <a:rPr lang="en-US" sz="120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셀리 『현대인을 위한 교회사』 제7부 (진보의 시대)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822960" y="5257800"/>
            <a:ext cx="7040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담당교수: Chang Lee, Ph.D.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822960" y="5806440"/>
            <a:ext cx="7040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Baptist Theological Institute and Seminary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III — 새로운 사회 ③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공장과 도시: 새로운 위기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649224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5852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디킨스가 그린 공장 도시</a:t>
            </a:r>
            <a:endParaRPr lang="en-US" sz="1650" dirty="0"/>
          </a:p>
        </p:txBody>
      </p:sp>
      <p:sp>
        <p:nvSpPr>
          <p:cNvPr id="7" name="Text 5"/>
          <p:cNvSpPr/>
          <p:nvPr/>
        </p:nvSpPr>
        <p:spPr>
          <a:xfrm>
            <a:off x="960120" y="2606040"/>
            <a:ext cx="585216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찰스 디킨스(Charles Dickens)는 『어려운 시절』에서 19세기 초 영국의 전형적 공장 도시를 묘사했다 — 연기와 재가 덮어 부자연스러운 붉은색과 검은색이 뒤섞인 도시, 끝없이 뱀처럼 연기를 뿜는 굴뚝들, 악취 나는 염료로 자줏빛이 된 강.</a:t>
            </a:r>
            <a:endParaRPr lang="en-US" sz="1250" dirty="0"/>
          </a:p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공장은 도시를 낳았고, 도시는 사람을 불러 모았으며, 사람은 문제를 낳았다 — 그것도 아주 많이.</a:t>
            </a:r>
            <a:endParaRPr lang="en-US" sz="1250" dirty="0"/>
          </a:p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산업혁명은 중산층과 자본가에게 이익을 주었으나, 오래된 귀족과 빈민 모두를 무너뜨렸다. 급격한 도시 성장은 과밀한 빈민가를 낳았다.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7452360" y="1874520"/>
            <a:ext cx="4069080" cy="3977640"/>
          </a:xfrm>
          <a:prstGeom prst="roundRect">
            <a:avLst>
              <a:gd name="adj" fmla="val 1839"/>
            </a:avLst>
          </a:prstGeom>
          <a:solidFill>
            <a:srgbClr val="2A2018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7772400" y="2148840"/>
            <a:ext cx="3474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교회의 응답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7772400" y="2651760"/>
            <a:ext cx="347472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주일학교 운동 (Sunday School) — 전통적 신앙 교육에서 멀어진 이들에게 다가가려는 시도.</a:t>
            </a:r>
            <a:endParaRPr lang="en-US" sz="1100" dirty="0"/>
          </a:p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YMCA · YWCA — 도시의 청년들을 위한 조직.</a:t>
            </a:r>
            <a:endParaRPr lang="en-US" sz="1100" dirty="0"/>
          </a:p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구세군 (Salvation Army, 1864) — 가난하고 교회 밖에 있는 도시 대중에게 다가가기 위해 세워진 새 교단.</a:t>
            </a:r>
            <a:endParaRPr lang="en-US" sz="1100" dirty="0"/>
          </a:p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00" b="1" dirty="0">
                <a:solidFill>
                  <a:srgbClr val="C79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그러나 문제의 규모는 어떤 자선 기관이 감당할 수 있는 수준을 훨씬 넘어섰다.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IV — 영국의 응답 ①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클래팜 공동체: 세상 속의 복음주의자들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649224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5852160" cy="3657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런던에서 5km 떨어진 마을 클래팜(Clapham)에, 일상에서 성결을 실천하고 영원을 바라보며 사는 부유한 복음주의자들이 모여 살았다. 역사가들은 이들을 '클래팜 파(Clapham Sect)'라 부르지만, 그들은 분파라기보다 긴밀한 가족에 가까웠다.</a:t>
            </a:r>
            <a:endParaRPr lang="en-US" sz="1200" dirty="0"/>
          </a:p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지도자는 국회의원 윌리엄 윌버포스 (William Wilberforce, 1759–1833)였다. 스물다섯에 회심을 경험했고, 뛰어난 웅변으로 '하원의 나이팅게일'이라 불렸다.</a:t>
            </a:r>
            <a:endParaRPr lang="en-US" sz="1200" dirty="0"/>
          </a:p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200" i="1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“나의 길은 공적인 길이다. 나의 일은 세상 속에 있으며, 나는 사람들의 모임에 섞여야 한다.”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7452360" y="1874520"/>
            <a:ext cx="4069080" cy="3977640"/>
          </a:xfrm>
          <a:prstGeom prst="roundRect">
            <a:avLst>
              <a:gd name="adj" fmla="val 1839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7772400" y="2103120"/>
            <a:ext cx="3474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노예제 폐지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7772400" y="2606040"/>
            <a:ext cx="347472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1789년 윌버포스의 첫 연설. 웅변만으로는 부족함을 깨닫고 여론을 만들어 의회를 움직이는 두 가지 정치의 기본을 배웠다.</a:t>
            </a:r>
            <a:endParaRPr lang="en-US" sz="1100" dirty="0"/>
          </a:p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청원서, 출판, 강연, 광고 — 모든 수단을 동원했고, 역사상 처음으로 여성들이 정치 운동에 참여했다.</a:t>
            </a:r>
            <a:endParaRPr lang="en-US" sz="1100" dirty="0"/>
          </a:p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00" b="1" dirty="0">
                <a:solidFill>
                  <a:srgbClr val="C79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1807년 노예무역 폐지. 1833년 노예해방법 통과가 확실해진 것은 윌버포스가 죽기 나흘 전이었다.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IV — 영국의 응답 ②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옥스퍼드 운동 (Oxford Movement): 예배로 돌아가다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539496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시작 — 1833년 '국가적 배교'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960120" y="2651760"/>
            <a:ext cx="475488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1832년 개혁법이 권력을 지주 계급에서 중산층으로 옮기자, 성공회 교인이 아닌 의원들이 교회에 큰 권한을 행사하게 되었다.</a:t>
            </a:r>
            <a:endParaRPr lang="en-US" sz="1200" dirty="0"/>
          </a:p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1833년 7월 14일 존 키블 (John Keble)이 옥스퍼드 대학 강단에서 「국가적 배교」를 설교했다.</a:t>
            </a:r>
            <a:endParaRPr lang="en-US" sz="1200" dirty="0"/>
          </a:p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클래팜과 달리 이들은 정부의 개혁을 교회의 거룩함에 대한 공격으로 보았고, 세상의 침입에 저항하기로 결심했다.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6172200" y="1874520"/>
            <a:ext cx="5394960" cy="3977640"/>
          </a:xfrm>
          <a:prstGeom prst="roundRect">
            <a:avLst>
              <a:gd name="adj" fmla="val 1839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446520" y="2103120"/>
            <a:ext cx="4754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뉴먼과 그 이후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6446520" y="2606040"/>
            <a:ext cx="475488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예배가 이 운동의 핵심이었다 — 제단을 향해 돌아섬, 무릎 꿇음, 십자가를 높이 듦, 화려한 제의와 향과 훈련된 성가.</a:t>
            </a:r>
            <a:endParaRPr lang="en-US" sz="1100" dirty="0"/>
          </a:p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1841년 존 헨리 뉴먼 (John Henry Newman)이 「제90논고」에서 39개조 신조가 반드시 개신교적이지는 않다고 주장하며 폭풍을 일으켰다. 그는 1845년 로마 가톨릭으로 개종했고, 이후 6년간 수백 명의 성공회 성직자가 뒤따랐다.</a:t>
            </a:r>
            <a:endParaRPr lang="en-US" sz="1100" dirty="0"/>
          </a:p>
          <a:p>
            <a:pPr indent="0" marL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그러나 대다수는 성공회에 남았고, 이들은 앵글로 가톨릭(Anglo-Catholic)이라 불리게 되었다.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종합 ①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두 운동, 두 가지 질문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777240" y="1627632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교회는 이중의 사명 아래 있다 — 세상으로 보내심(선교)과 세상에서 부르심(예배).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40080" y="2057400"/>
            <a:ext cx="10881360" cy="502920"/>
          </a:xfrm>
          <a:prstGeom prst="roundRect">
            <a:avLst>
              <a:gd name="adj" fmla="val 14545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822960" y="2057400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3474720" y="2057400"/>
            <a:ext cx="3840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클래팜 (복음주의)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7589520" y="2057400"/>
            <a:ext cx="3840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옥스퍼드 (앵글로 가톨릭)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40080" y="2560320"/>
            <a:ext cx="10881360" cy="694944"/>
          </a:xfrm>
          <a:prstGeom prst="rect">
            <a:avLst/>
          </a:prstGeom>
          <a:solidFill>
            <a:srgbClr val="FBF6EC">
              <a:alpha val="92000"/>
            </a:srgbClr>
          </a:solidFill>
          <a:ln w="6350">
            <a:solidFill>
              <a:srgbClr val="FFFFFF">
                <a:alpha val="6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2960" y="2560320"/>
            <a:ext cx="237744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중심 관심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474720" y="2560320"/>
            <a:ext cx="384048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복음 전파와 사회 봉사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7589520" y="2560320"/>
            <a:ext cx="384048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예배와 성례, 교회의 거룩함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640080" y="3255264"/>
            <a:ext cx="10881360" cy="694944"/>
          </a:xfrm>
          <a:prstGeom prst="rect">
            <a:avLst/>
          </a:prstGeom>
          <a:solidFill>
            <a:srgbClr val="FBF6EC">
              <a:alpha val="82000"/>
            </a:srgbClr>
          </a:solidFill>
          <a:ln w="6350">
            <a:solidFill>
              <a:srgbClr val="FFFFFF">
                <a:alpha val="60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2960" y="3255264"/>
            <a:ext cx="237744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세상을 보는 눈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3474720" y="3255264"/>
            <a:ext cx="384048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섬겨야 할 선교지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7589520" y="3255264"/>
            <a:ext cx="384048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저항해야 할 침입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640080" y="3950208"/>
            <a:ext cx="10881360" cy="694944"/>
          </a:xfrm>
          <a:prstGeom prst="rect">
            <a:avLst/>
          </a:prstGeom>
          <a:solidFill>
            <a:srgbClr val="FBF6EC">
              <a:alpha val="92000"/>
            </a:srgbClr>
          </a:solidFill>
          <a:ln w="6350">
            <a:solidFill>
              <a:srgbClr val="FFFFFF">
                <a:alpha val="6000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22960" y="3950208"/>
            <a:ext cx="237744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교회론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3474720" y="3950208"/>
            <a:ext cx="384048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저교회(low church) — 설교 우선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7589520" y="3950208"/>
            <a:ext cx="384048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고교회(high church) — 예전 우선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640080" y="4645152"/>
            <a:ext cx="10881360" cy="694944"/>
          </a:xfrm>
          <a:prstGeom prst="rect">
            <a:avLst/>
          </a:prstGeom>
          <a:solidFill>
            <a:srgbClr val="FBF6EC">
              <a:alpha val="82000"/>
            </a:srgbClr>
          </a:solidFill>
          <a:ln w="6350">
            <a:solidFill>
              <a:srgbClr val="FFFFFF">
                <a:alpha val="6000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22960" y="4645152"/>
            <a:ext cx="237744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대표 열매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3474720" y="4645152"/>
            <a:ext cx="384048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노예제 폐지 · 성서공회 · 감옥 개혁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7589520" y="4645152"/>
            <a:ext cx="384048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예전 갱신 · 수도원 부활 · 건축과 음악</a:t>
            </a:r>
            <a:endParaRPr lang="en-US" sz="1250" dirty="0"/>
          </a:p>
        </p:txBody>
      </p:sp>
      <p:sp>
        <p:nvSpPr>
          <p:cNvPr id="26" name="Text 24"/>
          <p:cNvSpPr/>
          <p:nvPr/>
        </p:nvSpPr>
        <p:spPr>
          <a:xfrm>
            <a:off x="640080" y="548640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3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선교 없는 예배는 부주의한 종교로, 예배 없는 선교는 공허한 봉사로 흐른다 — 셀리의 균형 잡힌 평가.</a:t>
            </a:r>
            <a:endParaRPr lang="en-US" sz="1350" dirty="0"/>
          </a:p>
        </p:txBody>
      </p:sp>
      <p:sp>
        <p:nvSpPr>
          <p:cNvPr id="27" name="Text 25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지성의 도전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슐라이어마허와 낭만주의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649224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5852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낭만주의(Romanticism)라는 토양</a:t>
            </a:r>
            <a:endParaRPr lang="en-US" sz="1650" dirty="0"/>
          </a:p>
        </p:txBody>
      </p:sp>
      <p:sp>
        <p:nvSpPr>
          <p:cNvPr id="7" name="Text 5"/>
          <p:cNvSpPr/>
          <p:nvPr/>
        </p:nvSpPr>
        <p:spPr>
          <a:xfrm>
            <a:off x="960120" y="2606040"/>
            <a:ext cx="585216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19세기 초 계몽주의의 지나친 합리주의에 대한 항의로 낭만주의가 일어났다. 개인, 영, 설명할 수 없는 것의 체험을 강조했다.</a:t>
            </a:r>
            <a:endParaRPr lang="en-US" sz="1200" dirty="0"/>
          </a:p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프리드리히 슐라이어마허 (Friedrich Schleiermacher, 1768–1834)는 경건한 모라비아 가정에서 자랐고, 베를린 대학에서 가르쳤다.</a:t>
            </a:r>
            <a:endParaRPr lang="en-US" sz="1200" dirty="0"/>
          </a:p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그는 하나님 존재 증명, 성경의 권위, 기적의 가능성을 둘러싼 큰 논쟁들이 기껏해야 종교의 '이차적 표현'이라고 주장했다. 종교의 핵심은 하나님의 위대하심 앞에서 느끼는 절대 의존의 감정(feeling of absolute dependence)이라는 것이다.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7452360" y="1874520"/>
            <a:ext cx="4069080" cy="3977640"/>
          </a:xfrm>
          <a:prstGeom prst="roundRect">
            <a:avLst>
              <a:gd name="adj" fmla="val 1839"/>
            </a:avLst>
          </a:prstGeom>
          <a:solidFill>
            <a:srgbClr val="2A2018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7772400" y="2103120"/>
            <a:ext cx="3474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왜 '근대 신학의 아버지'인가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7772400" y="2651760"/>
            <a:ext cx="347472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기독교 신앙의 기초를 성경에서 종교적 체험으로 옮겼기 때문이다.</a:t>
            </a:r>
            <a:endParaRPr lang="en-US" sz="1100" dirty="0"/>
          </a:p>
          <a:p>
            <a:pPr indent="0" marL="0">
              <a:lnSpc>
                <a:spcPct val="110000"/>
              </a:lnSpc>
              <a:spcAft>
                <a:spcPts val="600"/>
              </a:spcAft>
              <a:buNone/>
            </a:pPr>
            <a:r>
              <a:rPr lang="en-US" sz="1100" i="1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“참된 기적은 예수 자신이다. 우리는 예수에게서 하나님 의식을 최고도로 지닌 한 사람을 본다.”</a:t>
            </a:r>
            <a:endParaRPr lang="en-US" sz="1100" dirty="0"/>
          </a:p>
          <a:p>
            <a:pPr indent="0" marL="0">
              <a:lnSpc>
                <a:spcPct val="110000"/>
              </a:lnSpc>
              <a:spcAft>
                <a:spcPts val="600"/>
              </a:spcAft>
              <a:buNone/>
            </a:pPr>
            <a:r>
              <a:rPr lang="en-US" sz="1100" dirty="0">
                <a:solidFill>
                  <a:srgbClr val="C79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평가 — 종교를 지식인들에게 되살린 공은 크지만, 계시와 성경의 권위를 상대화한 대가도 컸다. 13주차 자유주의 신학의 뿌리가 여기에 있다.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0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지성의 도전 ②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마르크스와 새로운 세속 신앙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1088136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10241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자선의 한계를 본 이들은 사회 질서 자체의 근본적 변화를 생각하기 시작했다.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60120" y="2606040"/>
            <a:ext cx="1024128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카를 마르크스 (Karl Marx)의 『공산당 선언』이 1848년 출간되었다. 그의 체계는 당대의 사회주의 유토피아를 넘어, '변증법적 유물론(dialectical materialism)'에 기초한 역사와 사회 분석을 포함했다.</a:t>
            </a:r>
            <a:endParaRPr lang="en-US" sz="1300" dirty="0"/>
          </a:p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핵심 주장 — 아무리 순수하게 지적으로 보이는 사상도 사회적·정치적 기능을 갖는다. 지배 계급은 순수한 이성의 산물처럼 보이는 이데올로기를 만들지만, 그 진짜 기능은 기존 질서를 떠받치는 것이다.</a:t>
            </a:r>
            <a:endParaRPr lang="en-US" sz="1300" dirty="0"/>
          </a:p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종교 역시 그 지지 구조의 일부라는 것 — 여기서 “종교는 인민의 아편”이라는 자주 인용되는 말이 나온다.</a:t>
            </a:r>
            <a:endParaRPr lang="en-US" sz="1300" dirty="0"/>
          </a:p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다만 마르크스의 견해가 그리스도인에게 심각한 도전이 되는 것은 20세기의 일이다. 19세기에는 상대적으로 영향이 크지 않았다.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0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같은 시대, 다른 대륙 ★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조선에 복음이 들어오다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649224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5852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이승훈 (李承薰, 1756–1801)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960120" y="2651760"/>
            <a:ext cx="585216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1783년 겨울, 젊은 조선 학자 이승훈은 아버지를 따라 세 달간의 외교 사절로 청의 수도 베이징에 갔다.</a:t>
            </a:r>
            <a:endParaRPr lang="en-US" sz="1250" dirty="0"/>
          </a:p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공식 임무는 황제에게 조공을 바치는 것이었으나, 그에게 이 여정은 베이징에 주재하던 가톨릭 선교사들에게 기독교를 배울 오랫동안 기다린 기회이기도 했다.</a:t>
            </a:r>
            <a:endParaRPr lang="en-US" sz="1250" dirty="0"/>
          </a:p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교리를 배운 뒤 그는 중국에서 세례를 받았고, 귀국하여 한반도 최초의 자생적 신앙 공동체를 이끌었다.</a:t>
            </a:r>
            <a:endParaRPr lang="en-US" sz="1250" dirty="0"/>
          </a:p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 신생 교회는 한 세기가 넘는 박해를 견뎌 냈고, 그 과정에서 수천 명의 순교자를 냈다. 이승훈 자신도 그중 하나였다.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7452360" y="1874520"/>
            <a:ext cx="4069080" cy="3977640"/>
          </a:xfrm>
          <a:prstGeom prst="roundRect">
            <a:avLst>
              <a:gd name="adj" fmla="val 1839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8915400" y="2148840"/>
            <a:ext cx="1005840" cy="1005840"/>
          </a:xfrm>
          <a:prstGeom prst="ellipse">
            <a:avLst/>
          </a:prstGeom>
          <a:solidFill>
            <a:srgbClr val="A6413A"/>
          </a:solidFill>
          <a:ln w="19050">
            <a:solidFill>
              <a:srgbClr val="FBF6E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357970" y="2375154"/>
            <a:ext cx="120701" cy="553212"/>
          </a:xfrm>
          <a:prstGeom prst="rect">
            <a:avLst/>
          </a:prstGeom>
          <a:solidFill>
            <a:srgbClr val="FBF6EC"/>
          </a:solidFill>
          <a:ln/>
        </p:spPr>
      </p:sp>
      <p:sp>
        <p:nvSpPr>
          <p:cNvPr id="11" name="Shape 9"/>
          <p:cNvSpPr/>
          <p:nvPr/>
        </p:nvSpPr>
        <p:spPr>
          <a:xfrm>
            <a:off x="9227210" y="2510942"/>
            <a:ext cx="382219" cy="120701"/>
          </a:xfrm>
          <a:prstGeom prst="rect">
            <a:avLst/>
          </a:prstGeom>
          <a:solidFill>
            <a:srgbClr val="FBF6EC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0" y="3291840"/>
            <a:ext cx="3474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1784</a:t>
            </a:r>
            <a:endParaRPr lang="en-US" sz="3000" dirty="0"/>
          </a:p>
        </p:txBody>
      </p:sp>
      <p:sp>
        <p:nvSpPr>
          <p:cNvPr id="13" name="Text 11"/>
          <p:cNvSpPr/>
          <p:nvPr/>
        </p:nvSpPr>
        <p:spPr>
          <a:xfrm>
            <a:off x="7772400" y="3794760"/>
            <a:ext cx="3474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한국 교회의 시작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7772400" y="4251960"/>
            <a:ext cx="347472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1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선교사가 오기 전에, 스스로 찾아가 배우고 돌아와 공동체를 세운 매우 드문 사례. 세계 교회사에서 한국 교회가 갖는 독특한 자리가 여기서 시작된다.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0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오늘의 적용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중심에서 밀려난 교회는 무엇을 하는가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539496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19세기가 주는 교훈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960120" y="2651760"/>
            <a:ext cx="475488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권력을 잃은 것이 교회의 끝이 아니었다 — 국가 지원이 사라진 자리에서 오히려 자발적 헌신과 열심이 되살아났다.</a:t>
            </a:r>
            <a:endParaRPr lang="en-US" sz="1250" dirty="0"/>
          </a:p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교회가 구체제와 너무 밀착하면, 그 체제가 무너질 때 함께 무너진다. 프랑스 교회의 비극이 그 증거다.</a:t>
            </a:r>
            <a:endParaRPr lang="en-US" sz="1250" dirty="0"/>
          </a:p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자선만으로는 구조적 문제를 감당할 수 없다 — 그러나 자선을 포기하는 것도 답이 아니다.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6172200" y="1874520"/>
            <a:ext cx="5394960" cy="3977640"/>
          </a:xfrm>
          <a:prstGeom prst="roundRect">
            <a:avLst>
              <a:gd name="adj" fmla="val 1839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446520" y="2103120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우리에게 남는 물음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6446520" y="2651760"/>
            <a:ext cx="475488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오늘 우리 사회에서도 교회는 중심에서 밀려나고 있다. 이것을 위기로만 볼 것인가, 자유교회 원리를 회복할 기회로 볼 것인가?</a:t>
            </a:r>
            <a:endParaRPr lang="en-US" sz="1200" dirty="0"/>
          </a:p>
          <a:p>
            <a:pPr indent="0" marL="0">
              <a:lnSpc>
                <a:spcPct val="1100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클래팜처럼 세상 속으로 갈 것인가, 옥스퍼드처럼 예배의 거룩함을 지킬 것인가 — 아니면 둘 다인가?</a:t>
            </a:r>
            <a:endParaRPr lang="en-US" sz="1200" dirty="0"/>
          </a:p>
          <a:p>
            <a:pPr indent="0" marL="0">
              <a:lnSpc>
                <a:spcPct val="1100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이승훈의 조선 교회처럼, 제도의 지원 없이도 신앙 공동체는 시작될 수 있다.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10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502920"/>
            <a:ext cx="8686800" cy="5669280"/>
          </a:xfrm>
          <a:prstGeom prst="roundRect">
            <a:avLst>
              <a:gd name="adj" fmla="val 1613"/>
            </a:avLst>
          </a:prstGeom>
          <a:solidFill>
            <a:srgbClr val="FBF6EC">
              <a:alpha val="88000"/>
            </a:srgbClr>
          </a:solidFill>
          <a:ln w="15875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68580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정리 · 학습 활동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105156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핵심 정리와 이번 주 과제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777240" y="18288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핵심 정리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960120" y="2240280"/>
            <a:ext cx="777240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12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프랑스 혁명은 성직자 시민헌장으로 교회를 분열시키고, 이성 숭배(Cult of Reason)로 기독교를 대체하려 했다.</a:t>
            </a:r>
            <a:endParaRPr lang="en-US" sz="1150" dirty="0"/>
          </a:p>
          <a:p>
            <a:pPr marL="342900" indent="-342900">
              <a:lnSpc>
                <a:spcPct val="112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1801년 정교협약으로 타협했으나, '왕좌와 제단의 동맹'은 영원히 끝났다.</a:t>
            </a:r>
            <a:endParaRPr lang="en-US" sz="1150" dirty="0"/>
          </a:p>
          <a:p>
            <a:pPr marL="342900" indent="-342900">
              <a:lnSpc>
                <a:spcPct val="112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비오 9세는 교황 무류성을 선포한 그해에 교황령을 잃었다.</a:t>
            </a:r>
            <a:endParaRPr lang="en-US" sz="1150" dirty="0"/>
          </a:p>
          <a:p>
            <a:pPr marL="342900" indent="-342900">
              <a:lnSpc>
                <a:spcPct val="112000"/>
              </a:lnSpc>
              <a:spcAft>
                <a:spcPts val="600"/>
              </a:spcAft>
              <a:buSzPct val="100000"/>
              <a:buChar char="•"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국가교회가 약해진 자리에서 자유교회(free churches)가 자랐고, 클래팜과 옥스퍼드가 두 갈래 응답을 보였다.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777240" y="397764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독서 과제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777240" y="43434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셀리 제7부(프랑스 혁명·클래팜·옥스퍼드 운동 관련 장)  ·  (참고) 곤잘레스 『현대교회사』 19세기 편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777240" y="470916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토론 주제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777240" y="5029200"/>
            <a:ext cx="8046720" cy="731520"/>
          </a:xfrm>
          <a:prstGeom prst="roundRect">
            <a:avLst>
              <a:gd name="adj" fmla="val 10000"/>
            </a:avLst>
          </a:prstGeom>
          <a:solidFill>
            <a:srgbClr val="FBF6EC"/>
          </a:solidFill>
          <a:ln w="12700">
            <a:solidFill>
              <a:srgbClr val="FFFFFF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051560" y="5084064"/>
            <a:ext cx="749808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교회가 사회의 중심에서 밀려나는 것은 위기인가 기회인가? 19세기 유럽의 경험에 비추어 오늘 한국·이민 교회의 상황을 논하시오.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777240" y="587044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다음 주 예고 — 제11주차: “위대한 세기”와 세계 선교 운동의 폭발적 확장 (제7부)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이번 주 강의의 흐름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왕좌와 제단이 무너진 뒤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777240" y="1627632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교회는 더 이상 사회의 중심이 아니었다. 그 자리에서 교회는 무엇을 했는가?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914400" y="2148840"/>
            <a:ext cx="640080" cy="640080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14400" y="21488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1828800" y="2093976"/>
            <a:ext cx="9692640" cy="777240"/>
          </a:xfrm>
          <a:prstGeom prst="roundRect">
            <a:avLst>
              <a:gd name="adj" fmla="val 10588"/>
            </a:avLst>
          </a:prstGeom>
          <a:solidFill>
            <a:srgbClr val="FBF6EC">
              <a:alpha val="88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2103120" y="2130552"/>
            <a:ext cx="25603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혁명의 충격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4754880" y="2130552"/>
            <a:ext cx="64922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성직자 시민헌장 · 공포정치 · 이성 숭배 (Cult of Reason)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914400" y="3136392"/>
            <a:ext cx="640080" cy="640080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14400" y="3136392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II</a:t>
            </a:r>
            <a:endParaRPr lang="en-US" sz="1700" dirty="0"/>
          </a:p>
        </p:txBody>
      </p:sp>
      <p:sp>
        <p:nvSpPr>
          <p:cNvPr id="13" name="Shape 11"/>
          <p:cNvSpPr/>
          <p:nvPr/>
        </p:nvSpPr>
        <p:spPr>
          <a:xfrm>
            <a:off x="1828800" y="3081528"/>
            <a:ext cx="9692640" cy="777240"/>
          </a:xfrm>
          <a:prstGeom prst="roundRect">
            <a:avLst>
              <a:gd name="adj" fmla="val 10588"/>
            </a:avLst>
          </a:prstGeom>
          <a:solidFill>
            <a:srgbClr val="FBF6EC">
              <a:alpha val="88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2103120" y="3118104"/>
            <a:ext cx="25603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로마의 대응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4754880" y="3118104"/>
            <a:ext cx="64922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나폴레옹과 정교협약 (Concordat) · 비오 9세의 역설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914400" y="4123944"/>
            <a:ext cx="640080" cy="640080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14400" y="4123944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III</a:t>
            </a:r>
            <a:endParaRPr lang="en-US" sz="1700" dirty="0"/>
          </a:p>
        </p:txBody>
      </p:sp>
      <p:sp>
        <p:nvSpPr>
          <p:cNvPr id="18" name="Shape 16"/>
          <p:cNvSpPr/>
          <p:nvPr/>
        </p:nvSpPr>
        <p:spPr>
          <a:xfrm>
            <a:off x="1828800" y="4069080"/>
            <a:ext cx="9692640" cy="777240"/>
          </a:xfrm>
          <a:prstGeom prst="roundRect">
            <a:avLst>
              <a:gd name="adj" fmla="val 10588"/>
            </a:avLst>
          </a:prstGeom>
          <a:solidFill>
            <a:srgbClr val="FBF6EC">
              <a:alpha val="88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2103120" y="4105656"/>
            <a:ext cx="25603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새로운 사회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4754880" y="4105656"/>
            <a:ext cx="64922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산업혁명 · 도시 빈민 · 자유교회(free churches)의 성장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914400" y="5111496"/>
            <a:ext cx="640080" cy="640080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14400" y="5111496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IV</a:t>
            </a:r>
            <a:endParaRPr lang="en-US" sz="1700" dirty="0"/>
          </a:p>
        </p:txBody>
      </p:sp>
      <p:sp>
        <p:nvSpPr>
          <p:cNvPr id="23" name="Shape 21"/>
          <p:cNvSpPr/>
          <p:nvPr/>
        </p:nvSpPr>
        <p:spPr>
          <a:xfrm>
            <a:off x="1828800" y="5056632"/>
            <a:ext cx="9692640" cy="777240"/>
          </a:xfrm>
          <a:prstGeom prst="roundRect">
            <a:avLst>
              <a:gd name="adj" fmla="val 10588"/>
            </a:avLst>
          </a:prstGeom>
          <a:solidFill>
            <a:srgbClr val="FBF6EC">
              <a:alpha val="88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2103120" y="5093208"/>
            <a:ext cx="25603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영국의 응답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4754880" y="5093208"/>
            <a:ext cx="64922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클래팜 공동체와 옥스퍼드 운동 — 두 갈래의 길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강의 소개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이번 주 학습 목표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920240"/>
            <a:ext cx="5257800" cy="1737360"/>
          </a:xfrm>
          <a:prstGeom prst="roundRect">
            <a:avLst>
              <a:gd name="adj" fmla="val 4737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960120" y="2240280"/>
            <a:ext cx="713232" cy="713232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273942" y="2400757"/>
            <a:ext cx="85588" cy="392278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8" name="Shape 6"/>
          <p:cNvSpPr/>
          <p:nvPr/>
        </p:nvSpPr>
        <p:spPr>
          <a:xfrm>
            <a:off x="1181222" y="2497044"/>
            <a:ext cx="271028" cy="85588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9" name="Text 7"/>
          <p:cNvSpPr/>
          <p:nvPr/>
        </p:nvSpPr>
        <p:spPr>
          <a:xfrm>
            <a:off x="1828800" y="219456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동맹의 붕괴</a:t>
            </a:r>
            <a:endParaRPr lang="en-US" sz="1750" dirty="0"/>
          </a:p>
        </p:txBody>
      </p:sp>
      <p:sp>
        <p:nvSpPr>
          <p:cNvPr id="10" name="Text 8"/>
          <p:cNvSpPr/>
          <p:nvPr/>
        </p:nvSpPr>
        <p:spPr>
          <a:xfrm>
            <a:off x="1828800" y="269748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프랑스 혁명이 왜 교회를 특별한 분노의 대상으로 삼았는지, 그 결과가 무엇이었는지 이해한다.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6263640" y="1920240"/>
            <a:ext cx="5257800" cy="1737360"/>
          </a:xfrm>
          <a:prstGeom prst="roundRect">
            <a:avLst>
              <a:gd name="adj" fmla="val 4737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6583680" y="2240280"/>
            <a:ext cx="713232" cy="713232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897502" y="2400757"/>
            <a:ext cx="85588" cy="392278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14" name="Shape 12"/>
          <p:cNvSpPr/>
          <p:nvPr/>
        </p:nvSpPr>
        <p:spPr>
          <a:xfrm>
            <a:off x="6804782" y="2497044"/>
            <a:ext cx="271028" cy="85588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15" name="Text 13"/>
          <p:cNvSpPr/>
          <p:nvPr/>
        </p:nvSpPr>
        <p:spPr>
          <a:xfrm>
            <a:off x="7452360" y="219456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교황권의 역설</a:t>
            </a:r>
            <a:endParaRPr lang="en-US" sz="1750" dirty="0"/>
          </a:p>
        </p:txBody>
      </p:sp>
      <p:sp>
        <p:nvSpPr>
          <p:cNvPr id="16" name="Text 14"/>
          <p:cNvSpPr/>
          <p:nvPr/>
        </p:nvSpPr>
        <p:spPr>
          <a:xfrm>
            <a:off x="7452360" y="269748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비오 9세 치세에 교황이 무류성을 선언한 바로 그때 세속 권력을 잃은 역설을 파악한다.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640080" y="3840480"/>
            <a:ext cx="5257800" cy="1737360"/>
          </a:xfrm>
          <a:prstGeom prst="roundRect">
            <a:avLst>
              <a:gd name="adj" fmla="val 4737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960120" y="4160520"/>
            <a:ext cx="713232" cy="713232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273942" y="4320997"/>
            <a:ext cx="85588" cy="392278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20" name="Shape 18"/>
          <p:cNvSpPr/>
          <p:nvPr/>
        </p:nvSpPr>
        <p:spPr>
          <a:xfrm>
            <a:off x="1181222" y="4417284"/>
            <a:ext cx="271028" cy="85588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21" name="Text 19"/>
          <p:cNvSpPr/>
          <p:nvPr/>
        </p:nvSpPr>
        <p:spPr>
          <a:xfrm>
            <a:off x="1828800" y="411480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자유교회의 부상</a:t>
            </a:r>
            <a:endParaRPr lang="en-US" sz="1750" dirty="0"/>
          </a:p>
        </p:txBody>
      </p:sp>
      <p:sp>
        <p:nvSpPr>
          <p:cNvPr id="22" name="Text 20"/>
          <p:cNvSpPr/>
          <p:nvPr/>
        </p:nvSpPr>
        <p:spPr>
          <a:xfrm>
            <a:off x="1828800" y="461772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국가교회가 약해진 자리에서 침례교·감리교 같은 자유교회가 어떻게 성장했는지 추적한다.</a:t>
            </a: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6263640" y="3840480"/>
            <a:ext cx="5257800" cy="1737360"/>
          </a:xfrm>
          <a:prstGeom prst="roundRect">
            <a:avLst>
              <a:gd name="adj" fmla="val 4737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6583680" y="4160520"/>
            <a:ext cx="713232" cy="713232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897502" y="4320997"/>
            <a:ext cx="85588" cy="392278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26" name="Shape 24"/>
          <p:cNvSpPr/>
          <p:nvPr/>
        </p:nvSpPr>
        <p:spPr>
          <a:xfrm>
            <a:off x="6804782" y="4417284"/>
            <a:ext cx="271028" cy="85588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27" name="Text 25"/>
          <p:cNvSpPr/>
          <p:nvPr/>
        </p:nvSpPr>
        <p:spPr>
          <a:xfrm>
            <a:off x="7452360" y="411480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두 갈래의 응답</a:t>
            </a:r>
            <a:endParaRPr lang="en-US" sz="1750" dirty="0"/>
          </a:p>
        </p:txBody>
      </p:sp>
      <p:sp>
        <p:nvSpPr>
          <p:cNvPr id="28" name="Text 26"/>
          <p:cNvSpPr/>
          <p:nvPr/>
        </p:nvSpPr>
        <p:spPr>
          <a:xfrm>
            <a:off x="7452360" y="4617720"/>
            <a:ext cx="3749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클래팜의 사회 참여와 옥스퍼드의 예배 갱신, 두 길을 비교 평가한다.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 — 혁명의 충격 ①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성직자 시민헌장: 교회가 둘로 갈리다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1088136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10241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i="1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로마 교회는 구체제(ancien régime)의 일부였기에, 혁명가들은 교회를 특별한 분노의 대상으로 삼았다.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960120" y="2697480"/>
            <a:ext cx="1024128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1790년 국민의회는 계몽주의 이상에 따라 교회를 개혁하려 했다. 목회자에게 적정한 수입을 보장하고 교구 경계를 재조정한 것까지는 좋았다.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그러나 프랑스 교회에 대한 교황의 통제를 완전히 없애고 성직자에게 충성 서약을 강요하자, 교회는 한가운데서 갈라졌다.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프랑스의 거의 모든 도시와 마을에서 두 가톨릭 진영이 맞섰다 — 서약한 '헌장파 성직자'와 거부한 '비헌장파'.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혁명 지도자들은 3~4만 명의 사제를 고향에서 추방하거나 은신하게 만들었다. 그리고 그것은 서막에 불과했다.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 — 혁명의 충격 ②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이성의 여신: 혁명이 만든 종교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649224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5852160" cy="3657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혁명은 그 자체로 종교적 성격을 띠기 시작했다. 새 달력이 기독교의 모든 흔적을 지웠고, 이성 숭배(Cult of Reason)가 그 자리를 차지했다.</a:t>
            </a:r>
            <a:endParaRPr lang="en-US" sz="130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교구 교회들이 '이성의 신전'으로 개조되었고, 노트르담 대성당에서는 한 여배우를 이성의 여신으로 높은 제단에 앉혔다. 지방에서도 이 방식이 따라갔다.</a:t>
            </a:r>
            <a:endParaRPr lang="en-US" sz="130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주간을 10일로 바꾼 '더 합리적인' 달력, 볼테르의 유해를 판테온으로 옮기는 행렬, 그리고 예수·소크라테스·마르쿠스 아우렐리우스·루소를 포함한 공식 성인 명단까지 만들어졌다.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7452360" y="1874520"/>
            <a:ext cx="4069080" cy="3977640"/>
          </a:xfrm>
          <a:prstGeom prst="roundRect">
            <a:avLst>
              <a:gd name="adj" fmla="val 1839"/>
            </a:avLst>
          </a:prstGeom>
          <a:solidFill>
            <a:srgbClr val="2A2018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7772400" y="2148840"/>
            <a:ext cx="3474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피의 대가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7772400" y="2651760"/>
            <a:ext cx="347472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spcAft>
                <a:spcPts val="700"/>
              </a:spcAft>
              <a:buNone/>
            </a:pPr>
            <a:r>
              <a:rPr lang="en-US" sz="11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자유의 제단 앞에서 서약을 거부한 사제는 반혁명 활동 혐의로 단두대에 보내질 수 있었다.</a:t>
            </a:r>
            <a:endParaRPr lang="en-US" sz="1150" dirty="0"/>
          </a:p>
          <a:p>
            <a:pPr indent="0" marL="0">
              <a:lnSpc>
                <a:spcPct val="112000"/>
              </a:lnSpc>
              <a:spcAft>
                <a:spcPts val="700"/>
              </a:spcAft>
              <a:buNone/>
            </a:pPr>
            <a:r>
              <a:rPr lang="en-US" sz="11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2,000~5,000명의 사제가 처형되었고, 수십 명의 수녀와 헤아릴 수 없는 평신도가 함께 죽었다. 감옥에서 죽은 이는 더 많았다.</a:t>
            </a:r>
            <a:endParaRPr lang="en-US" sz="1150" dirty="0"/>
          </a:p>
          <a:p>
            <a:pPr indent="0" marL="0">
              <a:lnSpc>
                <a:spcPct val="112000"/>
              </a:lnSpc>
              <a:spcAft>
                <a:spcPts val="700"/>
              </a:spcAft>
              <a:buNone/>
            </a:pPr>
            <a:r>
              <a:rPr lang="en-US" sz="11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결국 서약한 자와 거부한 자, 그리고 개신교도 사이에 아무 구별도 없었다.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II — 로마의 대응 ①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나폴레옹과 1801년 정교협약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539496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타협의 성립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960120" y="2651760"/>
            <a:ext cx="475488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1798년 프랑스군이 로마를 점령하고 공화국을 선포했으며, 교황 비오 6세(Pius VI)는 사실상 포로 상태로 이듬해 사망했다.</a:t>
            </a:r>
            <a:endParaRPr lang="en-US" sz="1250" dirty="0"/>
          </a:p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나폴레옹 (Napoleon Bonaparte)은 특별히 신앙적인 인물은 아니었으나, 교황과 다투는 데 힘을 쓸 이유가 없다고 보았다.</a:t>
            </a:r>
            <a:endParaRPr lang="en-US" sz="1250" dirty="0"/>
          </a:p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1801년 교황청과 프랑스 정부가 정교협약(Concordat)에 합의했다. 로마 교회는 “프랑스인 대다수의 종교”라는 특별한 자리를 회복했다.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6172200" y="1874520"/>
            <a:ext cx="5394960" cy="3977640"/>
          </a:xfrm>
          <a:prstGeom prst="roundRect">
            <a:avLst>
              <a:gd name="adj" fmla="val 1839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446520" y="2103120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그러나 돌아갈 수 없었다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6446520" y="2651760"/>
            <a:ext cx="475488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spcAft>
                <a:spcPts val="700"/>
              </a:spcAft>
              <a:buNone/>
            </a:pPr>
            <a:r>
              <a:rPr lang="en-US" sz="11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1804년 비오 7세(Pius VII)가 파리로 가 나폴레옹의 대관식을 주재했으나, 나폴레옹은 교황의 손에서 왕관을 빼앗아 스스로 머리에 썼다.</a:t>
            </a:r>
            <a:endParaRPr lang="en-US" sz="1150" dirty="0"/>
          </a:p>
          <a:p>
            <a:pPr indent="0" marL="0">
              <a:lnSpc>
                <a:spcPct val="110000"/>
              </a:lnSpc>
              <a:spcAft>
                <a:spcPts val="700"/>
              </a:spcAft>
              <a:buNone/>
            </a:pPr>
            <a:r>
              <a:rPr lang="en-US" sz="11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1808년 프랑스군이 로마를 점령했고, 교황은 도피를 거부하다 포로가 되어 나폴레옹이 몰락할 때까지 갇혔다. 로마로 돌아온 그의 첫 공식 행동은 원수들을 용서하는 것이었다.</a:t>
            </a:r>
            <a:endParaRPr lang="en-US" sz="1150" dirty="0"/>
          </a:p>
          <a:p>
            <a:pPr indent="0" marL="0">
              <a:lnSpc>
                <a:spcPct val="110000"/>
              </a:lnSpc>
              <a:spcAft>
                <a:spcPts val="700"/>
              </a:spcAft>
              <a:buNone/>
            </a:pPr>
            <a:r>
              <a:rPr lang="en-US" sz="1150" b="1" dirty="0">
                <a:solidFill>
                  <a:srgbClr val="C79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교회는 권력의 자리를 영원히 잃었다. 프랑스도 유럽도 '왕좌와 제단의 동맹'으로 결속된 사회로는 결코 돌아갈 수 없었다.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II — 로마의 대응 ②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비오 9세: 역사상 가장 긴 교황 재위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10881360" cy="2011680"/>
          </a:xfrm>
          <a:prstGeom prst="roundRect">
            <a:avLst>
              <a:gd name="adj" fmla="val 4091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057400"/>
            <a:ext cx="10241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i="1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가장 큰 역설 — 교황이 무류(無謬)하다고 선언된 바로 그때, 교황은 세속 권력을 잃었다.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960120" y="2560320"/>
            <a:ext cx="1024128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비오 9세 (Pius IX, 1846–1878)는 1848년 혁명으로 로마에서 쫓겨났다가 프랑스의 개입으로 돌아왔다. 복귀 후 그는 공화파가 도입한 개혁과 자유화 조치를 이어가는 대신 절대군주처럼 통치하려 했다.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40080" y="4069080"/>
            <a:ext cx="3429000" cy="2103120"/>
          </a:xfrm>
          <a:prstGeom prst="roundRect">
            <a:avLst>
              <a:gd name="adj" fmla="val 3478"/>
            </a:avLst>
          </a:prstGeom>
          <a:solidFill>
            <a:srgbClr val="FBF6EC"/>
          </a:solidFill>
          <a:ln w="12700">
            <a:solidFill>
              <a:srgbClr val="FFFFFF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868680" y="4270248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5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1864 오류 목록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896112" y="4782312"/>
            <a:ext cx="2916936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Syllabus of Errors — 자유주의·합리주의·근대 문명과의 화해를 오류로 규정.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4370832" y="4069080"/>
            <a:ext cx="3429000" cy="2103120"/>
          </a:xfrm>
          <a:prstGeom prst="roundRect">
            <a:avLst>
              <a:gd name="adj" fmla="val 3478"/>
            </a:avLst>
          </a:prstGeom>
          <a:solidFill>
            <a:srgbClr val="FBF6EC"/>
          </a:solidFill>
          <a:ln w="12700">
            <a:solidFill>
              <a:srgbClr val="FFFFFF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4599432" y="4270248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5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1870 제1차 바티칸 공의회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626864" y="4782312"/>
            <a:ext cx="2916936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교황 무류성(papal infallibility)을 교의로 선포. 신앙과 도덕에 관해 좌에서 선언할 때 오류가 없다는 것.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8101584" y="4069080"/>
            <a:ext cx="3429000" cy="2103120"/>
          </a:xfrm>
          <a:prstGeom prst="roundRect">
            <a:avLst>
              <a:gd name="adj" fmla="val 3478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8330184" y="4270248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15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1870.9.20 교황령 상실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8357616" y="4782312"/>
            <a:ext cx="2916936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이탈리아 왕국 군대가 교황령을 점령. 교황의 주권은 바티칸을 포함한 몇몇 궁전으로 축소되었다.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III — 새로운 사회 ①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새로운 유럽, 새로운 조건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1088136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10241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나폴레옹 몰락 후 유럽은 표면적 평화를 누렸으나, 그 아래에서 사회와 정치의 긴장이 자라났다.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60120" y="2606040"/>
            <a:ext cx="1024128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빈 체제 — 영국·오스트리아·프로이센·러시아가 유럽의 지도를 다시 그렸고, 나폴레옹이 폐위했던 군주 대부분이 복위했다. 크림 전쟁과 보불 전쟁을 제외하면 남은 세기는 비교적 평화로웠다.</a:t>
            </a:r>
            <a:endParaRPr lang="en-US" sz="1300" dirty="0"/>
          </a:p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국가주의의 대두 — 이탈리아와 독일의 통일 열망이 가장 큰 불안 요인이었다. 독일에서는 통일을 향한 열망이 종교적 통일성을 강요하던 옛 법들을 폐기하게 만들었다.</a:t>
            </a:r>
            <a:endParaRPr lang="en-US" sz="1300" dirty="0"/>
          </a:p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경제적 자유주의(economic liberalism) — 신학적 자유주의와 혼동해서는 안 된다. 성장하는 상인·자본가 계급이 열렬히 받아들인 사상이다.</a:t>
            </a:r>
            <a:endParaRPr lang="en-US" sz="1300" dirty="0"/>
          </a:p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 모든 변화가 교회에 미친 효과는 하나로 수렴했다 — 국가가 종교를 강제하던 시대가 끝나가고 있었다.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국면 III — 새로운 사회 ② ★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자유교회(free churches)의 성장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539496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4754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정의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960120" y="2606040"/>
            <a:ext cx="475488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자유교회 — 국가 재정으로 유지되는 국가교회와 달리, 선택으로 속하고 헌금으로 유지되는 교회.</a:t>
            </a:r>
            <a:endParaRPr lang="en-US" sz="1200" dirty="0"/>
          </a:p>
          <a:p>
            <a:pPr indent="0" marL="0">
              <a:lnSpc>
                <a:spcPct val="1120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유럽 전역의 정치적·경제적 자유주의가 이런 교회의 성장을 도왔다.</a:t>
            </a:r>
            <a:endParaRPr lang="en-US" sz="1200" dirty="0"/>
          </a:p>
          <a:p>
            <a:pPr indent="0" marL="0">
              <a:lnSpc>
                <a:spcPct val="1120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감리교(Methodists)와 침례교(Baptists)가 독일과 북유럽 전역으로 퍼져 나갔다.</a:t>
            </a:r>
            <a:endParaRPr lang="en-US" sz="1200" dirty="0"/>
          </a:p>
          <a:p>
            <a:pPr indent="0" marL="0">
              <a:lnSpc>
                <a:spcPct val="1120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국가의 지원이 없다는 사실이 오히려 많은 개신교인의 열심을 새롭게 했고, 수많은 이들을 교회의 일로 이끌었다.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6172200" y="1874520"/>
            <a:ext cx="5394960" cy="3977640"/>
          </a:xfrm>
          <a:prstGeom prst="roundRect">
            <a:avLst>
              <a:gd name="adj" fmla="val 1839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446520" y="2103120"/>
            <a:ext cx="4754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우리 전통과의 연결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6446520" y="2606040"/>
            <a:ext cx="475488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spcAft>
                <a:spcPts val="700"/>
              </a:spcAft>
              <a:buNone/>
            </a:pPr>
            <a:r>
              <a:rPr lang="en-US" sz="11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3주차 재세례파가 처음 실천하고, 7주차 특강에서 본 헬위스와 윌리엄스가 값을 치른 '자유교회(Freikirche)' 원리가 마침내 유럽의 일반적 현실이 되기 시작했다.</a:t>
            </a:r>
            <a:endParaRPr lang="en-US" sz="1150" dirty="0"/>
          </a:p>
          <a:p>
            <a:pPr indent="0" marL="0">
              <a:lnSpc>
                <a:spcPct val="110000"/>
              </a:lnSpc>
              <a:spcAft>
                <a:spcPts val="700"/>
              </a:spcAft>
              <a:buNone/>
            </a:pPr>
            <a:r>
              <a:rPr lang="en-US" sz="11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국가교회 안에서도 경건주의(Pietism)가 진전을 이루었고, 여러 선교회와 사회사업 단체가 생겨났다.</a:t>
            </a:r>
            <a:endParaRPr lang="en-US" sz="1150" dirty="0"/>
          </a:p>
          <a:p>
            <a:pPr indent="0" marL="0">
              <a:lnSpc>
                <a:spcPct val="110000"/>
              </a:lnSpc>
              <a:spcAft>
                <a:spcPts val="700"/>
              </a:spcAft>
              <a:buNone/>
            </a:pPr>
            <a:r>
              <a:rPr lang="en-US" sz="11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독일과 북유럽에서 여집사(deaconesses) 조직이 병자·노인·빈민을 돌보았고, 덴마크의 그룬트비 (N.F.S. Grundtvig)는 농촌 빈민을 위해 협동조합 운동을 폈다.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교회사 II - 제10주차</dc:title>
  <dc:subject>PptxGenJS Presentation</dc:subject>
  <dc:creator>Chang Lee, Ph.D.</dc:creator>
  <cp:lastModifiedBy>Chang Lee, Ph.D.</cp:lastModifiedBy>
  <cp:revision>1</cp:revision>
  <dcterms:created xsi:type="dcterms:W3CDTF">2026-08-28T01:47:21Z</dcterms:created>
  <dcterms:modified xsi:type="dcterms:W3CDTF">2026-08-28T01:47:21Z</dcterms:modified>
</cp:coreProperties>
</file>